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59" r:id="rId2"/>
    <p:sldId id="266" r:id="rId3"/>
    <p:sldId id="267" r:id="rId4"/>
    <p:sldId id="276" r:id="rId5"/>
    <p:sldId id="268" r:id="rId6"/>
    <p:sldId id="286" r:id="rId7"/>
    <p:sldId id="269" r:id="rId8"/>
    <p:sldId id="285" r:id="rId9"/>
    <p:sldId id="284" r:id="rId10"/>
    <p:sldId id="281" r:id="rId11"/>
    <p:sldId id="287" r:id="rId12"/>
    <p:sldId id="271" r:id="rId13"/>
    <p:sldId id="272" r:id="rId14"/>
    <p:sldId id="279" r:id="rId15"/>
    <p:sldId id="289" r:id="rId16"/>
    <p:sldId id="274" r:id="rId17"/>
    <p:sldId id="275" r:id="rId18"/>
    <p:sldId id="283" r:id="rId19"/>
    <p:sldId id="277" r:id="rId20"/>
  </p:sldIdLst>
  <p:sldSz cx="9144000" cy="6858000" type="screen4x3"/>
  <p:notesSz cx="6858000" cy="9144000"/>
  <p:defaultTextStyle>
    <a:defPPr>
      <a:defRPr lang="en-AU"/>
    </a:defPPr>
    <a:lvl1pPr algn="l" defTabSz="457200" rtl="0" eaLnBrk="0" fontAlgn="base" hangingPunct="0">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eaLnBrk="0" fontAlgn="base" hangingPunct="0">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eaLnBrk="0" fontAlgn="base" hangingPunct="0">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eaLnBrk="0" fontAlgn="base" hangingPunct="0">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eaLnBrk="0" fontAlgn="base" hangingPunct="0">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50032"/>
    <a:srgbClr val="201547"/>
    <a:srgbClr val="007B4B"/>
    <a:srgbClr val="DA372E"/>
    <a:srgbClr val="008950"/>
    <a:srgbClr val="808080"/>
    <a:srgbClr val="000000"/>
    <a:srgbClr val="5A81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1165" autoAdjust="0"/>
  </p:normalViewPr>
  <p:slideViewPr>
    <p:cSldViewPr snapToGrid="0" snapToObjects="1">
      <p:cViewPr varScale="1">
        <p:scale>
          <a:sx n="57" d="100"/>
          <a:sy n="57" d="100"/>
        </p:scale>
        <p:origin x="-1446"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0"/>
    <c:plotArea>
      <c:layout/>
      <c:barChart>
        <c:barDir val="bar"/>
        <c:grouping val="percentStacked"/>
        <c:varyColors val="0"/>
        <c:ser>
          <c:idx val="0"/>
          <c:order val="0"/>
          <c:tx>
            <c:strRef>
              <c:f>Sheet1!$B$1</c:f>
              <c:strCache>
                <c:ptCount val="1"/>
                <c:pt idx="0">
                  <c:v>Never</c:v>
                </c:pt>
              </c:strCache>
            </c:strRef>
          </c:tx>
          <c:spPr>
            <a:solidFill>
              <a:schemeClr val="accent5">
                <a:lumMod val="40000"/>
                <a:lumOff val="60000"/>
              </a:schemeClr>
            </a:solidFill>
            <a:ln>
              <a:noFill/>
            </a:ln>
            <a:effectLst/>
          </c:spPr>
          <c:invertIfNegative val="0"/>
          <c:cat>
            <c:strRef>
              <c:f>Sheet1!$A$2:$A$7</c:f>
              <c:strCache>
                <c:ptCount val="6"/>
                <c:pt idx="0">
                  <c:v>I feel safer</c:v>
                </c:pt>
                <c:pt idx="1">
                  <c:v>I feel more positive about being on the ward/unit</c:v>
                </c:pt>
                <c:pt idx="2">
                  <c:v>I feel more connected with the nursing staff</c:v>
                </c:pt>
                <c:pt idx="3">
                  <c:v>Staff and consumers are on a more even standing now</c:v>
                </c:pt>
                <c:pt idx="4">
                  <c:v>Nurses on my unit were generally positive about Safewards and the 10 interventions</c:v>
                </c:pt>
                <c:pt idx="5">
                  <c:v>There were nurses of my unit who were obviously opposed to the Safewards model and 10 interventions</c:v>
                </c:pt>
              </c:strCache>
            </c:strRef>
          </c:cat>
          <c:val>
            <c:numRef>
              <c:f>Sheet1!$B$2:$B$7</c:f>
              <c:numCache>
                <c:formatCode>General</c:formatCode>
                <c:ptCount val="6"/>
                <c:pt idx="0">
                  <c:v>3</c:v>
                </c:pt>
                <c:pt idx="1">
                  <c:v>2</c:v>
                </c:pt>
                <c:pt idx="2">
                  <c:v>2</c:v>
                </c:pt>
                <c:pt idx="3">
                  <c:v>3</c:v>
                </c:pt>
                <c:pt idx="4">
                  <c:v>1</c:v>
                </c:pt>
                <c:pt idx="5">
                  <c:v>7</c:v>
                </c:pt>
              </c:numCache>
            </c:numRef>
          </c:val>
          <c:extLst xmlns:c16r2="http://schemas.microsoft.com/office/drawing/2015/06/chart">
            <c:ext xmlns:c16="http://schemas.microsoft.com/office/drawing/2014/chart" uri="{C3380CC4-5D6E-409C-BE32-E72D297353CC}">
              <c16:uniqueId val="{00000000-ECAE-4B01-8286-96BE87321232}"/>
            </c:ext>
          </c:extLst>
        </c:ser>
        <c:ser>
          <c:idx val="1"/>
          <c:order val="1"/>
          <c:tx>
            <c:strRef>
              <c:f>Sheet1!$C$1</c:f>
              <c:strCache>
                <c:ptCount val="1"/>
                <c:pt idx="0">
                  <c:v>Rarely</c:v>
                </c:pt>
              </c:strCache>
            </c:strRef>
          </c:tx>
          <c:spPr>
            <a:solidFill>
              <a:schemeClr val="accent5">
                <a:lumMod val="60000"/>
                <a:lumOff val="40000"/>
              </a:schemeClr>
            </a:solidFill>
            <a:ln>
              <a:noFill/>
            </a:ln>
            <a:effectLst/>
          </c:spPr>
          <c:invertIfNegative val="0"/>
          <c:cat>
            <c:strRef>
              <c:f>Sheet1!$A$2:$A$7</c:f>
              <c:strCache>
                <c:ptCount val="6"/>
                <c:pt idx="0">
                  <c:v>I feel safer</c:v>
                </c:pt>
                <c:pt idx="1">
                  <c:v>I feel more positive about being on the ward/unit</c:v>
                </c:pt>
                <c:pt idx="2">
                  <c:v>I feel more connected with the nursing staff</c:v>
                </c:pt>
                <c:pt idx="3">
                  <c:v>Staff and consumers are on a more even standing now</c:v>
                </c:pt>
                <c:pt idx="4">
                  <c:v>Nurses on my unit were generally positive about Safewards and the 10 interventions</c:v>
                </c:pt>
                <c:pt idx="5">
                  <c:v>There were nurses of my unit who were obviously opposed to the Safewards model and 10 interventions</c:v>
                </c:pt>
              </c:strCache>
            </c:strRef>
          </c:cat>
          <c:val>
            <c:numRef>
              <c:f>Sheet1!$C$2:$C$7</c:f>
              <c:numCache>
                <c:formatCode>General</c:formatCode>
                <c:ptCount val="6"/>
                <c:pt idx="0">
                  <c:v>9</c:v>
                </c:pt>
                <c:pt idx="1">
                  <c:v>5</c:v>
                </c:pt>
                <c:pt idx="2">
                  <c:v>6</c:v>
                </c:pt>
                <c:pt idx="3">
                  <c:v>6</c:v>
                </c:pt>
                <c:pt idx="4">
                  <c:v>7</c:v>
                </c:pt>
                <c:pt idx="5">
                  <c:v>26</c:v>
                </c:pt>
              </c:numCache>
            </c:numRef>
          </c:val>
          <c:extLst xmlns:c16r2="http://schemas.microsoft.com/office/drawing/2015/06/chart">
            <c:ext xmlns:c16="http://schemas.microsoft.com/office/drawing/2014/chart" uri="{C3380CC4-5D6E-409C-BE32-E72D297353CC}">
              <c16:uniqueId val="{00000001-ECAE-4B01-8286-96BE87321232}"/>
            </c:ext>
          </c:extLst>
        </c:ser>
        <c:ser>
          <c:idx val="2"/>
          <c:order val="2"/>
          <c:tx>
            <c:strRef>
              <c:f>Sheet1!$D$1</c:f>
              <c:strCache>
                <c:ptCount val="1"/>
                <c:pt idx="0">
                  <c:v>Sometimes</c:v>
                </c:pt>
              </c:strCache>
            </c:strRef>
          </c:tx>
          <c:spPr>
            <a:solidFill>
              <a:schemeClr val="accent5"/>
            </a:solidFill>
            <a:ln>
              <a:noFill/>
            </a:ln>
            <a:effectLst/>
          </c:spPr>
          <c:invertIfNegative val="0"/>
          <c:cat>
            <c:strRef>
              <c:f>Sheet1!$A$2:$A$7</c:f>
              <c:strCache>
                <c:ptCount val="6"/>
                <c:pt idx="0">
                  <c:v>I feel safer</c:v>
                </c:pt>
                <c:pt idx="1">
                  <c:v>I feel more positive about being on the ward/unit</c:v>
                </c:pt>
                <c:pt idx="2">
                  <c:v>I feel more connected with the nursing staff</c:v>
                </c:pt>
                <c:pt idx="3">
                  <c:v>Staff and consumers are on a more even standing now</c:v>
                </c:pt>
                <c:pt idx="4">
                  <c:v>Nurses on my unit were generally positive about Safewards and the 10 interventions</c:v>
                </c:pt>
                <c:pt idx="5">
                  <c:v>There were nurses of my unit who were obviously opposed to the Safewards model and 10 interventions</c:v>
                </c:pt>
              </c:strCache>
            </c:strRef>
          </c:cat>
          <c:val>
            <c:numRef>
              <c:f>Sheet1!$D$2:$D$7</c:f>
              <c:numCache>
                <c:formatCode>General</c:formatCode>
                <c:ptCount val="6"/>
                <c:pt idx="0">
                  <c:v>29</c:v>
                </c:pt>
                <c:pt idx="1">
                  <c:v>17</c:v>
                </c:pt>
                <c:pt idx="2">
                  <c:v>25</c:v>
                </c:pt>
                <c:pt idx="3">
                  <c:v>29</c:v>
                </c:pt>
                <c:pt idx="4">
                  <c:v>17</c:v>
                </c:pt>
                <c:pt idx="5">
                  <c:v>33</c:v>
                </c:pt>
              </c:numCache>
            </c:numRef>
          </c:val>
          <c:extLst xmlns:c16r2="http://schemas.microsoft.com/office/drawing/2015/06/chart">
            <c:ext xmlns:c16="http://schemas.microsoft.com/office/drawing/2014/chart" uri="{C3380CC4-5D6E-409C-BE32-E72D297353CC}">
              <c16:uniqueId val="{00000002-ECAE-4B01-8286-96BE87321232}"/>
            </c:ext>
          </c:extLst>
        </c:ser>
        <c:ser>
          <c:idx val="3"/>
          <c:order val="3"/>
          <c:tx>
            <c:strRef>
              <c:f>Sheet1!$E$1</c:f>
              <c:strCache>
                <c:ptCount val="1"/>
                <c:pt idx="0">
                  <c:v>Usually</c:v>
                </c:pt>
              </c:strCache>
            </c:strRef>
          </c:tx>
          <c:spPr>
            <a:solidFill>
              <a:schemeClr val="accent5">
                <a:lumMod val="75000"/>
              </a:schemeClr>
            </a:solidFill>
            <a:ln>
              <a:noFill/>
            </a:ln>
            <a:effectLst/>
          </c:spPr>
          <c:invertIfNegative val="0"/>
          <c:cat>
            <c:strRef>
              <c:f>Sheet1!$A$2:$A$7</c:f>
              <c:strCache>
                <c:ptCount val="6"/>
                <c:pt idx="0">
                  <c:v>I feel safer</c:v>
                </c:pt>
                <c:pt idx="1">
                  <c:v>I feel more positive about being on the ward/unit</c:v>
                </c:pt>
                <c:pt idx="2">
                  <c:v>I feel more connected with the nursing staff</c:v>
                </c:pt>
                <c:pt idx="3">
                  <c:v>Staff and consumers are on a more even standing now</c:v>
                </c:pt>
                <c:pt idx="4">
                  <c:v>Nurses on my unit were generally positive about Safewards and the 10 interventions</c:v>
                </c:pt>
                <c:pt idx="5">
                  <c:v>There were nurses of my unit who were obviously opposed to the Safewards model and 10 interventions</c:v>
                </c:pt>
              </c:strCache>
            </c:strRef>
          </c:cat>
          <c:val>
            <c:numRef>
              <c:f>Sheet1!$E$2:$E$7</c:f>
              <c:numCache>
                <c:formatCode>General</c:formatCode>
                <c:ptCount val="6"/>
                <c:pt idx="0">
                  <c:v>32</c:v>
                </c:pt>
                <c:pt idx="1">
                  <c:v>35</c:v>
                </c:pt>
                <c:pt idx="2">
                  <c:v>27</c:v>
                </c:pt>
                <c:pt idx="3">
                  <c:v>35</c:v>
                </c:pt>
                <c:pt idx="4">
                  <c:v>46</c:v>
                </c:pt>
                <c:pt idx="5">
                  <c:v>11</c:v>
                </c:pt>
              </c:numCache>
            </c:numRef>
          </c:val>
          <c:extLst xmlns:c16r2="http://schemas.microsoft.com/office/drawing/2015/06/chart">
            <c:ext xmlns:c16="http://schemas.microsoft.com/office/drawing/2014/chart" uri="{C3380CC4-5D6E-409C-BE32-E72D297353CC}">
              <c16:uniqueId val="{00000003-ECAE-4B01-8286-96BE87321232}"/>
            </c:ext>
          </c:extLst>
        </c:ser>
        <c:ser>
          <c:idx val="4"/>
          <c:order val="4"/>
          <c:tx>
            <c:strRef>
              <c:f>Sheet1!$F$1</c:f>
              <c:strCache>
                <c:ptCount val="1"/>
                <c:pt idx="0">
                  <c:v>Always</c:v>
                </c:pt>
              </c:strCache>
            </c:strRef>
          </c:tx>
          <c:spPr>
            <a:solidFill>
              <a:srgbClr val="002060"/>
            </a:solidFill>
            <a:ln>
              <a:noFill/>
            </a:ln>
            <a:effectLst/>
          </c:spPr>
          <c:invertIfNegative val="0"/>
          <c:cat>
            <c:strRef>
              <c:f>Sheet1!$A$2:$A$7</c:f>
              <c:strCache>
                <c:ptCount val="6"/>
                <c:pt idx="0">
                  <c:v>I feel safer</c:v>
                </c:pt>
                <c:pt idx="1">
                  <c:v>I feel more positive about being on the ward/unit</c:v>
                </c:pt>
                <c:pt idx="2">
                  <c:v>I feel more connected with the nursing staff</c:v>
                </c:pt>
                <c:pt idx="3">
                  <c:v>Staff and consumers are on a more even standing now</c:v>
                </c:pt>
                <c:pt idx="4">
                  <c:v>Nurses on my unit were generally positive about Safewards and the 10 interventions</c:v>
                </c:pt>
                <c:pt idx="5">
                  <c:v>There were nurses of my unit who were obviously opposed to the Safewards model and 10 interventions</c:v>
                </c:pt>
              </c:strCache>
            </c:strRef>
          </c:cat>
          <c:val>
            <c:numRef>
              <c:f>Sheet1!$F$2:$F$7</c:f>
              <c:numCache>
                <c:formatCode>General</c:formatCode>
                <c:ptCount val="6"/>
                <c:pt idx="0">
                  <c:v>6</c:v>
                </c:pt>
                <c:pt idx="1">
                  <c:v>19</c:v>
                </c:pt>
                <c:pt idx="2">
                  <c:v>19</c:v>
                </c:pt>
                <c:pt idx="3">
                  <c:v>6</c:v>
                </c:pt>
                <c:pt idx="4">
                  <c:v>8</c:v>
                </c:pt>
                <c:pt idx="5">
                  <c:v>2</c:v>
                </c:pt>
              </c:numCache>
            </c:numRef>
          </c:val>
          <c:extLst xmlns:c16r2="http://schemas.microsoft.com/office/drawing/2015/06/chart">
            <c:ext xmlns:c16="http://schemas.microsoft.com/office/drawing/2014/chart" uri="{C3380CC4-5D6E-409C-BE32-E72D297353CC}">
              <c16:uniqueId val="{00000004-ECAE-4B01-8286-96BE87321232}"/>
            </c:ext>
          </c:extLst>
        </c:ser>
        <c:dLbls>
          <c:showLegendKey val="0"/>
          <c:showVal val="0"/>
          <c:showCatName val="0"/>
          <c:showSerName val="0"/>
          <c:showPercent val="0"/>
          <c:showBubbleSize val="0"/>
        </c:dLbls>
        <c:gapWidth val="150"/>
        <c:overlap val="100"/>
        <c:axId val="41880576"/>
        <c:axId val="41886464"/>
      </c:barChart>
      <c:catAx>
        <c:axId val="41880576"/>
        <c:scaling>
          <c:orientation val="minMax"/>
        </c:scaling>
        <c:delete val="0"/>
        <c:axPos val="l"/>
        <c:numFmt formatCode="General"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41886464"/>
        <c:crosses val="autoZero"/>
        <c:auto val="1"/>
        <c:lblAlgn val="ctr"/>
        <c:lblOffset val="100"/>
        <c:noMultiLvlLbl val="0"/>
      </c:catAx>
      <c:valAx>
        <c:axId val="41886464"/>
        <c:scaling>
          <c:orientation val="minMax"/>
        </c:scaling>
        <c:delete val="0"/>
        <c:axPos val="b"/>
        <c:majorGridlines>
          <c:spPr>
            <a:ln w="9525" cap="flat" cmpd="sng" algn="ctr">
              <a:solidFill>
                <a:schemeClr val="tx1">
                  <a:tint val="75000"/>
                  <a:shade val="95000"/>
                  <a:satMod val="105000"/>
                </a:schemeClr>
              </a:solidFill>
              <a:prstDash val="solid"/>
              <a:round/>
            </a:ln>
            <a:effectLst/>
          </c:spPr>
        </c:majorGridlines>
        <c:numFmt formatCode="0%" sourceLinked="1"/>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41880576"/>
        <c:crosses val="autoZero"/>
        <c:crossBetween val="between"/>
      </c:valAx>
      <c:spPr>
        <a:solidFill>
          <a:schemeClr val="bg1">
            <a:lumMod val="85000"/>
          </a:schemeClr>
        </a:solidFill>
        <a:ln>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noFill/>
      <a:prstDash val="solid"/>
    </a:ln>
    <a:effectLst/>
  </c:spPr>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E247EF9-6000-4EB5-9AFA-49DDBA604170}"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AU"/>
        </a:p>
      </dgm:t>
    </dgm:pt>
    <dgm:pt modelId="{BF491A69-6C77-4FC8-8240-4F9D83C654B9}">
      <dgm:prSet phldrT="[Text]"/>
      <dgm:spPr/>
      <dgm:t>
        <a:bodyPr/>
        <a:lstStyle/>
        <a:p>
          <a:r>
            <a:rPr lang="en-AU" dirty="0" smtClean="0"/>
            <a:t>Leadership</a:t>
          </a:r>
          <a:endParaRPr lang="en-AU" dirty="0"/>
        </a:p>
      </dgm:t>
    </dgm:pt>
    <dgm:pt modelId="{DA668469-22C1-4597-B597-08E6AE0CA60A}" type="parTrans" cxnId="{6E2374C9-94A1-4B3C-B4C7-C0A197276022}">
      <dgm:prSet/>
      <dgm:spPr/>
      <dgm:t>
        <a:bodyPr/>
        <a:lstStyle/>
        <a:p>
          <a:endParaRPr lang="en-AU"/>
        </a:p>
      </dgm:t>
    </dgm:pt>
    <dgm:pt modelId="{586014E1-CBE1-448F-B533-E3BF034D196F}" type="sibTrans" cxnId="{6E2374C9-94A1-4B3C-B4C7-C0A197276022}">
      <dgm:prSet/>
      <dgm:spPr/>
      <dgm:t>
        <a:bodyPr/>
        <a:lstStyle/>
        <a:p>
          <a:endParaRPr lang="en-AU"/>
        </a:p>
      </dgm:t>
    </dgm:pt>
    <dgm:pt modelId="{AA9B9312-012E-4F37-80D2-C26EE75C6C04}">
      <dgm:prSet phldrT="[Text]"/>
      <dgm:spPr/>
      <dgm:t>
        <a:bodyPr/>
        <a:lstStyle/>
        <a:p>
          <a:r>
            <a:rPr lang="en-AU" dirty="0" smtClean="0"/>
            <a:t>Representation</a:t>
          </a:r>
          <a:endParaRPr lang="en-AU" dirty="0"/>
        </a:p>
      </dgm:t>
    </dgm:pt>
    <dgm:pt modelId="{0205553E-049F-4187-89A9-06C7325D1165}" type="parTrans" cxnId="{FFC27988-72F7-4868-A420-57C26346B823}">
      <dgm:prSet/>
      <dgm:spPr/>
      <dgm:t>
        <a:bodyPr/>
        <a:lstStyle/>
        <a:p>
          <a:endParaRPr lang="en-AU"/>
        </a:p>
      </dgm:t>
    </dgm:pt>
    <dgm:pt modelId="{7AA85FDE-62F1-48DF-858F-6CC54FDE1AD9}" type="sibTrans" cxnId="{FFC27988-72F7-4868-A420-57C26346B823}">
      <dgm:prSet/>
      <dgm:spPr/>
      <dgm:t>
        <a:bodyPr/>
        <a:lstStyle/>
        <a:p>
          <a:endParaRPr lang="en-AU"/>
        </a:p>
      </dgm:t>
    </dgm:pt>
    <dgm:pt modelId="{E8A8F015-972F-4EF7-8DE0-AF1A98644502}">
      <dgm:prSet phldrT="[Text]"/>
      <dgm:spPr/>
      <dgm:t>
        <a:bodyPr/>
        <a:lstStyle/>
        <a:p>
          <a:r>
            <a:rPr lang="en-AU" dirty="0" smtClean="0"/>
            <a:t>Support</a:t>
          </a:r>
          <a:endParaRPr lang="en-AU" dirty="0"/>
        </a:p>
      </dgm:t>
    </dgm:pt>
    <dgm:pt modelId="{3B8A09D9-879C-4C07-B4DA-6820C2078808}" type="parTrans" cxnId="{6346250C-300C-4550-A4EE-39EFC71962CA}">
      <dgm:prSet/>
      <dgm:spPr/>
      <dgm:t>
        <a:bodyPr/>
        <a:lstStyle/>
        <a:p>
          <a:endParaRPr lang="en-AU"/>
        </a:p>
      </dgm:t>
    </dgm:pt>
    <dgm:pt modelId="{7B891D5D-3F39-4198-8563-F99359D3BD4C}" type="sibTrans" cxnId="{6346250C-300C-4550-A4EE-39EFC71962CA}">
      <dgm:prSet/>
      <dgm:spPr/>
      <dgm:t>
        <a:bodyPr/>
        <a:lstStyle/>
        <a:p>
          <a:endParaRPr lang="en-AU"/>
        </a:p>
      </dgm:t>
    </dgm:pt>
    <dgm:pt modelId="{67B4F315-68B4-4CD4-B52B-D8B91C32E30A}">
      <dgm:prSet phldrT="[Text]"/>
      <dgm:spPr/>
      <dgm:t>
        <a:bodyPr/>
        <a:lstStyle/>
        <a:p>
          <a:r>
            <a:rPr lang="en-AU" dirty="0" smtClean="0"/>
            <a:t>Best Practice</a:t>
          </a:r>
          <a:endParaRPr lang="en-AU" dirty="0"/>
        </a:p>
      </dgm:t>
    </dgm:pt>
    <dgm:pt modelId="{1D313802-3161-49C4-B3C8-DA953417B183}" type="parTrans" cxnId="{962E7299-B432-4DEC-8052-17DD09B8BB15}">
      <dgm:prSet/>
      <dgm:spPr/>
      <dgm:t>
        <a:bodyPr/>
        <a:lstStyle/>
        <a:p>
          <a:endParaRPr lang="en-AU"/>
        </a:p>
      </dgm:t>
    </dgm:pt>
    <dgm:pt modelId="{DF93AB2C-F578-41CE-A814-C16E75137957}" type="sibTrans" cxnId="{962E7299-B432-4DEC-8052-17DD09B8BB15}">
      <dgm:prSet/>
      <dgm:spPr/>
      <dgm:t>
        <a:bodyPr/>
        <a:lstStyle/>
        <a:p>
          <a:endParaRPr lang="en-AU"/>
        </a:p>
      </dgm:t>
    </dgm:pt>
    <dgm:pt modelId="{9E1E515E-E51E-47F9-96BE-D118702E059B}" type="pres">
      <dgm:prSet presAssocID="{CE247EF9-6000-4EB5-9AFA-49DDBA604170}" presName="diagram" presStyleCnt="0">
        <dgm:presLayoutVars>
          <dgm:dir/>
          <dgm:resizeHandles val="exact"/>
        </dgm:presLayoutVars>
      </dgm:prSet>
      <dgm:spPr/>
      <dgm:t>
        <a:bodyPr/>
        <a:lstStyle/>
        <a:p>
          <a:endParaRPr lang="en-AU"/>
        </a:p>
      </dgm:t>
    </dgm:pt>
    <dgm:pt modelId="{9378C48B-23A8-42E8-8DB2-2C09DCFC1E77}" type="pres">
      <dgm:prSet presAssocID="{BF491A69-6C77-4FC8-8240-4F9D83C654B9}" presName="node" presStyleLbl="node1" presStyleIdx="0" presStyleCnt="4">
        <dgm:presLayoutVars>
          <dgm:bulletEnabled val="1"/>
        </dgm:presLayoutVars>
      </dgm:prSet>
      <dgm:spPr/>
      <dgm:t>
        <a:bodyPr/>
        <a:lstStyle/>
        <a:p>
          <a:endParaRPr lang="en-AU"/>
        </a:p>
      </dgm:t>
    </dgm:pt>
    <dgm:pt modelId="{6391B919-27EE-4E0A-89EA-918B82FAD706}" type="pres">
      <dgm:prSet presAssocID="{586014E1-CBE1-448F-B533-E3BF034D196F}" presName="sibTrans" presStyleCnt="0"/>
      <dgm:spPr/>
    </dgm:pt>
    <dgm:pt modelId="{2CCBF190-E673-464D-91F5-69A900B7F6C1}" type="pres">
      <dgm:prSet presAssocID="{AA9B9312-012E-4F37-80D2-C26EE75C6C04}" presName="node" presStyleLbl="node1" presStyleIdx="1" presStyleCnt="4">
        <dgm:presLayoutVars>
          <dgm:bulletEnabled val="1"/>
        </dgm:presLayoutVars>
      </dgm:prSet>
      <dgm:spPr/>
      <dgm:t>
        <a:bodyPr/>
        <a:lstStyle/>
        <a:p>
          <a:endParaRPr lang="en-AU"/>
        </a:p>
      </dgm:t>
    </dgm:pt>
    <dgm:pt modelId="{652A448F-6A78-424B-85F5-B87E91A653D5}" type="pres">
      <dgm:prSet presAssocID="{7AA85FDE-62F1-48DF-858F-6CC54FDE1AD9}" presName="sibTrans" presStyleCnt="0"/>
      <dgm:spPr/>
    </dgm:pt>
    <dgm:pt modelId="{D62980E1-136E-487C-8AC5-8E38C79AC082}" type="pres">
      <dgm:prSet presAssocID="{E8A8F015-972F-4EF7-8DE0-AF1A98644502}" presName="node" presStyleLbl="node1" presStyleIdx="2" presStyleCnt="4">
        <dgm:presLayoutVars>
          <dgm:bulletEnabled val="1"/>
        </dgm:presLayoutVars>
      </dgm:prSet>
      <dgm:spPr/>
      <dgm:t>
        <a:bodyPr/>
        <a:lstStyle/>
        <a:p>
          <a:endParaRPr lang="en-AU"/>
        </a:p>
      </dgm:t>
    </dgm:pt>
    <dgm:pt modelId="{A8AE423C-CB69-49F4-BE0B-F4FCD2A370CD}" type="pres">
      <dgm:prSet presAssocID="{7B891D5D-3F39-4198-8563-F99359D3BD4C}" presName="sibTrans" presStyleCnt="0"/>
      <dgm:spPr/>
    </dgm:pt>
    <dgm:pt modelId="{89105308-93C3-460E-8F61-6A39FD515BB0}" type="pres">
      <dgm:prSet presAssocID="{67B4F315-68B4-4CD4-B52B-D8B91C32E30A}" presName="node" presStyleLbl="node1" presStyleIdx="3" presStyleCnt="4">
        <dgm:presLayoutVars>
          <dgm:bulletEnabled val="1"/>
        </dgm:presLayoutVars>
      </dgm:prSet>
      <dgm:spPr/>
      <dgm:t>
        <a:bodyPr/>
        <a:lstStyle/>
        <a:p>
          <a:endParaRPr lang="en-AU"/>
        </a:p>
      </dgm:t>
    </dgm:pt>
  </dgm:ptLst>
  <dgm:cxnLst>
    <dgm:cxn modelId="{6E2374C9-94A1-4B3C-B4C7-C0A197276022}" srcId="{CE247EF9-6000-4EB5-9AFA-49DDBA604170}" destId="{BF491A69-6C77-4FC8-8240-4F9D83C654B9}" srcOrd="0" destOrd="0" parTransId="{DA668469-22C1-4597-B597-08E6AE0CA60A}" sibTransId="{586014E1-CBE1-448F-B533-E3BF034D196F}"/>
    <dgm:cxn modelId="{FFC27988-72F7-4868-A420-57C26346B823}" srcId="{CE247EF9-6000-4EB5-9AFA-49DDBA604170}" destId="{AA9B9312-012E-4F37-80D2-C26EE75C6C04}" srcOrd="1" destOrd="0" parTransId="{0205553E-049F-4187-89A9-06C7325D1165}" sibTransId="{7AA85FDE-62F1-48DF-858F-6CC54FDE1AD9}"/>
    <dgm:cxn modelId="{BC1B30AD-47E0-4CA1-8EDE-B2D6D486ABFF}" type="presOf" srcId="{BF491A69-6C77-4FC8-8240-4F9D83C654B9}" destId="{9378C48B-23A8-42E8-8DB2-2C09DCFC1E77}" srcOrd="0" destOrd="0" presId="urn:microsoft.com/office/officeart/2005/8/layout/default"/>
    <dgm:cxn modelId="{90A1E7AB-674D-4156-9999-2A0FF43DEDB0}" type="presOf" srcId="{AA9B9312-012E-4F37-80D2-C26EE75C6C04}" destId="{2CCBF190-E673-464D-91F5-69A900B7F6C1}" srcOrd="0" destOrd="0" presId="urn:microsoft.com/office/officeart/2005/8/layout/default"/>
    <dgm:cxn modelId="{86CCB2A5-6119-457D-A7E1-23FD2ACE41B7}" type="presOf" srcId="{67B4F315-68B4-4CD4-B52B-D8B91C32E30A}" destId="{89105308-93C3-460E-8F61-6A39FD515BB0}" srcOrd="0" destOrd="0" presId="urn:microsoft.com/office/officeart/2005/8/layout/default"/>
    <dgm:cxn modelId="{962E7299-B432-4DEC-8052-17DD09B8BB15}" srcId="{CE247EF9-6000-4EB5-9AFA-49DDBA604170}" destId="{67B4F315-68B4-4CD4-B52B-D8B91C32E30A}" srcOrd="3" destOrd="0" parTransId="{1D313802-3161-49C4-B3C8-DA953417B183}" sibTransId="{DF93AB2C-F578-41CE-A814-C16E75137957}"/>
    <dgm:cxn modelId="{6346250C-300C-4550-A4EE-39EFC71962CA}" srcId="{CE247EF9-6000-4EB5-9AFA-49DDBA604170}" destId="{E8A8F015-972F-4EF7-8DE0-AF1A98644502}" srcOrd="2" destOrd="0" parTransId="{3B8A09D9-879C-4C07-B4DA-6820C2078808}" sibTransId="{7B891D5D-3F39-4198-8563-F99359D3BD4C}"/>
    <dgm:cxn modelId="{3B4A21BA-D6C8-4D29-849E-D8A2CD354A84}" type="presOf" srcId="{E8A8F015-972F-4EF7-8DE0-AF1A98644502}" destId="{D62980E1-136E-487C-8AC5-8E38C79AC082}" srcOrd="0" destOrd="0" presId="urn:microsoft.com/office/officeart/2005/8/layout/default"/>
    <dgm:cxn modelId="{605ECD12-5E03-4820-B899-AB0DD0F863E6}" type="presOf" srcId="{CE247EF9-6000-4EB5-9AFA-49DDBA604170}" destId="{9E1E515E-E51E-47F9-96BE-D118702E059B}" srcOrd="0" destOrd="0" presId="urn:microsoft.com/office/officeart/2005/8/layout/default"/>
    <dgm:cxn modelId="{0C67B0C0-D642-4E88-88B1-0285945083A7}" type="presParOf" srcId="{9E1E515E-E51E-47F9-96BE-D118702E059B}" destId="{9378C48B-23A8-42E8-8DB2-2C09DCFC1E77}" srcOrd="0" destOrd="0" presId="urn:microsoft.com/office/officeart/2005/8/layout/default"/>
    <dgm:cxn modelId="{6BD8A9F1-F026-4447-899C-AF4B0605117F}" type="presParOf" srcId="{9E1E515E-E51E-47F9-96BE-D118702E059B}" destId="{6391B919-27EE-4E0A-89EA-918B82FAD706}" srcOrd="1" destOrd="0" presId="urn:microsoft.com/office/officeart/2005/8/layout/default"/>
    <dgm:cxn modelId="{9F4C92F6-5B93-4511-84DC-6AD6E445840A}" type="presParOf" srcId="{9E1E515E-E51E-47F9-96BE-D118702E059B}" destId="{2CCBF190-E673-464D-91F5-69A900B7F6C1}" srcOrd="2" destOrd="0" presId="urn:microsoft.com/office/officeart/2005/8/layout/default"/>
    <dgm:cxn modelId="{FF1CE1CD-FE00-433E-9738-008880F5F61B}" type="presParOf" srcId="{9E1E515E-E51E-47F9-96BE-D118702E059B}" destId="{652A448F-6A78-424B-85F5-B87E91A653D5}" srcOrd="3" destOrd="0" presId="urn:microsoft.com/office/officeart/2005/8/layout/default"/>
    <dgm:cxn modelId="{7B081FD5-113F-41A1-B9B8-5F61C1784668}" type="presParOf" srcId="{9E1E515E-E51E-47F9-96BE-D118702E059B}" destId="{D62980E1-136E-487C-8AC5-8E38C79AC082}" srcOrd="4" destOrd="0" presId="urn:microsoft.com/office/officeart/2005/8/layout/default"/>
    <dgm:cxn modelId="{93AEA85D-069B-45CD-AEB7-7EE0A6017806}" type="presParOf" srcId="{9E1E515E-E51E-47F9-96BE-D118702E059B}" destId="{A8AE423C-CB69-49F4-BE0B-F4FCD2A370CD}" srcOrd="5" destOrd="0" presId="urn:microsoft.com/office/officeart/2005/8/layout/default"/>
    <dgm:cxn modelId="{DFFBA6ED-D98F-4380-B85A-037A0320C606}" type="presParOf" srcId="{9E1E515E-E51E-47F9-96BE-D118702E059B}" destId="{89105308-93C3-460E-8F61-6A39FD515BB0}"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3B36A1E-86B6-497C-94ED-262FF4CBE37A}" type="doc">
      <dgm:prSet loTypeId="urn:microsoft.com/office/officeart/2005/8/layout/lProcess2" loCatId="relationship" qsTypeId="urn:microsoft.com/office/officeart/2005/8/quickstyle/simple1" qsCatId="simple" csTypeId="urn:microsoft.com/office/officeart/2005/8/colors/accent1_2" csCatId="accent1" phldr="1"/>
      <dgm:spPr/>
      <dgm:t>
        <a:bodyPr/>
        <a:lstStyle/>
        <a:p>
          <a:endParaRPr lang="en-AU"/>
        </a:p>
      </dgm:t>
    </dgm:pt>
    <dgm:pt modelId="{C860CFD1-41E8-4F9F-B98E-4B05495DC672}">
      <dgm:prSet phldrT="[Text]" custT="1"/>
      <dgm:spPr>
        <a:solidFill>
          <a:schemeClr val="accent5"/>
        </a:solidFill>
      </dgm:spPr>
      <dgm:t>
        <a:bodyPr/>
        <a:lstStyle/>
        <a:p>
          <a:r>
            <a:rPr lang="en-AU" sz="3600" dirty="0" smtClean="0"/>
            <a:t>DHHS</a:t>
          </a:r>
          <a:endParaRPr lang="en-AU" sz="3600" dirty="0"/>
        </a:p>
      </dgm:t>
    </dgm:pt>
    <dgm:pt modelId="{FBF32F6F-003B-4BBF-898D-7DBF891F5B3C}" type="parTrans" cxnId="{937F7E66-69BE-4141-AB1C-C01F05B48C6A}">
      <dgm:prSet/>
      <dgm:spPr/>
      <dgm:t>
        <a:bodyPr/>
        <a:lstStyle/>
        <a:p>
          <a:endParaRPr lang="en-AU"/>
        </a:p>
      </dgm:t>
    </dgm:pt>
    <dgm:pt modelId="{9230BC9F-4890-427D-B972-D23CC57E1EB0}" type="sibTrans" cxnId="{937F7E66-69BE-4141-AB1C-C01F05B48C6A}">
      <dgm:prSet/>
      <dgm:spPr/>
      <dgm:t>
        <a:bodyPr/>
        <a:lstStyle/>
        <a:p>
          <a:endParaRPr lang="en-AU"/>
        </a:p>
      </dgm:t>
    </dgm:pt>
    <dgm:pt modelId="{1C18D0A0-E53C-456E-A4D7-E78B36A831A4}">
      <dgm:prSet phldrT="[Text]"/>
      <dgm:spPr>
        <a:solidFill>
          <a:schemeClr val="accent5">
            <a:lumMod val="75000"/>
          </a:schemeClr>
        </a:solidFill>
      </dgm:spPr>
      <dgm:t>
        <a:bodyPr/>
        <a:lstStyle/>
        <a:p>
          <a:r>
            <a:rPr lang="en-AU" dirty="0" smtClean="0"/>
            <a:t>Reducing Restrictive Interventions</a:t>
          </a:r>
          <a:endParaRPr lang="en-AU" dirty="0"/>
        </a:p>
      </dgm:t>
    </dgm:pt>
    <dgm:pt modelId="{BF82453B-FF02-41D3-8EED-62CDD0F71BDB}" type="parTrans" cxnId="{9C615241-62D5-41A6-9B3F-6D05599F957B}">
      <dgm:prSet/>
      <dgm:spPr/>
      <dgm:t>
        <a:bodyPr/>
        <a:lstStyle/>
        <a:p>
          <a:endParaRPr lang="en-AU"/>
        </a:p>
      </dgm:t>
    </dgm:pt>
    <dgm:pt modelId="{7A260CE2-0901-4ABE-AF7B-FDE08A412247}" type="sibTrans" cxnId="{9C615241-62D5-41A6-9B3F-6D05599F957B}">
      <dgm:prSet/>
      <dgm:spPr/>
      <dgm:t>
        <a:bodyPr/>
        <a:lstStyle/>
        <a:p>
          <a:endParaRPr lang="en-AU"/>
        </a:p>
      </dgm:t>
    </dgm:pt>
    <dgm:pt modelId="{79BA07EA-2962-4645-A6D0-518B7470325C}">
      <dgm:prSet phldrT="[Text]"/>
      <dgm:spPr>
        <a:solidFill>
          <a:schemeClr val="accent5">
            <a:lumMod val="75000"/>
          </a:schemeClr>
        </a:solidFill>
      </dgm:spPr>
      <dgm:t>
        <a:bodyPr/>
        <a:lstStyle/>
        <a:p>
          <a:r>
            <a:rPr lang="en-AU" dirty="0" smtClean="0"/>
            <a:t>Recovery Framework (2010)</a:t>
          </a:r>
          <a:endParaRPr lang="en-AU" dirty="0"/>
        </a:p>
      </dgm:t>
    </dgm:pt>
    <dgm:pt modelId="{94057FB8-DE09-4029-B1D6-56A3A567ABAC}" type="parTrans" cxnId="{19CA3AAA-E437-4233-9574-739AFDCC31EE}">
      <dgm:prSet/>
      <dgm:spPr/>
      <dgm:t>
        <a:bodyPr/>
        <a:lstStyle/>
        <a:p>
          <a:endParaRPr lang="en-AU"/>
        </a:p>
      </dgm:t>
    </dgm:pt>
    <dgm:pt modelId="{47CDE937-55C2-4332-8D68-079B98FDAB57}" type="sibTrans" cxnId="{19CA3AAA-E437-4233-9574-739AFDCC31EE}">
      <dgm:prSet/>
      <dgm:spPr/>
      <dgm:t>
        <a:bodyPr/>
        <a:lstStyle/>
        <a:p>
          <a:endParaRPr lang="en-AU"/>
        </a:p>
      </dgm:t>
    </dgm:pt>
    <dgm:pt modelId="{EDBF3FD8-BA53-483C-97B2-8E35788C2AA5}">
      <dgm:prSet phldrT="[Text]" custT="1"/>
      <dgm:spPr>
        <a:solidFill>
          <a:schemeClr val="tx2"/>
        </a:solidFill>
      </dgm:spPr>
      <dgm:t>
        <a:bodyPr/>
        <a:lstStyle/>
        <a:p>
          <a:r>
            <a:rPr lang="en-AU" sz="3600" dirty="0" smtClean="0">
              <a:solidFill>
                <a:schemeClr val="bg1"/>
              </a:solidFill>
            </a:rPr>
            <a:t>VMIA</a:t>
          </a:r>
          <a:endParaRPr lang="en-AU" sz="3600" dirty="0">
            <a:solidFill>
              <a:schemeClr val="bg1"/>
            </a:solidFill>
          </a:endParaRPr>
        </a:p>
      </dgm:t>
    </dgm:pt>
    <dgm:pt modelId="{BADA2B5B-4E4B-41D6-ADF7-52ACE4FCE336}" type="parTrans" cxnId="{A81D96D2-7550-4F2B-91AC-C24A7CBDC1A5}">
      <dgm:prSet/>
      <dgm:spPr/>
      <dgm:t>
        <a:bodyPr/>
        <a:lstStyle/>
        <a:p>
          <a:endParaRPr lang="en-AU"/>
        </a:p>
      </dgm:t>
    </dgm:pt>
    <dgm:pt modelId="{F5433BB8-EA2F-4A48-8FF8-DC8A7E0C25A0}" type="sibTrans" cxnId="{A81D96D2-7550-4F2B-91AC-C24A7CBDC1A5}">
      <dgm:prSet/>
      <dgm:spPr/>
      <dgm:t>
        <a:bodyPr/>
        <a:lstStyle/>
        <a:p>
          <a:endParaRPr lang="en-AU"/>
        </a:p>
      </dgm:t>
    </dgm:pt>
    <dgm:pt modelId="{1149F7D4-F65E-4AB6-9A50-48900A1946F7}">
      <dgm:prSet phldrT="[Text]"/>
      <dgm:spPr>
        <a:solidFill>
          <a:schemeClr val="accent1">
            <a:lumMod val="75000"/>
          </a:schemeClr>
        </a:solidFill>
      </dgm:spPr>
      <dgm:t>
        <a:bodyPr/>
        <a:lstStyle/>
        <a:p>
          <a:r>
            <a:rPr lang="en-AU" dirty="0" smtClean="0"/>
            <a:t>Rising claims and costs</a:t>
          </a:r>
          <a:endParaRPr lang="en-AU" dirty="0"/>
        </a:p>
      </dgm:t>
    </dgm:pt>
    <dgm:pt modelId="{2D43D193-6259-4251-9F26-B25670730DF9}" type="parTrans" cxnId="{FF145993-7685-4EC9-99E0-C1BE662505B7}">
      <dgm:prSet/>
      <dgm:spPr/>
      <dgm:t>
        <a:bodyPr/>
        <a:lstStyle/>
        <a:p>
          <a:endParaRPr lang="en-AU"/>
        </a:p>
      </dgm:t>
    </dgm:pt>
    <dgm:pt modelId="{C9752916-1A4A-4356-BE32-BB74A250A7D4}" type="sibTrans" cxnId="{FF145993-7685-4EC9-99E0-C1BE662505B7}">
      <dgm:prSet/>
      <dgm:spPr/>
      <dgm:t>
        <a:bodyPr/>
        <a:lstStyle/>
        <a:p>
          <a:endParaRPr lang="en-AU"/>
        </a:p>
      </dgm:t>
    </dgm:pt>
    <dgm:pt modelId="{964254FA-4BF1-479A-90E9-32B94D3A4AFC}">
      <dgm:prSet phldrT="[Text]"/>
      <dgm:spPr>
        <a:solidFill>
          <a:schemeClr val="accent1">
            <a:lumMod val="75000"/>
          </a:schemeClr>
        </a:solidFill>
      </dgm:spPr>
      <dgm:t>
        <a:bodyPr/>
        <a:lstStyle/>
        <a:p>
          <a:r>
            <a:rPr lang="en-AU" dirty="0" smtClean="0"/>
            <a:t>A Community and Government priority</a:t>
          </a:r>
          <a:endParaRPr lang="en-AU" dirty="0"/>
        </a:p>
      </dgm:t>
    </dgm:pt>
    <dgm:pt modelId="{11C19635-85EF-4E11-BC17-CD26FF11D97E}" type="parTrans" cxnId="{49A6BC7D-F39E-4D37-91E7-DDA7A2103978}">
      <dgm:prSet/>
      <dgm:spPr/>
      <dgm:t>
        <a:bodyPr/>
        <a:lstStyle/>
        <a:p>
          <a:endParaRPr lang="en-AU"/>
        </a:p>
      </dgm:t>
    </dgm:pt>
    <dgm:pt modelId="{61CB73CB-ACF9-454D-8D5B-7A9B1227D75E}" type="sibTrans" cxnId="{49A6BC7D-F39E-4D37-91E7-DDA7A2103978}">
      <dgm:prSet/>
      <dgm:spPr/>
      <dgm:t>
        <a:bodyPr/>
        <a:lstStyle/>
        <a:p>
          <a:endParaRPr lang="en-AU"/>
        </a:p>
      </dgm:t>
    </dgm:pt>
    <dgm:pt modelId="{3874D44B-0EE7-4FF7-8DEF-E9BE2C24A369}">
      <dgm:prSet phldrT="[Text]"/>
      <dgm:spPr>
        <a:solidFill>
          <a:schemeClr val="accent5">
            <a:lumMod val="75000"/>
          </a:schemeClr>
        </a:solidFill>
      </dgm:spPr>
      <dgm:t>
        <a:bodyPr/>
        <a:lstStyle/>
        <a:p>
          <a:r>
            <a:rPr lang="en-AU" dirty="0" smtClean="0"/>
            <a:t>Sector interest</a:t>
          </a:r>
          <a:endParaRPr lang="en-AU" dirty="0"/>
        </a:p>
      </dgm:t>
    </dgm:pt>
    <dgm:pt modelId="{49062D05-A89F-4E21-9187-8AB16E4B7D40}" type="parTrans" cxnId="{9F61D764-0D05-46E6-A05A-07B9E8F2911D}">
      <dgm:prSet/>
      <dgm:spPr/>
      <dgm:t>
        <a:bodyPr/>
        <a:lstStyle/>
        <a:p>
          <a:endParaRPr lang="en-AU"/>
        </a:p>
      </dgm:t>
    </dgm:pt>
    <dgm:pt modelId="{B36F3234-7E3E-430D-9243-92CF65CEC6A9}" type="sibTrans" cxnId="{9F61D764-0D05-46E6-A05A-07B9E8F2911D}">
      <dgm:prSet/>
      <dgm:spPr/>
      <dgm:t>
        <a:bodyPr/>
        <a:lstStyle/>
        <a:p>
          <a:endParaRPr lang="en-AU"/>
        </a:p>
      </dgm:t>
    </dgm:pt>
    <dgm:pt modelId="{154F6D04-DA51-4872-BA4F-4791C4E0C31B}">
      <dgm:prSet phldrT="[Text]"/>
      <dgm:spPr>
        <a:solidFill>
          <a:schemeClr val="accent1">
            <a:lumMod val="75000"/>
          </a:schemeClr>
        </a:solidFill>
      </dgm:spPr>
      <dgm:t>
        <a:bodyPr/>
        <a:lstStyle/>
        <a:p>
          <a:r>
            <a:rPr lang="en-AU" dirty="0" smtClean="0"/>
            <a:t>Opportunity to do more</a:t>
          </a:r>
          <a:endParaRPr lang="en-AU" dirty="0"/>
        </a:p>
      </dgm:t>
    </dgm:pt>
    <dgm:pt modelId="{D389430F-C452-44F0-918D-B92A25EA11AC}" type="parTrans" cxnId="{ABA5223D-FB81-40B0-9007-21A8FE6226E3}">
      <dgm:prSet/>
      <dgm:spPr/>
      <dgm:t>
        <a:bodyPr/>
        <a:lstStyle/>
        <a:p>
          <a:endParaRPr lang="en-AU"/>
        </a:p>
      </dgm:t>
    </dgm:pt>
    <dgm:pt modelId="{1F19C61C-A118-4930-A7E7-3143F5DF54AE}" type="sibTrans" cxnId="{ABA5223D-FB81-40B0-9007-21A8FE6226E3}">
      <dgm:prSet/>
      <dgm:spPr/>
      <dgm:t>
        <a:bodyPr/>
        <a:lstStyle/>
        <a:p>
          <a:endParaRPr lang="en-AU"/>
        </a:p>
      </dgm:t>
    </dgm:pt>
    <dgm:pt modelId="{A229D75E-68D0-457F-A254-B98EF0F06C8C}" type="pres">
      <dgm:prSet presAssocID="{43B36A1E-86B6-497C-94ED-262FF4CBE37A}" presName="theList" presStyleCnt="0">
        <dgm:presLayoutVars>
          <dgm:dir/>
          <dgm:animLvl val="lvl"/>
          <dgm:resizeHandles val="exact"/>
        </dgm:presLayoutVars>
      </dgm:prSet>
      <dgm:spPr/>
      <dgm:t>
        <a:bodyPr/>
        <a:lstStyle/>
        <a:p>
          <a:endParaRPr lang="en-AU"/>
        </a:p>
      </dgm:t>
    </dgm:pt>
    <dgm:pt modelId="{984BC7D3-F1D2-4FEE-B014-650AF1FA34CD}" type="pres">
      <dgm:prSet presAssocID="{C860CFD1-41E8-4F9F-B98E-4B05495DC672}" presName="compNode" presStyleCnt="0"/>
      <dgm:spPr/>
    </dgm:pt>
    <dgm:pt modelId="{B511F336-5B8F-423C-B7D0-BE3C95011357}" type="pres">
      <dgm:prSet presAssocID="{C860CFD1-41E8-4F9F-B98E-4B05495DC672}" presName="aNode" presStyleLbl="bgShp" presStyleIdx="0" presStyleCnt="2"/>
      <dgm:spPr/>
      <dgm:t>
        <a:bodyPr/>
        <a:lstStyle/>
        <a:p>
          <a:endParaRPr lang="en-AU"/>
        </a:p>
      </dgm:t>
    </dgm:pt>
    <dgm:pt modelId="{4036D84E-436B-4C1B-B834-A725FC3376CB}" type="pres">
      <dgm:prSet presAssocID="{C860CFD1-41E8-4F9F-B98E-4B05495DC672}" presName="textNode" presStyleLbl="bgShp" presStyleIdx="0" presStyleCnt="2"/>
      <dgm:spPr/>
      <dgm:t>
        <a:bodyPr/>
        <a:lstStyle/>
        <a:p>
          <a:endParaRPr lang="en-AU"/>
        </a:p>
      </dgm:t>
    </dgm:pt>
    <dgm:pt modelId="{F51A7743-752E-4C9B-8214-811CF3CA1EC9}" type="pres">
      <dgm:prSet presAssocID="{C860CFD1-41E8-4F9F-B98E-4B05495DC672}" presName="compChildNode" presStyleCnt="0"/>
      <dgm:spPr/>
    </dgm:pt>
    <dgm:pt modelId="{58E3D12F-2ECE-4C69-AFD3-70444F1D187D}" type="pres">
      <dgm:prSet presAssocID="{C860CFD1-41E8-4F9F-B98E-4B05495DC672}" presName="theInnerList" presStyleCnt="0"/>
      <dgm:spPr/>
    </dgm:pt>
    <dgm:pt modelId="{C63AE14C-E46E-4265-A667-D219448CCF5B}" type="pres">
      <dgm:prSet presAssocID="{1C18D0A0-E53C-456E-A4D7-E78B36A831A4}" presName="childNode" presStyleLbl="node1" presStyleIdx="0" presStyleCnt="6">
        <dgm:presLayoutVars>
          <dgm:bulletEnabled val="1"/>
        </dgm:presLayoutVars>
      </dgm:prSet>
      <dgm:spPr/>
      <dgm:t>
        <a:bodyPr/>
        <a:lstStyle/>
        <a:p>
          <a:endParaRPr lang="en-AU"/>
        </a:p>
      </dgm:t>
    </dgm:pt>
    <dgm:pt modelId="{7FBC0769-6E66-46C7-86A9-3036B75A5038}" type="pres">
      <dgm:prSet presAssocID="{1C18D0A0-E53C-456E-A4D7-E78B36A831A4}" presName="aSpace2" presStyleCnt="0"/>
      <dgm:spPr/>
    </dgm:pt>
    <dgm:pt modelId="{18291FD9-96A4-4C1D-B0FB-63739B4EDF01}" type="pres">
      <dgm:prSet presAssocID="{79BA07EA-2962-4645-A6D0-518B7470325C}" presName="childNode" presStyleLbl="node1" presStyleIdx="1" presStyleCnt="6">
        <dgm:presLayoutVars>
          <dgm:bulletEnabled val="1"/>
        </dgm:presLayoutVars>
      </dgm:prSet>
      <dgm:spPr/>
      <dgm:t>
        <a:bodyPr/>
        <a:lstStyle/>
        <a:p>
          <a:endParaRPr lang="en-AU"/>
        </a:p>
      </dgm:t>
    </dgm:pt>
    <dgm:pt modelId="{74203C03-812C-4DAF-B908-871BDDEDAF8A}" type="pres">
      <dgm:prSet presAssocID="{79BA07EA-2962-4645-A6D0-518B7470325C}" presName="aSpace2" presStyleCnt="0"/>
      <dgm:spPr/>
    </dgm:pt>
    <dgm:pt modelId="{F168B16B-D667-4DB5-861C-F945DEB691F2}" type="pres">
      <dgm:prSet presAssocID="{3874D44B-0EE7-4FF7-8DEF-E9BE2C24A369}" presName="childNode" presStyleLbl="node1" presStyleIdx="2" presStyleCnt="6">
        <dgm:presLayoutVars>
          <dgm:bulletEnabled val="1"/>
        </dgm:presLayoutVars>
      </dgm:prSet>
      <dgm:spPr/>
      <dgm:t>
        <a:bodyPr/>
        <a:lstStyle/>
        <a:p>
          <a:endParaRPr lang="en-AU"/>
        </a:p>
      </dgm:t>
    </dgm:pt>
    <dgm:pt modelId="{C1330E04-E9C5-4067-8E34-6AF69C3509C3}" type="pres">
      <dgm:prSet presAssocID="{C860CFD1-41E8-4F9F-B98E-4B05495DC672}" presName="aSpace" presStyleCnt="0"/>
      <dgm:spPr/>
    </dgm:pt>
    <dgm:pt modelId="{94A58849-2AE2-4EAC-92C5-71E93A5DB702}" type="pres">
      <dgm:prSet presAssocID="{EDBF3FD8-BA53-483C-97B2-8E35788C2AA5}" presName="compNode" presStyleCnt="0"/>
      <dgm:spPr/>
    </dgm:pt>
    <dgm:pt modelId="{E0222FFB-CE76-4D62-B9FF-A628AD64924C}" type="pres">
      <dgm:prSet presAssocID="{EDBF3FD8-BA53-483C-97B2-8E35788C2AA5}" presName="aNode" presStyleLbl="bgShp" presStyleIdx="1" presStyleCnt="2"/>
      <dgm:spPr/>
      <dgm:t>
        <a:bodyPr/>
        <a:lstStyle/>
        <a:p>
          <a:endParaRPr lang="en-AU"/>
        </a:p>
      </dgm:t>
    </dgm:pt>
    <dgm:pt modelId="{4935B423-FB60-4416-B2D0-3D574CA2E50F}" type="pres">
      <dgm:prSet presAssocID="{EDBF3FD8-BA53-483C-97B2-8E35788C2AA5}" presName="textNode" presStyleLbl="bgShp" presStyleIdx="1" presStyleCnt="2"/>
      <dgm:spPr/>
      <dgm:t>
        <a:bodyPr/>
        <a:lstStyle/>
        <a:p>
          <a:endParaRPr lang="en-AU"/>
        </a:p>
      </dgm:t>
    </dgm:pt>
    <dgm:pt modelId="{513F23DB-9B5A-4934-8171-904A0A50B04E}" type="pres">
      <dgm:prSet presAssocID="{EDBF3FD8-BA53-483C-97B2-8E35788C2AA5}" presName="compChildNode" presStyleCnt="0"/>
      <dgm:spPr/>
    </dgm:pt>
    <dgm:pt modelId="{50C83EB0-4BD4-433A-92E2-8B0D10ABF3AA}" type="pres">
      <dgm:prSet presAssocID="{EDBF3FD8-BA53-483C-97B2-8E35788C2AA5}" presName="theInnerList" presStyleCnt="0"/>
      <dgm:spPr/>
    </dgm:pt>
    <dgm:pt modelId="{523861C2-634D-485A-AD70-48224A77C9E7}" type="pres">
      <dgm:prSet presAssocID="{1149F7D4-F65E-4AB6-9A50-48900A1946F7}" presName="childNode" presStyleLbl="node1" presStyleIdx="3" presStyleCnt="6">
        <dgm:presLayoutVars>
          <dgm:bulletEnabled val="1"/>
        </dgm:presLayoutVars>
      </dgm:prSet>
      <dgm:spPr/>
      <dgm:t>
        <a:bodyPr/>
        <a:lstStyle/>
        <a:p>
          <a:endParaRPr lang="en-AU"/>
        </a:p>
      </dgm:t>
    </dgm:pt>
    <dgm:pt modelId="{149921CC-6042-482F-9A6F-1A71BB814E75}" type="pres">
      <dgm:prSet presAssocID="{1149F7D4-F65E-4AB6-9A50-48900A1946F7}" presName="aSpace2" presStyleCnt="0"/>
      <dgm:spPr/>
    </dgm:pt>
    <dgm:pt modelId="{0A91FE5A-211D-44E0-8A0F-FFF40627072A}" type="pres">
      <dgm:prSet presAssocID="{964254FA-4BF1-479A-90E9-32B94D3A4AFC}" presName="childNode" presStyleLbl="node1" presStyleIdx="4" presStyleCnt="6">
        <dgm:presLayoutVars>
          <dgm:bulletEnabled val="1"/>
        </dgm:presLayoutVars>
      </dgm:prSet>
      <dgm:spPr/>
      <dgm:t>
        <a:bodyPr/>
        <a:lstStyle/>
        <a:p>
          <a:endParaRPr lang="en-AU"/>
        </a:p>
      </dgm:t>
    </dgm:pt>
    <dgm:pt modelId="{4BE88A2B-090E-4F59-A5FB-E2BCDBA7CB52}" type="pres">
      <dgm:prSet presAssocID="{964254FA-4BF1-479A-90E9-32B94D3A4AFC}" presName="aSpace2" presStyleCnt="0"/>
      <dgm:spPr/>
    </dgm:pt>
    <dgm:pt modelId="{BC237E8F-CB2D-4658-A990-3E2FE120002F}" type="pres">
      <dgm:prSet presAssocID="{154F6D04-DA51-4872-BA4F-4791C4E0C31B}" presName="childNode" presStyleLbl="node1" presStyleIdx="5" presStyleCnt="6">
        <dgm:presLayoutVars>
          <dgm:bulletEnabled val="1"/>
        </dgm:presLayoutVars>
      </dgm:prSet>
      <dgm:spPr/>
      <dgm:t>
        <a:bodyPr/>
        <a:lstStyle/>
        <a:p>
          <a:endParaRPr lang="en-AU"/>
        </a:p>
      </dgm:t>
    </dgm:pt>
  </dgm:ptLst>
  <dgm:cxnLst>
    <dgm:cxn modelId="{A4E1CA59-1E8B-43C0-B126-178E877D5E6D}" type="presOf" srcId="{C860CFD1-41E8-4F9F-B98E-4B05495DC672}" destId="{B511F336-5B8F-423C-B7D0-BE3C95011357}" srcOrd="0" destOrd="0" presId="urn:microsoft.com/office/officeart/2005/8/layout/lProcess2"/>
    <dgm:cxn modelId="{ABA5223D-FB81-40B0-9007-21A8FE6226E3}" srcId="{EDBF3FD8-BA53-483C-97B2-8E35788C2AA5}" destId="{154F6D04-DA51-4872-BA4F-4791C4E0C31B}" srcOrd="2" destOrd="0" parTransId="{D389430F-C452-44F0-918D-B92A25EA11AC}" sibTransId="{1F19C61C-A118-4930-A7E7-3143F5DF54AE}"/>
    <dgm:cxn modelId="{9C615241-62D5-41A6-9B3F-6D05599F957B}" srcId="{C860CFD1-41E8-4F9F-B98E-4B05495DC672}" destId="{1C18D0A0-E53C-456E-A4D7-E78B36A831A4}" srcOrd="0" destOrd="0" parTransId="{BF82453B-FF02-41D3-8EED-62CDD0F71BDB}" sibTransId="{7A260CE2-0901-4ABE-AF7B-FDE08A412247}"/>
    <dgm:cxn modelId="{FF145993-7685-4EC9-99E0-C1BE662505B7}" srcId="{EDBF3FD8-BA53-483C-97B2-8E35788C2AA5}" destId="{1149F7D4-F65E-4AB6-9A50-48900A1946F7}" srcOrd="0" destOrd="0" parTransId="{2D43D193-6259-4251-9F26-B25670730DF9}" sibTransId="{C9752916-1A4A-4356-BE32-BB74A250A7D4}"/>
    <dgm:cxn modelId="{F8E67E6E-A6ED-4379-AC33-233BA5BF06FA}" type="presOf" srcId="{79BA07EA-2962-4645-A6D0-518B7470325C}" destId="{18291FD9-96A4-4C1D-B0FB-63739B4EDF01}" srcOrd="0" destOrd="0" presId="urn:microsoft.com/office/officeart/2005/8/layout/lProcess2"/>
    <dgm:cxn modelId="{996FA5B7-32C6-44DF-846B-C44FC61A0A37}" type="presOf" srcId="{C860CFD1-41E8-4F9F-B98E-4B05495DC672}" destId="{4036D84E-436B-4C1B-B834-A725FC3376CB}" srcOrd="1" destOrd="0" presId="urn:microsoft.com/office/officeart/2005/8/layout/lProcess2"/>
    <dgm:cxn modelId="{937F7E66-69BE-4141-AB1C-C01F05B48C6A}" srcId="{43B36A1E-86B6-497C-94ED-262FF4CBE37A}" destId="{C860CFD1-41E8-4F9F-B98E-4B05495DC672}" srcOrd="0" destOrd="0" parTransId="{FBF32F6F-003B-4BBF-898D-7DBF891F5B3C}" sibTransId="{9230BC9F-4890-427D-B972-D23CC57E1EB0}"/>
    <dgm:cxn modelId="{F49EA74E-E63A-43FD-9FF0-6724860CA4E4}" type="presOf" srcId="{1149F7D4-F65E-4AB6-9A50-48900A1946F7}" destId="{523861C2-634D-485A-AD70-48224A77C9E7}" srcOrd="0" destOrd="0" presId="urn:microsoft.com/office/officeart/2005/8/layout/lProcess2"/>
    <dgm:cxn modelId="{A3E1ABD7-1078-4658-B6EA-557EF99597BE}" type="presOf" srcId="{3874D44B-0EE7-4FF7-8DEF-E9BE2C24A369}" destId="{F168B16B-D667-4DB5-861C-F945DEB691F2}" srcOrd="0" destOrd="0" presId="urn:microsoft.com/office/officeart/2005/8/layout/lProcess2"/>
    <dgm:cxn modelId="{49A6BC7D-F39E-4D37-91E7-DDA7A2103978}" srcId="{EDBF3FD8-BA53-483C-97B2-8E35788C2AA5}" destId="{964254FA-4BF1-479A-90E9-32B94D3A4AFC}" srcOrd="1" destOrd="0" parTransId="{11C19635-85EF-4E11-BC17-CD26FF11D97E}" sibTransId="{61CB73CB-ACF9-454D-8D5B-7A9B1227D75E}"/>
    <dgm:cxn modelId="{A81D96D2-7550-4F2B-91AC-C24A7CBDC1A5}" srcId="{43B36A1E-86B6-497C-94ED-262FF4CBE37A}" destId="{EDBF3FD8-BA53-483C-97B2-8E35788C2AA5}" srcOrd="1" destOrd="0" parTransId="{BADA2B5B-4E4B-41D6-ADF7-52ACE4FCE336}" sibTransId="{F5433BB8-EA2F-4A48-8FF8-DC8A7E0C25A0}"/>
    <dgm:cxn modelId="{98F637FA-BFB2-4215-A42D-E49B61A51080}" type="presOf" srcId="{43B36A1E-86B6-497C-94ED-262FF4CBE37A}" destId="{A229D75E-68D0-457F-A254-B98EF0F06C8C}" srcOrd="0" destOrd="0" presId="urn:microsoft.com/office/officeart/2005/8/layout/lProcess2"/>
    <dgm:cxn modelId="{19CA3AAA-E437-4233-9574-739AFDCC31EE}" srcId="{C860CFD1-41E8-4F9F-B98E-4B05495DC672}" destId="{79BA07EA-2962-4645-A6D0-518B7470325C}" srcOrd="1" destOrd="0" parTransId="{94057FB8-DE09-4029-B1D6-56A3A567ABAC}" sibTransId="{47CDE937-55C2-4332-8D68-079B98FDAB57}"/>
    <dgm:cxn modelId="{9F61D764-0D05-46E6-A05A-07B9E8F2911D}" srcId="{C860CFD1-41E8-4F9F-B98E-4B05495DC672}" destId="{3874D44B-0EE7-4FF7-8DEF-E9BE2C24A369}" srcOrd="2" destOrd="0" parTransId="{49062D05-A89F-4E21-9187-8AB16E4B7D40}" sibTransId="{B36F3234-7E3E-430D-9243-92CF65CEC6A9}"/>
    <dgm:cxn modelId="{3BED4A2E-3A42-483E-B5A3-A8FA303B3084}" type="presOf" srcId="{154F6D04-DA51-4872-BA4F-4791C4E0C31B}" destId="{BC237E8F-CB2D-4658-A990-3E2FE120002F}" srcOrd="0" destOrd="0" presId="urn:microsoft.com/office/officeart/2005/8/layout/lProcess2"/>
    <dgm:cxn modelId="{335C3787-253A-49AC-8F42-84CADCFF757A}" type="presOf" srcId="{1C18D0A0-E53C-456E-A4D7-E78B36A831A4}" destId="{C63AE14C-E46E-4265-A667-D219448CCF5B}" srcOrd="0" destOrd="0" presId="urn:microsoft.com/office/officeart/2005/8/layout/lProcess2"/>
    <dgm:cxn modelId="{D567752F-FA06-46D0-BA98-ABF306B73DF6}" type="presOf" srcId="{EDBF3FD8-BA53-483C-97B2-8E35788C2AA5}" destId="{4935B423-FB60-4416-B2D0-3D574CA2E50F}" srcOrd="1" destOrd="0" presId="urn:microsoft.com/office/officeart/2005/8/layout/lProcess2"/>
    <dgm:cxn modelId="{7CDBE26A-20BB-4A40-9B85-048911F1B104}" type="presOf" srcId="{EDBF3FD8-BA53-483C-97B2-8E35788C2AA5}" destId="{E0222FFB-CE76-4D62-B9FF-A628AD64924C}" srcOrd="0" destOrd="0" presId="urn:microsoft.com/office/officeart/2005/8/layout/lProcess2"/>
    <dgm:cxn modelId="{69D6A1BA-EA65-4539-9DC8-BC5483FEFB2E}" type="presOf" srcId="{964254FA-4BF1-479A-90E9-32B94D3A4AFC}" destId="{0A91FE5A-211D-44E0-8A0F-FFF40627072A}" srcOrd="0" destOrd="0" presId="urn:microsoft.com/office/officeart/2005/8/layout/lProcess2"/>
    <dgm:cxn modelId="{071C2440-E7E0-4959-835B-CEDBF7B83590}" type="presParOf" srcId="{A229D75E-68D0-457F-A254-B98EF0F06C8C}" destId="{984BC7D3-F1D2-4FEE-B014-650AF1FA34CD}" srcOrd="0" destOrd="0" presId="urn:microsoft.com/office/officeart/2005/8/layout/lProcess2"/>
    <dgm:cxn modelId="{978AD60E-EF68-4B5E-A817-53E490F41A3F}" type="presParOf" srcId="{984BC7D3-F1D2-4FEE-B014-650AF1FA34CD}" destId="{B511F336-5B8F-423C-B7D0-BE3C95011357}" srcOrd="0" destOrd="0" presId="urn:microsoft.com/office/officeart/2005/8/layout/lProcess2"/>
    <dgm:cxn modelId="{9B769CE3-E018-4281-AD0F-CD713E53C66C}" type="presParOf" srcId="{984BC7D3-F1D2-4FEE-B014-650AF1FA34CD}" destId="{4036D84E-436B-4C1B-B834-A725FC3376CB}" srcOrd="1" destOrd="0" presId="urn:microsoft.com/office/officeart/2005/8/layout/lProcess2"/>
    <dgm:cxn modelId="{2FDB3AAD-E8A8-44B0-9DCE-96D2C2472056}" type="presParOf" srcId="{984BC7D3-F1D2-4FEE-B014-650AF1FA34CD}" destId="{F51A7743-752E-4C9B-8214-811CF3CA1EC9}" srcOrd="2" destOrd="0" presId="urn:microsoft.com/office/officeart/2005/8/layout/lProcess2"/>
    <dgm:cxn modelId="{C8929801-08D3-4B2A-986D-03887EC2600E}" type="presParOf" srcId="{F51A7743-752E-4C9B-8214-811CF3CA1EC9}" destId="{58E3D12F-2ECE-4C69-AFD3-70444F1D187D}" srcOrd="0" destOrd="0" presId="urn:microsoft.com/office/officeart/2005/8/layout/lProcess2"/>
    <dgm:cxn modelId="{25C367F9-D044-462F-82C6-A9E9CB845930}" type="presParOf" srcId="{58E3D12F-2ECE-4C69-AFD3-70444F1D187D}" destId="{C63AE14C-E46E-4265-A667-D219448CCF5B}" srcOrd="0" destOrd="0" presId="urn:microsoft.com/office/officeart/2005/8/layout/lProcess2"/>
    <dgm:cxn modelId="{79E22299-BF5F-4293-8AD4-00DC085CA2CA}" type="presParOf" srcId="{58E3D12F-2ECE-4C69-AFD3-70444F1D187D}" destId="{7FBC0769-6E66-46C7-86A9-3036B75A5038}" srcOrd="1" destOrd="0" presId="urn:microsoft.com/office/officeart/2005/8/layout/lProcess2"/>
    <dgm:cxn modelId="{C79110B2-E62C-4103-AAD5-5D8D260AEE5E}" type="presParOf" srcId="{58E3D12F-2ECE-4C69-AFD3-70444F1D187D}" destId="{18291FD9-96A4-4C1D-B0FB-63739B4EDF01}" srcOrd="2" destOrd="0" presId="urn:microsoft.com/office/officeart/2005/8/layout/lProcess2"/>
    <dgm:cxn modelId="{180A7C6B-F899-4B00-9E79-626AA7670170}" type="presParOf" srcId="{58E3D12F-2ECE-4C69-AFD3-70444F1D187D}" destId="{74203C03-812C-4DAF-B908-871BDDEDAF8A}" srcOrd="3" destOrd="0" presId="urn:microsoft.com/office/officeart/2005/8/layout/lProcess2"/>
    <dgm:cxn modelId="{89F66F07-DFA0-4DB8-A5BC-9A281BA3F787}" type="presParOf" srcId="{58E3D12F-2ECE-4C69-AFD3-70444F1D187D}" destId="{F168B16B-D667-4DB5-861C-F945DEB691F2}" srcOrd="4" destOrd="0" presId="urn:microsoft.com/office/officeart/2005/8/layout/lProcess2"/>
    <dgm:cxn modelId="{05AC3403-6A75-4269-9596-9C1C8F70AD0F}" type="presParOf" srcId="{A229D75E-68D0-457F-A254-B98EF0F06C8C}" destId="{C1330E04-E9C5-4067-8E34-6AF69C3509C3}" srcOrd="1" destOrd="0" presId="urn:microsoft.com/office/officeart/2005/8/layout/lProcess2"/>
    <dgm:cxn modelId="{0B59A8CE-2759-455B-A50C-7A5BF4CDCE24}" type="presParOf" srcId="{A229D75E-68D0-457F-A254-B98EF0F06C8C}" destId="{94A58849-2AE2-4EAC-92C5-71E93A5DB702}" srcOrd="2" destOrd="0" presId="urn:microsoft.com/office/officeart/2005/8/layout/lProcess2"/>
    <dgm:cxn modelId="{BA5EF307-AC31-47D7-9950-41C4AB4FEB87}" type="presParOf" srcId="{94A58849-2AE2-4EAC-92C5-71E93A5DB702}" destId="{E0222FFB-CE76-4D62-B9FF-A628AD64924C}" srcOrd="0" destOrd="0" presId="urn:microsoft.com/office/officeart/2005/8/layout/lProcess2"/>
    <dgm:cxn modelId="{5ACBC87B-DD65-4192-848A-4144C851E718}" type="presParOf" srcId="{94A58849-2AE2-4EAC-92C5-71E93A5DB702}" destId="{4935B423-FB60-4416-B2D0-3D574CA2E50F}" srcOrd="1" destOrd="0" presId="urn:microsoft.com/office/officeart/2005/8/layout/lProcess2"/>
    <dgm:cxn modelId="{4ED43ACF-595A-4E1D-BF07-1A558B2F1347}" type="presParOf" srcId="{94A58849-2AE2-4EAC-92C5-71E93A5DB702}" destId="{513F23DB-9B5A-4934-8171-904A0A50B04E}" srcOrd="2" destOrd="0" presId="urn:microsoft.com/office/officeart/2005/8/layout/lProcess2"/>
    <dgm:cxn modelId="{6FBC3096-C207-4FC5-9798-7AE6E849B384}" type="presParOf" srcId="{513F23DB-9B5A-4934-8171-904A0A50B04E}" destId="{50C83EB0-4BD4-433A-92E2-8B0D10ABF3AA}" srcOrd="0" destOrd="0" presId="urn:microsoft.com/office/officeart/2005/8/layout/lProcess2"/>
    <dgm:cxn modelId="{D2303A04-F23B-434F-9E02-C1B92E41EDA0}" type="presParOf" srcId="{50C83EB0-4BD4-433A-92E2-8B0D10ABF3AA}" destId="{523861C2-634D-485A-AD70-48224A77C9E7}" srcOrd="0" destOrd="0" presId="urn:microsoft.com/office/officeart/2005/8/layout/lProcess2"/>
    <dgm:cxn modelId="{7B9B96D0-3F71-4373-8579-C4381B884D92}" type="presParOf" srcId="{50C83EB0-4BD4-433A-92E2-8B0D10ABF3AA}" destId="{149921CC-6042-482F-9A6F-1A71BB814E75}" srcOrd="1" destOrd="0" presId="urn:microsoft.com/office/officeart/2005/8/layout/lProcess2"/>
    <dgm:cxn modelId="{EDC843B7-01AB-415A-8451-FA8F0FF50C0F}" type="presParOf" srcId="{50C83EB0-4BD4-433A-92E2-8B0D10ABF3AA}" destId="{0A91FE5A-211D-44E0-8A0F-FFF40627072A}" srcOrd="2" destOrd="0" presId="urn:microsoft.com/office/officeart/2005/8/layout/lProcess2"/>
    <dgm:cxn modelId="{9FCE2209-E886-48C8-A802-E596CE2F88F9}" type="presParOf" srcId="{50C83EB0-4BD4-433A-92E2-8B0D10ABF3AA}" destId="{4BE88A2B-090E-4F59-A5FB-E2BCDBA7CB52}" srcOrd="3" destOrd="0" presId="urn:microsoft.com/office/officeart/2005/8/layout/lProcess2"/>
    <dgm:cxn modelId="{906C1925-53BF-4661-B0A9-33CD880CA72A}" type="presParOf" srcId="{50C83EB0-4BD4-433A-92E2-8B0D10ABF3AA}" destId="{BC237E8F-CB2D-4658-A990-3E2FE120002F}" srcOrd="4"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8890CDC-1E55-43AC-9ED5-6F11CBED6C31}" type="doc">
      <dgm:prSet loTypeId="urn:microsoft.com/office/officeart/2005/8/layout/target2" loCatId="relationship" qsTypeId="urn:microsoft.com/office/officeart/2005/8/quickstyle/simple1" qsCatId="simple" csTypeId="urn:microsoft.com/office/officeart/2005/8/colors/accent5_3" csCatId="accent5" phldr="1"/>
      <dgm:spPr/>
      <dgm:t>
        <a:bodyPr/>
        <a:lstStyle/>
        <a:p>
          <a:endParaRPr lang="en-AU"/>
        </a:p>
      </dgm:t>
    </dgm:pt>
    <dgm:pt modelId="{240CB4EB-CD33-4A78-BA77-4A7686645D74}">
      <dgm:prSet phldrT="[Text]"/>
      <dgm:spPr>
        <a:solidFill>
          <a:schemeClr val="accent5">
            <a:lumMod val="75000"/>
          </a:schemeClr>
        </a:solidFill>
      </dgm:spPr>
      <dgm:t>
        <a:bodyPr/>
        <a:lstStyle/>
        <a:p>
          <a:r>
            <a:rPr lang="en-US" dirty="0" smtClean="0"/>
            <a:t>7 health services</a:t>
          </a:r>
          <a:endParaRPr lang="en-AU" dirty="0"/>
        </a:p>
      </dgm:t>
    </dgm:pt>
    <dgm:pt modelId="{6468DCBD-A5A6-40C5-A73B-60E47728725A}" type="parTrans" cxnId="{7B5FC290-8B4F-40B5-8582-1D1F6965DEC5}">
      <dgm:prSet/>
      <dgm:spPr/>
      <dgm:t>
        <a:bodyPr/>
        <a:lstStyle/>
        <a:p>
          <a:endParaRPr lang="en-AU"/>
        </a:p>
      </dgm:t>
    </dgm:pt>
    <dgm:pt modelId="{3D980AE2-5091-41C5-A3CD-23203F54479B}" type="sibTrans" cxnId="{7B5FC290-8B4F-40B5-8582-1D1F6965DEC5}">
      <dgm:prSet/>
      <dgm:spPr/>
      <dgm:t>
        <a:bodyPr/>
        <a:lstStyle/>
        <a:p>
          <a:endParaRPr lang="en-AU"/>
        </a:p>
      </dgm:t>
    </dgm:pt>
    <dgm:pt modelId="{8CA22590-2751-401F-9FEA-57386F31D1DD}">
      <dgm:prSet phldrT="[Text]"/>
      <dgm:spPr/>
      <dgm:t>
        <a:bodyPr/>
        <a:lstStyle/>
        <a:p>
          <a:r>
            <a:rPr lang="en-US" dirty="0" smtClean="0"/>
            <a:t>Metropolitan</a:t>
          </a:r>
          <a:endParaRPr lang="en-AU" dirty="0"/>
        </a:p>
      </dgm:t>
    </dgm:pt>
    <dgm:pt modelId="{4F318058-D67B-4AB7-8793-FFEFD48E0E83}" type="parTrans" cxnId="{9F7B60CF-6193-4486-9338-60D957CF9CD5}">
      <dgm:prSet/>
      <dgm:spPr/>
      <dgm:t>
        <a:bodyPr/>
        <a:lstStyle/>
        <a:p>
          <a:endParaRPr lang="en-AU"/>
        </a:p>
      </dgm:t>
    </dgm:pt>
    <dgm:pt modelId="{DA46516A-2A58-46FF-9B4D-5D8EFACA4EFC}" type="sibTrans" cxnId="{9F7B60CF-6193-4486-9338-60D957CF9CD5}">
      <dgm:prSet/>
      <dgm:spPr/>
      <dgm:t>
        <a:bodyPr/>
        <a:lstStyle/>
        <a:p>
          <a:endParaRPr lang="en-AU"/>
        </a:p>
      </dgm:t>
    </dgm:pt>
    <dgm:pt modelId="{E39C1AC9-A643-4C6B-8DBE-133102905E99}">
      <dgm:prSet phldrT="[Text]"/>
      <dgm:spPr/>
      <dgm:t>
        <a:bodyPr/>
        <a:lstStyle/>
        <a:p>
          <a:r>
            <a:rPr lang="en-US" dirty="0" smtClean="0"/>
            <a:t>Regional</a:t>
          </a:r>
          <a:endParaRPr lang="en-AU" dirty="0"/>
        </a:p>
      </dgm:t>
    </dgm:pt>
    <dgm:pt modelId="{C82BC921-F02A-4020-8E3A-3FA04CB0F1CF}" type="parTrans" cxnId="{6E48C00A-9C38-4A27-8F89-27FBCBC194EA}">
      <dgm:prSet/>
      <dgm:spPr/>
      <dgm:t>
        <a:bodyPr/>
        <a:lstStyle/>
        <a:p>
          <a:endParaRPr lang="en-AU"/>
        </a:p>
      </dgm:t>
    </dgm:pt>
    <dgm:pt modelId="{804F2912-6025-49D7-8E0F-30668A6CBE33}" type="sibTrans" cxnId="{6E48C00A-9C38-4A27-8F89-27FBCBC194EA}">
      <dgm:prSet/>
      <dgm:spPr/>
      <dgm:t>
        <a:bodyPr/>
        <a:lstStyle/>
        <a:p>
          <a:endParaRPr lang="en-AU"/>
        </a:p>
      </dgm:t>
    </dgm:pt>
    <dgm:pt modelId="{F7EE970F-E60E-40C9-9A62-9C7B05C62C08}">
      <dgm:prSet phldrT="[Text]"/>
      <dgm:spPr>
        <a:solidFill>
          <a:srgbClr val="21A18D">
            <a:alpha val="70980"/>
          </a:srgbClr>
        </a:solidFill>
      </dgm:spPr>
      <dgm:t>
        <a:bodyPr/>
        <a:lstStyle/>
        <a:p>
          <a:r>
            <a:rPr lang="en-US" dirty="0" smtClean="0"/>
            <a:t>18 wards</a:t>
          </a:r>
          <a:endParaRPr lang="en-AU" dirty="0"/>
        </a:p>
      </dgm:t>
    </dgm:pt>
    <dgm:pt modelId="{1CAFDC93-10DB-40D4-A626-A68C3247A146}" type="parTrans" cxnId="{6823C2D1-D8B7-41BA-B4D3-3247C29B4C27}">
      <dgm:prSet/>
      <dgm:spPr/>
      <dgm:t>
        <a:bodyPr/>
        <a:lstStyle/>
        <a:p>
          <a:endParaRPr lang="en-AU"/>
        </a:p>
      </dgm:t>
    </dgm:pt>
    <dgm:pt modelId="{0C36441B-8ED4-4BE5-9BC1-F2BD7C5A4783}" type="sibTrans" cxnId="{6823C2D1-D8B7-41BA-B4D3-3247C29B4C27}">
      <dgm:prSet/>
      <dgm:spPr/>
      <dgm:t>
        <a:bodyPr/>
        <a:lstStyle/>
        <a:p>
          <a:endParaRPr lang="en-AU"/>
        </a:p>
      </dgm:t>
    </dgm:pt>
    <dgm:pt modelId="{2D87C91A-E730-4FBE-B3E6-5B616BC55B02}">
      <dgm:prSet phldrT="[Text]"/>
      <dgm:spPr>
        <a:solidFill>
          <a:srgbClr val="81E7D8">
            <a:alpha val="68000"/>
          </a:srgbClr>
        </a:solidFill>
      </dgm:spPr>
      <dgm:t>
        <a:bodyPr/>
        <a:lstStyle/>
        <a:p>
          <a:r>
            <a:rPr lang="en-US" dirty="0" smtClean="0"/>
            <a:t>4 service types</a:t>
          </a:r>
          <a:endParaRPr lang="en-AU" dirty="0"/>
        </a:p>
      </dgm:t>
    </dgm:pt>
    <dgm:pt modelId="{4CBA0088-7888-4968-B97B-36CF0FD71414}" type="parTrans" cxnId="{A9EC386B-1F6B-4287-9A3D-C34B154AE33C}">
      <dgm:prSet/>
      <dgm:spPr/>
      <dgm:t>
        <a:bodyPr/>
        <a:lstStyle/>
        <a:p>
          <a:endParaRPr lang="en-AU"/>
        </a:p>
      </dgm:t>
    </dgm:pt>
    <dgm:pt modelId="{0733F8B8-630A-47A5-ACC9-1B505BA3E158}" type="sibTrans" cxnId="{A9EC386B-1F6B-4287-9A3D-C34B154AE33C}">
      <dgm:prSet/>
      <dgm:spPr/>
      <dgm:t>
        <a:bodyPr/>
        <a:lstStyle/>
        <a:p>
          <a:endParaRPr lang="en-AU"/>
        </a:p>
      </dgm:t>
    </dgm:pt>
    <dgm:pt modelId="{3A0AFC32-B158-4D24-B5BA-08939FB81B9E}">
      <dgm:prSet phldrT="[Text]"/>
      <dgm:spPr/>
      <dgm:t>
        <a:bodyPr/>
        <a:lstStyle/>
        <a:p>
          <a:r>
            <a:rPr lang="en-US" dirty="0" smtClean="0"/>
            <a:t>Adult</a:t>
          </a:r>
          <a:endParaRPr lang="en-AU" dirty="0"/>
        </a:p>
      </dgm:t>
    </dgm:pt>
    <dgm:pt modelId="{97E22ABD-1B22-44E8-86E7-47B4DB30FCBD}" type="parTrans" cxnId="{36335AC1-4BA3-4BCE-AC06-403B3FFBD146}">
      <dgm:prSet/>
      <dgm:spPr/>
      <dgm:t>
        <a:bodyPr/>
        <a:lstStyle/>
        <a:p>
          <a:endParaRPr lang="en-AU"/>
        </a:p>
      </dgm:t>
    </dgm:pt>
    <dgm:pt modelId="{DF478481-0F39-4FE4-8468-AF8D9C2FD3A1}" type="sibTrans" cxnId="{36335AC1-4BA3-4BCE-AC06-403B3FFBD146}">
      <dgm:prSet/>
      <dgm:spPr/>
      <dgm:t>
        <a:bodyPr/>
        <a:lstStyle/>
        <a:p>
          <a:endParaRPr lang="en-AU"/>
        </a:p>
      </dgm:t>
    </dgm:pt>
    <dgm:pt modelId="{529F2ED1-05C6-4F31-BF02-1ABB97DFCBDF}">
      <dgm:prSet phldrT="[Text]"/>
      <dgm:spPr/>
      <dgm:t>
        <a:bodyPr/>
        <a:lstStyle/>
        <a:p>
          <a:r>
            <a:rPr lang="en-US" dirty="0" smtClean="0"/>
            <a:t>SECU</a:t>
          </a:r>
          <a:endParaRPr lang="en-AU" dirty="0"/>
        </a:p>
      </dgm:t>
    </dgm:pt>
    <dgm:pt modelId="{2D63A037-76ED-4B54-9E52-F44C67D53E3C}" type="parTrans" cxnId="{9BDEF4A9-99EC-4E32-8246-41118065B993}">
      <dgm:prSet/>
      <dgm:spPr/>
      <dgm:t>
        <a:bodyPr/>
        <a:lstStyle/>
        <a:p>
          <a:endParaRPr lang="en-AU"/>
        </a:p>
      </dgm:t>
    </dgm:pt>
    <dgm:pt modelId="{404DD212-E9B7-4A87-9BF9-B9D10247A427}" type="sibTrans" cxnId="{9BDEF4A9-99EC-4E32-8246-41118065B993}">
      <dgm:prSet/>
      <dgm:spPr/>
      <dgm:t>
        <a:bodyPr/>
        <a:lstStyle/>
        <a:p>
          <a:endParaRPr lang="en-AU"/>
        </a:p>
      </dgm:t>
    </dgm:pt>
    <dgm:pt modelId="{ECCD4EA9-C87B-4311-B4F1-3A927EC972B8}">
      <dgm:prSet phldrT="[Text]"/>
      <dgm:spPr/>
      <dgm:t>
        <a:bodyPr/>
        <a:lstStyle/>
        <a:p>
          <a:r>
            <a:rPr lang="en-US" dirty="0" smtClean="0"/>
            <a:t>Adolescent/Youth</a:t>
          </a:r>
          <a:endParaRPr lang="en-AU" dirty="0"/>
        </a:p>
      </dgm:t>
    </dgm:pt>
    <dgm:pt modelId="{E43F2EEB-9959-476A-BC8E-59A2CA430FCD}" type="parTrans" cxnId="{59C023A7-5D65-47F5-AFF8-1173A1CA2DEF}">
      <dgm:prSet/>
      <dgm:spPr/>
      <dgm:t>
        <a:bodyPr/>
        <a:lstStyle/>
        <a:p>
          <a:endParaRPr lang="en-AU"/>
        </a:p>
      </dgm:t>
    </dgm:pt>
    <dgm:pt modelId="{F5447E45-49E0-49F0-A89B-5175B94CCFFC}" type="sibTrans" cxnId="{59C023A7-5D65-47F5-AFF8-1173A1CA2DEF}">
      <dgm:prSet/>
      <dgm:spPr/>
      <dgm:t>
        <a:bodyPr/>
        <a:lstStyle/>
        <a:p>
          <a:endParaRPr lang="en-AU"/>
        </a:p>
      </dgm:t>
    </dgm:pt>
    <dgm:pt modelId="{D4CAFE07-E236-43E5-8192-74C9190D3F5C}">
      <dgm:prSet phldrT="[Text]"/>
      <dgm:spPr/>
      <dgm:t>
        <a:bodyPr/>
        <a:lstStyle/>
        <a:p>
          <a:r>
            <a:rPr lang="en-US" dirty="0" smtClean="0"/>
            <a:t>Aged</a:t>
          </a:r>
          <a:endParaRPr lang="en-AU" dirty="0"/>
        </a:p>
      </dgm:t>
    </dgm:pt>
    <dgm:pt modelId="{416F0276-B1AE-4F22-9D4C-FEBDF164B895}" type="parTrans" cxnId="{D98B3544-668D-4841-9E5F-C82717B4E285}">
      <dgm:prSet/>
      <dgm:spPr/>
      <dgm:t>
        <a:bodyPr/>
        <a:lstStyle/>
        <a:p>
          <a:endParaRPr lang="en-AU"/>
        </a:p>
      </dgm:t>
    </dgm:pt>
    <dgm:pt modelId="{83739B95-C213-47D9-8EC4-3FE352E638D9}" type="sibTrans" cxnId="{D98B3544-668D-4841-9E5F-C82717B4E285}">
      <dgm:prSet/>
      <dgm:spPr/>
      <dgm:t>
        <a:bodyPr/>
        <a:lstStyle/>
        <a:p>
          <a:endParaRPr lang="en-AU"/>
        </a:p>
      </dgm:t>
    </dgm:pt>
    <dgm:pt modelId="{90757EAC-71BB-4ABC-810F-269C58E3A7D4}" type="pres">
      <dgm:prSet presAssocID="{38890CDC-1E55-43AC-9ED5-6F11CBED6C31}" presName="Name0" presStyleCnt="0">
        <dgm:presLayoutVars>
          <dgm:chMax val="3"/>
          <dgm:chPref val="1"/>
          <dgm:dir/>
          <dgm:animLvl val="lvl"/>
          <dgm:resizeHandles/>
        </dgm:presLayoutVars>
      </dgm:prSet>
      <dgm:spPr/>
      <dgm:t>
        <a:bodyPr/>
        <a:lstStyle/>
        <a:p>
          <a:endParaRPr lang="en-AU"/>
        </a:p>
      </dgm:t>
    </dgm:pt>
    <dgm:pt modelId="{D23D3B4A-C026-453C-83B4-DD2803200882}" type="pres">
      <dgm:prSet presAssocID="{38890CDC-1E55-43AC-9ED5-6F11CBED6C31}" presName="outerBox" presStyleCnt="0"/>
      <dgm:spPr/>
      <dgm:t>
        <a:bodyPr/>
        <a:lstStyle/>
        <a:p>
          <a:endParaRPr lang="en-AU"/>
        </a:p>
      </dgm:t>
    </dgm:pt>
    <dgm:pt modelId="{86307678-BA1E-4903-BE71-35987EA9F034}" type="pres">
      <dgm:prSet presAssocID="{38890CDC-1E55-43AC-9ED5-6F11CBED6C31}" presName="outerBoxParent" presStyleLbl="node1" presStyleIdx="0" presStyleCnt="3" custLinFactNeighborX="6668" custLinFactNeighborY="13071"/>
      <dgm:spPr/>
      <dgm:t>
        <a:bodyPr/>
        <a:lstStyle/>
        <a:p>
          <a:endParaRPr lang="en-AU"/>
        </a:p>
      </dgm:t>
    </dgm:pt>
    <dgm:pt modelId="{0BA09BEF-6F05-4766-97F6-CD25BBD27B34}" type="pres">
      <dgm:prSet presAssocID="{38890CDC-1E55-43AC-9ED5-6F11CBED6C31}" presName="outerBoxChildren" presStyleCnt="0"/>
      <dgm:spPr/>
      <dgm:t>
        <a:bodyPr/>
        <a:lstStyle/>
        <a:p>
          <a:endParaRPr lang="en-AU"/>
        </a:p>
      </dgm:t>
    </dgm:pt>
    <dgm:pt modelId="{9E0CA44D-471C-4D1C-AA76-506373DA2DCB}" type="pres">
      <dgm:prSet presAssocID="{8CA22590-2751-401F-9FEA-57386F31D1DD}" presName="oChild" presStyleLbl="fgAcc1" presStyleIdx="0" presStyleCnt="6">
        <dgm:presLayoutVars>
          <dgm:bulletEnabled val="1"/>
        </dgm:presLayoutVars>
      </dgm:prSet>
      <dgm:spPr/>
      <dgm:t>
        <a:bodyPr/>
        <a:lstStyle/>
        <a:p>
          <a:endParaRPr lang="en-AU"/>
        </a:p>
      </dgm:t>
    </dgm:pt>
    <dgm:pt modelId="{EE052235-5DE0-422C-A978-84FC1D2D3027}" type="pres">
      <dgm:prSet presAssocID="{DA46516A-2A58-46FF-9B4D-5D8EFACA4EFC}" presName="outerSibTrans" presStyleCnt="0"/>
      <dgm:spPr/>
      <dgm:t>
        <a:bodyPr/>
        <a:lstStyle/>
        <a:p>
          <a:endParaRPr lang="en-AU"/>
        </a:p>
      </dgm:t>
    </dgm:pt>
    <dgm:pt modelId="{8C1570EA-3891-43C4-931E-2CA105102F21}" type="pres">
      <dgm:prSet presAssocID="{E39C1AC9-A643-4C6B-8DBE-133102905E99}" presName="oChild" presStyleLbl="fgAcc1" presStyleIdx="1" presStyleCnt="6">
        <dgm:presLayoutVars>
          <dgm:bulletEnabled val="1"/>
        </dgm:presLayoutVars>
      </dgm:prSet>
      <dgm:spPr/>
      <dgm:t>
        <a:bodyPr/>
        <a:lstStyle/>
        <a:p>
          <a:endParaRPr lang="en-AU"/>
        </a:p>
      </dgm:t>
    </dgm:pt>
    <dgm:pt modelId="{C243FD7C-7F93-4C86-83C8-431DA9690AA5}" type="pres">
      <dgm:prSet presAssocID="{38890CDC-1E55-43AC-9ED5-6F11CBED6C31}" presName="middleBox" presStyleCnt="0"/>
      <dgm:spPr/>
      <dgm:t>
        <a:bodyPr/>
        <a:lstStyle/>
        <a:p>
          <a:endParaRPr lang="en-AU"/>
        </a:p>
      </dgm:t>
    </dgm:pt>
    <dgm:pt modelId="{7DCE551F-677A-4C3D-8AD6-77D1C1FC175E}" type="pres">
      <dgm:prSet presAssocID="{38890CDC-1E55-43AC-9ED5-6F11CBED6C31}" presName="middleBoxParent" presStyleLbl="node1" presStyleIdx="1" presStyleCnt="3"/>
      <dgm:spPr/>
      <dgm:t>
        <a:bodyPr/>
        <a:lstStyle/>
        <a:p>
          <a:endParaRPr lang="en-AU"/>
        </a:p>
      </dgm:t>
    </dgm:pt>
    <dgm:pt modelId="{F3A921D5-2B76-438D-BCA3-529E487F0A74}" type="pres">
      <dgm:prSet presAssocID="{38890CDC-1E55-43AC-9ED5-6F11CBED6C31}" presName="middleBoxChildren" presStyleCnt="0"/>
      <dgm:spPr/>
      <dgm:t>
        <a:bodyPr/>
        <a:lstStyle/>
        <a:p>
          <a:endParaRPr lang="en-AU"/>
        </a:p>
      </dgm:t>
    </dgm:pt>
    <dgm:pt modelId="{902B0DDF-C2EE-4642-8003-2C45086B6957}" type="pres">
      <dgm:prSet presAssocID="{38890CDC-1E55-43AC-9ED5-6F11CBED6C31}" presName="centerBox" presStyleCnt="0"/>
      <dgm:spPr/>
      <dgm:t>
        <a:bodyPr/>
        <a:lstStyle/>
        <a:p>
          <a:endParaRPr lang="en-AU"/>
        </a:p>
      </dgm:t>
    </dgm:pt>
    <dgm:pt modelId="{13F2B262-3206-4DF5-82EE-31D0972740AD}" type="pres">
      <dgm:prSet presAssocID="{38890CDC-1E55-43AC-9ED5-6F11CBED6C31}" presName="centerBoxParent" presStyleLbl="node1" presStyleIdx="2" presStyleCnt="3"/>
      <dgm:spPr/>
      <dgm:t>
        <a:bodyPr/>
        <a:lstStyle/>
        <a:p>
          <a:endParaRPr lang="en-AU"/>
        </a:p>
      </dgm:t>
    </dgm:pt>
    <dgm:pt modelId="{FE54120E-5DCB-4C24-A7A9-B2510FD02C65}" type="pres">
      <dgm:prSet presAssocID="{38890CDC-1E55-43AC-9ED5-6F11CBED6C31}" presName="centerBoxChildren" presStyleCnt="0"/>
      <dgm:spPr/>
      <dgm:t>
        <a:bodyPr/>
        <a:lstStyle/>
        <a:p>
          <a:endParaRPr lang="en-AU"/>
        </a:p>
      </dgm:t>
    </dgm:pt>
    <dgm:pt modelId="{321298C1-9480-4CD2-A912-2FE5E7D10DC9}" type="pres">
      <dgm:prSet presAssocID="{ECCD4EA9-C87B-4311-B4F1-3A927EC972B8}" presName="cChild" presStyleLbl="fgAcc1" presStyleIdx="2" presStyleCnt="6">
        <dgm:presLayoutVars>
          <dgm:bulletEnabled val="1"/>
        </dgm:presLayoutVars>
      </dgm:prSet>
      <dgm:spPr/>
      <dgm:t>
        <a:bodyPr/>
        <a:lstStyle/>
        <a:p>
          <a:endParaRPr lang="en-AU"/>
        </a:p>
      </dgm:t>
    </dgm:pt>
    <dgm:pt modelId="{55FD6714-508E-44B0-9189-E3D12DE02373}" type="pres">
      <dgm:prSet presAssocID="{F5447E45-49E0-49F0-A89B-5175B94CCFFC}" presName="centerSibTrans" presStyleCnt="0"/>
      <dgm:spPr/>
      <dgm:t>
        <a:bodyPr/>
        <a:lstStyle/>
        <a:p>
          <a:endParaRPr lang="en-AU"/>
        </a:p>
      </dgm:t>
    </dgm:pt>
    <dgm:pt modelId="{36B062D5-9CC8-4781-B3D3-517A6E9669FE}" type="pres">
      <dgm:prSet presAssocID="{3A0AFC32-B158-4D24-B5BA-08939FB81B9E}" presName="cChild" presStyleLbl="fgAcc1" presStyleIdx="3" presStyleCnt="6">
        <dgm:presLayoutVars>
          <dgm:bulletEnabled val="1"/>
        </dgm:presLayoutVars>
      </dgm:prSet>
      <dgm:spPr/>
      <dgm:t>
        <a:bodyPr/>
        <a:lstStyle/>
        <a:p>
          <a:endParaRPr lang="en-AU"/>
        </a:p>
      </dgm:t>
    </dgm:pt>
    <dgm:pt modelId="{3B1E63F6-33D9-494E-B1F7-DF717A4B017D}" type="pres">
      <dgm:prSet presAssocID="{DF478481-0F39-4FE4-8468-AF8D9C2FD3A1}" presName="centerSibTrans" presStyleCnt="0"/>
      <dgm:spPr/>
      <dgm:t>
        <a:bodyPr/>
        <a:lstStyle/>
        <a:p>
          <a:endParaRPr lang="en-AU"/>
        </a:p>
      </dgm:t>
    </dgm:pt>
    <dgm:pt modelId="{72777D19-59C0-4564-94A0-EA8A1B4828BB}" type="pres">
      <dgm:prSet presAssocID="{529F2ED1-05C6-4F31-BF02-1ABB97DFCBDF}" presName="cChild" presStyleLbl="fgAcc1" presStyleIdx="4" presStyleCnt="6">
        <dgm:presLayoutVars>
          <dgm:bulletEnabled val="1"/>
        </dgm:presLayoutVars>
      </dgm:prSet>
      <dgm:spPr/>
      <dgm:t>
        <a:bodyPr/>
        <a:lstStyle/>
        <a:p>
          <a:endParaRPr lang="en-AU"/>
        </a:p>
      </dgm:t>
    </dgm:pt>
    <dgm:pt modelId="{4EA14718-6677-4F6D-915C-88122B469A7B}" type="pres">
      <dgm:prSet presAssocID="{404DD212-E9B7-4A87-9BF9-B9D10247A427}" presName="centerSibTrans" presStyleCnt="0"/>
      <dgm:spPr/>
      <dgm:t>
        <a:bodyPr/>
        <a:lstStyle/>
        <a:p>
          <a:endParaRPr lang="en-AU"/>
        </a:p>
      </dgm:t>
    </dgm:pt>
    <dgm:pt modelId="{1105ED8F-E2B1-4AC1-BA9F-139C46A72BD9}" type="pres">
      <dgm:prSet presAssocID="{D4CAFE07-E236-43E5-8192-74C9190D3F5C}" presName="cChild" presStyleLbl="fgAcc1" presStyleIdx="5" presStyleCnt="6">
        <dgm:presLayoutVars>
          <dgm:bulletEnabled val="1"/>
        </dgm:presLayoutVars>
      </dgm:prSet>
      <dgm:spPr/>
      <dgm:t>
        <a:bodyPr/>
        <a:lstStyle/>
        <a:p>
          <a:endParaRPr lang="en-AU"/>
        </a:p>
      </dgm:t>
    </dgm:pt>
  </dgm:ptLst>
  <dgm:cxnLst>
    <dgm:cxn modelId="{36335AC1-4BA3-4BCE-AC06-403B3FFBD146}" srcId="{2D87C91A-E730-4FBE-B3E6-5B616BC55B02}" destId="{3A0AFC32-B158-4D24-B5BA-08939FB81B9E}" srcOrd="1" destOrd="0" parTransId="{97E22ABD-1B22-44E8-86E7-47B4DB30FCBD}" sibTransId="{DF478481-0F39-4FE4-8468-AF8D9C2FD3A1}"/>
    <dgm:cxn modelId="{E480B4D3-205B-47F2-91D2-E8006DCCFC87}" type="presOf" srcId="{F7EE970F-E60E-40C9-9A62-9C7B05C62C08}" destId="{7DCE551F-677A-4C3D-8AD6-77D1C1FC175E}" srcOrd="0" destOrd="0" presId="urn:microsoft.com/office/officeart/2005/8/layout/target2"/>
    <dgm:cxn modelId="{F7477753-A593-4CEA-BB3A-2F751F8B43DC}" type="presOf" srcId="{ECCD4EA9-C87B-4311-B4F1-3A927EC972B8}" destId="{321298C1-9480-4CD2-A912-2FE5E7D10DC9}" srcOrd="0" destOrd="0" presId="urn:microsoft.com/office/officeart/2005/8/layout/target2"/>
    <dgm:cxn modelId="{A31C26C8-A9BD-4A71-B588-6DDE9B98BD8E}" type="presOf" srcId="{3A0AFC32-B158-4D24-B5BA-08939FB81B9E}" destId="{36B062D5-9CC8-4781-B3D3-517A6E9669FE}" srcOrd="0" destOrd="0" presId="urn:microsoft.com/office/officeart/2005/8/layout/target2"/>
    <dgm:cxn modelId="{8C4D4EA0-DCA7-456D-A040-73B60D1701D1}" type="presOf" srcId="{D4CAFE07-E236-43E5-8192-74C9190D3F5C}" destId="{1105ED8F-E2B1-4AC1-BA9F-139C46A72BD9}" srcOrd="0" destOrd="0" presId="urn:microsoft.com/office/officeart/2005/8/layout/target2"/>
    <dgm:cxn modelId="{9F7B60CF-6193-4486-9338-60D957CF9CD5}" srcId="{240CB4EB-CD33-4A78-BA77-4A7686645D74}" destId="{8CA22590-2751-401F-9FEA-57386F31D1DD}" srcOrd="0" destOrd="0" parTransId="{4F318058-D67B-4AB7-8793-FFEFD48E0E83}" sibTransId="{DA46516A-2A58-46FF-9B4D-5D8EFACA4EFC}"/>
    <dgm:cxn modelId="{7B5FC290-8B4F-40B5-8582-1D1F6965DEC5}" srcId="{38890CDC-1E55-43AC-9ED5-6F11CBED6C31}" destId="{240CB4EB-CD33-4A78-BA77-4A7686645D74}" srcOrd="0" destOrd="0" parTransId="{6468DCBD-A5A6-40C5-A73B-60E47728725A}" sibTransId="{3D980AE2-5091-41C5-A3CD-23203F54479B}"/>
    <dgm:cxn modelId="{F92BFA39-8DFA-4239-8BE4-955214481172}" type="presOf" srcId="{38890CDC-1E55-43AC-9ED5-6F11CBED6C31}" destId="{90757EAC-71BB-4ABC-810F-269C58E3A7D4}" srcOrd="0" destOrd="0" presId="urn:microsoft.com/office/officeart/2005/8/layout/target2"/>
    <dgm:cxn modelId="{9BDEF4A9-99EC-4E32-8246-41118065B993}" srcId="{2D87C91A-E730-4FBE-B3E6-5B616BC55B02}" destId="{529F2ED1-05C6-4F31-BF02-1ABB97DFCBDF}" srcOrd="2" destOrd="0" parTransId="{2D63A037-76ED-4B54-9E52-F44C67D53E3C}" sibTransId="{404DD212-E9B7-4A87-9BF9-B9D10247A427}"/>
    <dgm:cxn modelId="{A9EC386B-1F6B-4287-9A3D-C34B154AE33C}" srcId="{38890CDC-1E55-43AC-9ED5-6F11CBED6C31}" destId="{2D87C91A-E730-4FBE-B3E6-5B616BC55B02}" srcOrd="2" destOrd="0" parTransId="{4CBA0088-7888-4968-B97B-36CF0FD71414}" sibTransId="{0733F8B8-630A-47A5-ACC9-1B505BA3E158}"/>
    <dgm:cxn modelId="{6E48C00A-9C38-4A27-8F89-27FBCBC194EA}" srcId="{240CB4EB-CD33-4A78-BA77-4A7686645D74}" destId="{E39C1AC9-A643-4C6B-8DBE-133102905E99}" srcOrd="1" destOrd="0" parTransId="{C82BC921-F02A-4020-8E3A-3FA04CB0F1CF}" sibTransId="{804F2912-6025-49D7-8E0F-30668A6CBE33}"/>
    <dgm:cxn modelId="{59C023A7-5D65-47F5-AFF8-1173A1CA2DEF}" srcId="{2D87C91A-E730-4FBE-B3E6-5B616BC55B02}" destId="{ECCD4EA9-C87B-4311-B4F1-3A927EC972B8}" srcOrd="0" destOrd="0" parTransId="{E43F2EEB-9959-476A-BC8E-59A2CA430FCD}" sibTransId="{F5447E45-49E0-49F0-A89B-5175B94CCFFC}"/>
    <dgm:cxn modelId="{15C28BD7-4612-4BC6-920E-94565549AABA}" type="presOf" srcId="{240CB4EB-CD33-4A78-BA77-4A7686645D74}" destId="{86307678-BA1E-4903-BE71-35987EA9F034}" srcOrd="0" destOrd="0" presId="urn:microsoft.com/office/officeart/2005/8/layout/target2"/>
    <dgm:cxn modelId="{D98B3544-668D-4841-9E5F-C82717B4E285}" srcId="{2D87C91A-E730-4FBE-B3E6-5B616BC55B02}" destId="{D4CAFE07-E236-43E5-8192-74C9190D3F5C}" srcOrd="3" destOrd="0" parTransId="{416F0276-B1AE-4F22-9D4C-FEBDF164B895}" sibTransId="{83739B95-C213-47D9-8EC4-3FE352E638D9}"/>
    <dgm:cxn modelId="{BDC09FE7-0DCF-44A8-9F68-4C3F479F809A}" type="presOf" srcId="{8CA22590-2751-401F-9FEA-57386F31D1DD}" destId="{9E0CA44D-471C-4D1C-AA76-506373DA2DCB}" srcOrd="0" destOrd="0" presId="urn:microsoft.com/office/officeart/2005/8/layout/target2"/>
    <dgm:cxn modelId="{B1BEE647-AA57-451D-8974-3998C2A7F56D}" type="presOf" srcId="{E39C1AC9-A643-4C6B-8DBE-133102905E99}" destId="{8C1570EA-3891-43C4-931E-2CA105102F21}" srcOrd="0" destOrd="0" presId="urn:microsoft.com/office/officeart/2005/8/layout/target2"/>
    <dgm:cxn modelId="{6823C2D1-D8B7-41BA-B4D3-3247C29B4C27}" srcId="{38890CDC-1E55-43AC-9ED5-6F11CBED6C31}" destId="{F7EE970F-E60E-40C9-9A62-9C7B05C62C08}" srcOrd="1" destOrd="0" parTransId="{1CAFDC93-10DB-40D4-A626-A68C3247A146}" sibTransId="{0C36441B-8ED4-4BE5-9BC1-F2BD7C5A4783}"/>
    <dgm:cxn modelId="{487356C1-A24A-46F8-B803-2065F7BCEC89}" type="presOf" srcId="{529F2ED1-05C6-4F31-BF02-1ABB97DFCBDF}" destId="{72777D19-59C0-4564-94A0-EA8A1B4828BB}" srcOrd="0" destOrd="0" presId="urn:microsoft.com/office/officeart/2005/8/layout/target2"/>
    <dgm:cxn modelId="{4869F4D1-7C9C-441E-8B55-EF54F808D2C9}" type="presOf" srcId="{2D87C91A-E730-4FBE-B3E6-5B616BC55B02}" destId="{13F2B262-3206-4DF5-82EE-31D0972740AD}" srcOrd="0" destOrd="0" presId="urn:microsoft.com/office/officeart/2005/8/layout/target2"/>
    <dgm:cxn modelId="{4A80D61F-1B79-4BF6-8F46-85B42F388CD9}" type="presParOf" srcId="{90757EAC-71BB-4ABC-810F-269C58E3A7D4}" destId="{D23D3B4A-C026-453C-83B4-DD2803200882}" srcOrd="0" destOrd="0" presId="urn:microsoft.com/office/officeart/2005/8/layout/target2"/>
    <dgm:cxn modelId="{EBB59C21-B90F-435D-B9B9-8591D03406B0}" type="presParOf" srcId="{D23D3B4A-C026-453C-83B4-DD2803200882}" destId="{86307678-BA1E-4903-BE71-35987EA9F034}" srcOrd="0" destOrd="0" presId="urn:microsoft.com/office/officeart/2005/8/layout/target2"/>
    <dgm:cxn modelId="{2BF3FF27-3C2A-449F-9EE9-D05C2FF3E914}" type="presParOf" srcId="{D23D3B4A-C026-453C-83B4-DD2803200882}" destId="{0BA09BEF-6F05-4766-97F6-CD25BBD27B34}" srcOrd="1" destOrd="0" presId="urn:microsoft.com/office/officeart/2005/8/layout/target2"/>
    <dgm:cxn modelId="{0D82B93F-4E9E-43A2-9783-AF2DC0ABB959}" type="presParOf" srcId="{0BA09BEF-6F05-4766-97F6-CD25BBD27B34}" destId="{9E0CA44D-471C-4D1C-AA76-506373DA2DCB}" srcOrd="0" destOrd="0" presId="urn:microsoft.com/office/officeart/2005/8/layout/target2"/>
    <dgm:cxn modelId="{8710E83E-8B1D-400C-A136-016C78D83AC8}" type="presParOf" srcId="{0BA09BEF-6F05-4766-97F6-CD25BBD27B34}" destId="{EE052235-5DE0-422C-A978-84FC1D2D3027}" srcOrd="1" destOrd="0" presId="urn:microsoft.com/office/officeart/2005/8/layout/target2"/>
    <dgm:cxn modelId="{2621E41D-37F5-417C-8B31-9B4E76F6906E}" type="presParOf" srcId="{0BA09BEF-6F05-4766-97F6-CD25BBD27B34}" destId="{8C1570EA-3891-43C4-931E-2CA105102F21}" srcOrd="2" destOrd="0" presId="urn:microsoft.com/office/officeart/2005/8/layout/target2"/>
    <dgm:cxn modelId="{87744AE0-800A-4EC7-A250-B44030EA4AF2}" type="presParOf" srcId="{90757EAC-71BB-4ABC-810F-269C58E3A7D4}" destId="{C243FD7C-7F93-4C86-83C8-431DA9690AA5}" srcOrd="1" destOrd="0" presId="urn:microsoft.com/office/officeart/2005/8/layout/target2"/>
    <dgm:cxn modelId="{FD64081D-14BB-4515-9CDE-7B5BE92F67A3}" type="presParOf" srcId="{C243FD7C-7F93-4C86-83C8-431DA9690AA5}" destId="{7DCE551F-677A-4C3D-8AD6-77D1C1FC175E}" srcOrd="0" destOrd="0" presId="urn:microsoft.com/office/officeart/2005/8/layout/target2"/>
    <dgm:cxn modelId="{93B85A6A-3A5A-48D0-9200-B5E253E343F9}" type="presParOf" srcId="{C243FD7C-7F93-4C86-83C8-431DA9690AA5}" destId="{F3A921D5-2B76-438D-BCA3-529E487F0A74}" srcOrd="1" destOrd="0" presId="urn:microsoft.com/office/officeart/2005/8/layout/target2"/>
    <dgm:cxn modelId="{1C0D1F1A-2840-4CCD-AE97-93B109E05E74}" type="presParOf" srcId="{90757EAC-71BB-4ABC-810F-269C58E3A7D4}" destId="{902B0DDF-C2EE-4642-8003-2C45086B6957}" srcOrd="2" destOrd="0" presId="urn:microsoft.com/office/officeart/2005/8/layout/target2"/>
    <dgm:cxn modelId="{56B84D0F-E98D-47AF-BF77-FCF3B9FC8541}" type="presParOf" srcId="{902B0DDF-C2EE-4642-8003-2C45086B6957}" destId="{13F2B262-3206-4DF5-82EE-31D0972740AD}" srcOrd="0" destOrd="0" presId="urn:microsoft.com/office/officeart/2005/8/layout/target2"/>
    <dgm:cxn modelId="{1F2465D8-3734-4F8A-856D-CC6CF6622807}" type="presParOf" srcId="{902B0DDF-C2EE-4642-8003-2C45086B6957}" destId="{FE54120E-5DCB-4C24-A7A9-B2510FD02C65}" srcOrd="1" destOrd="0" presId="urn:microsoft.com/office/officeart/2005/8/layout/target2"/>
    <dgm:cxn modelId="{075788FF-3088-42C7-8F62-96A34BA836F3}" type="presParOf" srcId="{FE54120E-5DCB-4C24-A7A9-B2510FD02C65}" destId="{321298C1-9480-4CD2-A912-2FE5E7D10DC9}" srcOrd="0" destOrd="0" presId="urn:microsoft.com/office/officeart/2005/8/layout/target2"/>
    <dgm:cxn modelId="{93717313-EAF4-427C-8D43-89FD8B8EF09E}" type="presParOf" srcId="{FE54120E-5DCB-4C24-A7A9-B2510FD02C65}" destId="{55FD6714-508E-44B0-9189-E3D12DE02373}" srcOrd="1" destOrd="0" presId="urn:microsoft.com/office/officeart/2005/8/layout/target2"/>
    <dgm:cxn modelId="{3817F7E1-ED0A-4819-8288-7D17A6375DA5}" type="presParOf" srcId="{FE54120E-5DCB-4C24-A7A9-B2510FD02C65}" destId="{36B062D5-9CC8-4781-B3D3-517A6E9669FE}" srcOrd="2" destOrd="0" presId="urn:microsoft.com/office/officeart/2005/8/layout/target2"/>
    <dgm:cxn modelId="{1FBFF6D5-AEDB-482F-9592-7593B63E186F}" type="presParOf" srcId="{FE54120E-5DCB-4C24-A7A9-B2510FD02C65}" destId="{3B1E63F6-33D9-494E-B1F7-DF717A4B017D}" srcOrd="3" destOrd="0" presId="urn:microsoft.com/office/officeart/2005/8/layout/target2"/>
    <dgm:cxn modelId="{08888267-AC94-4767-9033-48793131D02C}" type="presParOf" srcId="{FE54120E-5DCB-4C24-A7A9-B2510FD02C65}" destId="{72777D19-59C0-4564-94A0-EA8A1B4828BB}" srcOrd="4" destOrd="0" presId="urn:microsoft.com/office/officeart/2005/8/layout/target2"/>
    <dgm:cxn modelId="{4DAF38EA-34C2-4418-A635-790FB8B084F6}" type="presParOf" srcId="{FE54120E-5DCB-4C24-A7A9-B2510FD02C65}" destId="{4EA14718-6677-4F6D-915C-88122B469A7B}" srcOrd="5" destOrd="0" presId="urn:microsoft.com/office/officeart/2005/8/layout/target2"/>
    <dgm:cxn modelId="{A74F1F08-FB45-4318-91CB-A4EE8135C104}" type="presParOf" srcId="{FE54120E-5DCB-4C24-A7A9-B2510FD02C65}" destId="{1105ED8F-E2B1-4AC1-BA9F-139C46A72BD9}" srcOrd="6" destOrd="0" presId="urn:microsoft.com/office/officeart/2005/8/layout/targe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78C48B-23A8-42E8-8DB2-2C09DCFC1E77}">
      <dsp:nvSpPr>
        <dsp:cNvPr id="0" name=""/>
        <dsp:cNvSpPr/>
      </dsp:nvSpPr>
      <dsp:spPr>
        <a:xfrm>
          <a:off x="744" y="145603"/>
          <a:ext cx="2902148" cy="174128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AU" sz="3000" kern="1200" dirty="0" smtClean="0"/>
            <a:t>Leadership</a:t>
          </a:r>
          <a:endParaRPr lang="en-AU" sz="3000" kern="1200" dirty="0"/>
        </a:p>
      </dsp:txBody>
      <dsp:txXfrm>
        <a:off x="744" y="145603"/>
        <a:ext cx="2902148" cy="1741289"/>
      </dsp:txXfrm>
    </dsp:sp>
    <dsp:sp modelId="{2CCBF190-E673-464D-91F5-69A900B7F6C1}">
      <dsp:nvSpPr>
        <dsp:cNvPr id="0" name=""/>
        <dsp:cNvSpPr/>
      </dsp:nvSpPr>
      <dsp:spPr>
        <a:xfrm>
          <a:off x="3193107" y="145603"/>
          <a:ext cx="2902148" cy="174128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AU" sz="3000" kern="1200" dirty="0" smtClean="0"/>
            <a:t>Representation</a:t>
          </a:r>
          <a:endParaRPr lang="en-AU" sz="3000" kern="1200" dirty="0"/>
        </a:p>
      </dsp:txBody>
      <dsp:txXfrm>
        <a:off x="3193107" y="145603"/>
        <a:ext cx="2902148" cy="1741289"/>
      </dsp:txXfrm>
    </dsp:sp>
    <dsp:sp modelId="{D62980E1-136E-487C-8AC5-8E38C79AC082}">
      <dsp:nvSpPr>
        <dsp:cNvPr id="0" name=""/>
        <dsp:cNvSpPr/>
      </dsp:nvSpPr>
      <dsp:spPr>
        <a:xfrm>
          <a:off x="744" y="2177107"/>
          <a:ext cx="2902148" cy="174128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AU" sz="3000" kern="1200" dirty="0" smtClean="0"/>
            <a:t>Support</a:t>
          </a:r>
          <a:endParaRPr lang="en-AU" sz="3000" kern="1200" dirty="0"/>
        </a:p>
      </dsp:txBody>
      <dsp:txXfrm>
        <a:off x="744" y="2177107"/>
        <a:ext cx="2902148" cy="1741289"/>
      </dsp:txXfrm>
    </dsp:sp>
    <dsp:sp modelId="{89105308-93C3-460E-8F61-6A39FD515BB0}">
      <dsp:nvSpPr>
        <dsp:cNvPr id="0" name=""/>
        <dsp:cNvSpPr/>
      </dsp:nvSpPr>
      <dsp:spPr>
        <a:xfrm>
          <a:off x="3193107" y="2177107"/>
          <a:ext cx="2902148" cy="174128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AU" sz="3000" kern="1200" dirty="0" smtClean="0"/>
            <a:t>Best Practice</a:t>
          </a:r>
          <a:endParaRPr lang="en-AU" sz="3000" kern="1200" dirty="0"/>
        </a:p>
      </dsp:txBody>
      <dsp:txXfrm>
        <a:off x="3193107" y="2177107"/>
        <a:ext cx="2902148" cy="17412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11F336-5B8F-423C-B7D0-BE3C95011357}">
      <dsp:nvSpPr>
        <dsp:cNvPr id="0" name=""/>
        <dsp:cNvSpPr/>
      </dsp:nvSpPr>
      <dsp:spPr>
        <a:xfrm>
          <a:off x="4125" y="0"/>
          <a:ext cx="3968981" cy="3645924"/>
        </a:xfrm>
        <a:prstGeom prst="roundRect">
          <a:avLst>
            <a:gd name="adj" fmla="val 10000"/>
          </a:avLst>
        </a:prstGeom>
        <a:solidFill>
          <a:schemeClr val="accent5"/>
        </a:solidFill>
        <a:ln>
          <a:noFill/>
        </a:ln>
        <a:effectLst/>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AU" sz="3600" kern="1200" dirty="0" smtClean="0"/>
            <a:t>DHHS</a:t>
          </a:r>
          <a:endParaRPr lang="en-AU" sz="3600" kern="1200" dirty="0"/>
        </a:p>
      </dsp:txBody>
      <dsp:txXfrm>
        <a:off x="4125" y="0"/>
        <a:ext cx="3968981" cy="1093777"/>
      </dsp:txXfrm>
    </dsp:sp>
    <dsp:sp modelId="{C63AE14C-E46E-4265-A667-D219448CCF5B}">
      <dsp:nvSpPr>
        <dsp:cNvPr id="0" name=""/>
        <dsp:cNvSpPr/>
      </dsp:nvSpPr>
      <dsp:spPr>
        <a:xfrm>
          <a:off x="401024" y="1094088"/>
          <a:ext cx="3175184" cy="716278"/>
        </a:xfrm>
        <a:prstGeom prst="roundRect">
          <a:avLst>
            <a:gd name="adj" fmla="val 10000"/>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41910" rIns="55880" bIns="41910" numCol="1" spcCol="1270" anchor="ctr" anchorCtr="0">
          <a:noAutofit/>
        </a:bodyPr>
        <a:lstStyle/>
        <a:p>
          <a:pPr lvl="0" algn="ctr" defTabSz="977900">
            <a:lnSpc>
              <a:spcPct val="90000"/>
            </a:lnSpc>
            <a:spcBef>
              <a:spcPct val="0"/>
            </a:spcBef>
            <a:spcAft>
              <a:spcPct val="35000"/>
            </a:spcAft>
          </a:pPr>
          <a:r>
            <a:rPr lang="en-AU" sz="2200" kern="1200" dirty="0" smtClean="0"/>
            <a:t>Reducing Restrictive Interventions</a:t>
          </a:r>
          <a:endParaRPr lang="en-AU" sz="2200" kern="1200" dirty="0"/>
        </a:p>
      </dsp:txBody>
      <dsp:txXfrm>
        <a:off x="422003" y="1115067"/>
        <a:ext cx="3133226" cy="674320"/>
      </dsp:txXfrm>
    </dsp:sp>
    <dsp:sp modelId="{18291FD9-96A4-4C1D-B0FB-63739B4EDF01}">
      <dsp:nvSpPr>
        <dsp:cNvPr id="0" name=""/>
        <dsp:cNvSpPr/>
      </dsp:nvSpPr>
      <dsp:spPr>
        <a:xfrm>
          <a:off x="401024" y="1920563"/>
          <a:ext cx="3175184" cy="716278"/>
        </a:xfrm>
        <a:prstGeom prst="roundRect">
          <a:avLst>
            <a:gd name="adj" fmla="val 10000"/>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41910" rIns="55880" bIns="41910" numCol="1" spcCol="1270" anchor="ctr" anchorCtr="0">
          <a:noAutofit/>
        </a:bodyPr>
        <a:lstStyle/>
        <a:p>
          <a:pPr lvl="0" algn="ctr" defTabSz="977900">
            <a:lnSpc>
              <a:spcPct val="90000"/>
            </a:lnSpc>
            <a:spcBef>
              <a:spcPct val="0"/>
            </a:spcBef>
            <a:spcAft>
              <a:spcPct val="35000"/>
            </a:spcAft>
          </a:pPr>
          <a:r>
            <a:rPr lang="en-AU" sz="2200" kern="1200" dirty="0" smtClean="0"/>
            <a:t>Recovery Framework (2010)</a:t>
          </a:r>
          <a:endParaRPr lang="en-AU" sz="2200" kern="1200" dirty="0"/>
        </a:p>
      </dsp:txBody>
      <dsp:txXfrm>
        <a:off x="422003" y="1941542"/>
        <a:ext cx="3133226" cy="674320"/>
      </dsp:txXfrm>
    </dsp:sp>
    <dsp:sp modelId="{F168B16B-D667-4DB5-861C-F945DEB691F2}">
      <dsp:nvSpPr>
        <dsp:cNvPr id="0" name=""/>
        <dsp:cNvSpPr/>
      </dsp:nvSpPr>
      <dsp:spPr>
        <a:xfrm>
          <a:off x="401024" y="2747038"/>
          <a:ext cx="3175184" cy="716278"/>
        </a:xfrm>
        <a:prstGeom prst="roundRect">
          <a:avLst>
            <a:gd name="adj" fmla="val 10000"/>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41910" rIns="55880" bIns="41910" numCol="1" spcCol="1270" anchor="ctr" anchorCtr="0">
          <a:noAutofit/>
        </a:bodyPr>
        <a:lstStyle/>
        <a:p>
          <a:pPr lvl="0" algn="ctr" defTabSz="977900">
            <a:lnSpc>
              <a:spcPct val="90000"/>
            </a:lnSpc>
            <a:spcBef>
              <a:spcPct val="0"/>
            </a:spcBef>
            <a:spcAft>
              <a:spcPct val="35000"/>
            </a:spcAft>
          </a:pPr>
          <a:r>
            <a:rPr lang="en-AU" sz="2200" kern="1200" dirty="0" smtClean="0"/>
            <a:t>Sector interest</a:t>
          </a:r>
          <a:endParaRPr lang="en-AU" sz="2200" kern="1200" dirty="0"/>
        </a:p>
      </dsp:txBody>
      <dsp:txXfrm>
        <a:off x="422003" y="2768017"/>
        <a:ext cx="3133226" cy="674320"/>
      </dsp:txXfrm>
    </dsp:sp>
    <dsp:sp modelId="{E0222FFB-CE76-4D62-B9FF-A628AD64924C}">
      <dsp:nvSpPr>
        <dsp:cNvPr id="0" name=""/>
        <dsp:cNvSpPr/>
      </dsp:nvSpPr>
      <dsp:spPr>
        <a:xfrm>
          <a:off x="4270780" y="0"/>
          <a:ext cx="3968981" cy="3645924"/>
        </a:xfrm>
        <a:prstGeom prst="roundRect">
          <a:avLst>
            <a:gd name="adj" fmla="val 10000"/>
          </a:avLst>
        </a:prstGeom>
        <a:solidFill>
          <a:schemeClr val="tx2"/>
        </a:solidFill>
        <a:ln>
          <a:noFill/>
        </a:ln>
        <a:effectLst/>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AU" sz="3600" kern="1200" dirty="0" smtClean="0">
              <a:solidFill>
                <a:schemeClr val="bg1"/>
              </a:solidFill>
            </a:rPr>
            <a:t>VMIA</a:t>
          </a:r>
          <a:endParaRPr lang="en-AU" sz="3600" kern="1200" dirty="0">
            <a:solidFill>
              <a:schemeClr val="bg1"/>
            </a:solidFill>
          </a:endParaRPr>
        </a:p>
      </dsp:txBody>
      <dsp:txXfrm>
        <a:off x="4270780" y="0"/>
        <a:ext cx="3968981" cy="1093777"/>
      </dsp:txXfrm>
    </dsp:sp>
    <dsp:sp modelId="{523861C2-634D-485A-AD70-48224A77C9E7}">
      <dsp:nvSpPr>
        <dsp:cNvPr id="0" name=""/>
        <dsp:cNvSpPr/>
      </dsp:nvSpPr>
      <dsp:spPr>
        <a:xfrm>
          <a:off x="4667678" y="1094088"/>
          <a:ext cx="3175184" cy="716278"/>
        </a:xfrm>
        <a:prstGeom prst="roundRect">
          <a:avLst>
            <a:gd name="adj" fmla="val 10000"/>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41910" rIns="55880" bIns="41910" numCol="1" spcCol="1270" anchor="ctr" anchorCtr="0">
          <a:noAutofit/>
        </a:bodyPr>
        <a:lstStyle/>
        <a:p>
          <a:pPr lvl="0" algn="ctr" defTabSz="977900">
            <a:lnSpc>
              <a:spcPct val="90000"/>
            </a:lnSpc>
            <a:spcBef>
              <a:spcPct val="0"/>
            </a:spcBef>
            <a:spcAft>
              <a:spcPct val="35000"/>
            </a:spcAft>
          </a:pPr>
          <a:r>
            <a:rPr lang="en-AU" sz="2200" kern="1200" dirty="0" smtClean="0"/>
            <a:t>Rising claims and costs</a:t>
          </a:r>
          <a:endParaRPr lang="en-AU" sz="2200" kern="1200" dirty="0"/>
        </a:p>
      </dsp:txBody>
      <dsp:txXfrm>
        <a:off x="4688657" y="1115067"/>
        <a:ext cx="3133226" cy="674320"/>
      </dsp:txXfrm>
    </dsp:sp>
    <dsp:sp modelId="{0A91FE5A-211D-44E0-8A0F-FFF40627072A}">
      <dsp:nvSpPr>
        <dsp:cNvPr id="0" name=""/>
        <dsp:cNvSpPr/>
      </dsp:nvSpPr>
      <dsp:spPr>
        <a:xfrm>
          <a:off x="4667678" y="1920563"/>
          <a:ext cx="3175184" cy="716278"/>
        </a:xfrm>
        <a:prstGeom prst="roundRect">
          <a:avLst>
            <a:gd name="adj" fmla="val 10000"/>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41910" rIns="55880" bIns="41910" numCol="1" spcCol="1270" anchor="ctr" anchorCtr="0">
          <a:noAutofit/>
        </a:bodyPr>
        <a:lstStyle/>
        <a:p>
          <a:pPr lvl="0" algn="ctr" defTabSz="977900">
            <a:lnSpc>
              <a:spcPct val="90000"/>
            </a:lnSpc>
            <a:spcBef>
              <a:spcPct val="0"/>
            </a:spcBef>
            <a:spcAft>
              <a:spcPct val="35000"/>
            </a:spcAft>
          </a:pPr>
          <a:r>
            <a:rPr lang="en-AU" sz="2200" kern="1200" dirty="0" smtClean="0"/>
            <a:t>A Community and Government priority</a:t>
          </a:r>
          <a:endParaRPr lang="en-AU" sz="2200" kern="1200" dirty="0"/>
        </a:p>
      </dsp:txBody>
      <dsp:txXfrm>
        <a:off x="4688657" y="1941542"/>
        <a:ext cx="3133226" cy="674320"/>
      </dsp:txXfrm>
    </dsp:sp>
    <dsp:sp modelId="{BC237E8F-CB2D-4658-A990-3E2FE120002F}">
      <dsp:nvSpPr>
        <dsp:cNvPr id="0" name=""/>
        <dsp:cNvSpPr/>
      </dsp:nvSpPr>
      <dsp:spPr>
        <a:xfrm>
          <a:off x="4667678" y="2747038"/>
          <a:ext cx="3175184" cy="716278"/>
        </a:xfrm>
        <a:prstGeom prst="roundRect">
          <a:avLst>
            <a:gd name="adj" fmla="val 10000"/>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41910" rIns="55880" bIns="41910" numCol="1" spcCol="1270" anchor="ctr" anchorCtr="0">
          <a:noAutofit/>
        </a:bodyPr>
        <a:lstStyle/>
        <a:p>
          <a:pPr lvl="0" algn="ctr" defTabSz="977900">
            <a:lnSpc>
              <a:spcPct val="90000"/>
            </a:lnSpc>
            <a:spcBef>
              <a:spcPct val="0"/>
            </a:spcBef>
            <a:spcAft>
              <a:spcPct val="35000"/>
            </a:spcAft>
          </a:pPr>
          <a:r>
            <a:rPr lang="en-AU" sz="2200" kern="1200" dirty="0" smtClean="0"/>
            <a:t>Opportunity to do more</a:t>
          </a:r>
          <a:endParaRPr lang="en-AU" sz="2200" kern="1200" dirty="0"/>
        </a:p>
      </dsp:txBody>
      <dsp:txXfrm>
        <a:off x="4688657" y="2768017"/>
        <a:ext cx="3133226" cy="6743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307678-BA1E-4903-BE71-35987EA9F034}">
      <dsp:nvSpPr>
        <dsp:cNvPr id="0" name=""/>
        <dsp:cNvSpPr/>
      </dsp:nvSpPr>
      <dsp:spPr>
        <a:xfrm>
          <a:off x="0" y="0"/>
          <a:ext cx="8243888" cy="4854575"/>
        </a:xfrm>
        <a:prstGeom prst="roundRect">
          <a:avLst>
            <a:gd name="adj" fmla="val 8500"/>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3767690" numCol="1" spcCol="1270" anchor="t" anchorCtr="0">
          <a:noAutofit/>
        </a:bodyPr>
        <a:lstStyle/>
        <a:p>
          <a:pPr lvl="0" algn="l" defTabSz="1866900">
            <a:lnSpc>
              <a:spcPct val="90000"/>
            </a:lnSpc>
            <a:spcBef>
              <a:spcPct val="0"/>
            </a:spcBef>
            <a:spcAft>
              <a:spcPct val="35000"/>
            </a:spcAft>
          </a:pPr>
          <a:r>
            <a:rPr lang="en-US" sz="4200" kern="1200" dirty="0" smtClean="0"/>
            <a:t>7 health services</a:t>
          </a:r>
          <a:endParaRPr lang="en-AU" sz="4200" kern="1200" dirty="0"/>
        </a:p>
      </dsp:txBody>
      <dsp:txXfrm>
        <a:off x="120858" y="120858"/>
        <a:ext cx="8002172" cy="4612859"/>
      </dsp:txXfrm>
    </dsp:sp>
    <dsp:sp modelId="{9E0CA44D-471C-4D1C-AA76-506373DA2DCB}">
      <dsp:nvSpPr>
        <dsp:cNvPr id="0" name=""/>
        <dsp:cNvSpPr/>
      </dsp:nvSpPr>
      <dsp:spPr>
        <a:xfrm>
          <a:off x="206097" y="1213643"/>
          <a:ext cx="1236583" cy="1667574"/>
        </a:xfrm>
        <a:prstGeom prst="roundRect">
          <a:avLst>
            <a:gd name="adj" fmla="val 10500"/>
          </a:avLst>
        </a:prstGeom>
        <a:solidFill>
          <a:schemeClr val="lt1">
            <a:alpha val="90000"/>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Metropolitan</a:t>
          </a:r>
          <a:endParaRPr lang="en-AU" sz="1200" kern="1200" dirty="0"/>
        </a:p>
      </dsp:txBody>
      <dsp:txXfrm>
        <a:off x="244126" y="1251672"/>
        <a:ext cx="1160525" cy="1591516"/>
      </dsp:txXfrm>
    </dsp:sp>
    <dsp:sp modelId="{8C1570EA-3891-43C4-931E-2CA105102F21}">
      <dsp:nvSpPr>
        <dsp:cNvPr id="0" name=""/>
        <dsp:cNvSpPr/>
      </dsp:nvSpPr>
      <dsp:spPr>
        <a:xfrm>
          <a:off x="206097" y="2941900"/>
          <a:ext cx="1236583" cy="1667574"/>
        </a:xfrm>
        <a:prstGeom prst="roundRect">
          <a:avLst>
            <a:gd name="adj" fmla="val 10500"/>
          </a:avLst>
        </a:prstGeom>
        <a:solidFill>
          <a:schemeClr val="lt1">
            <a:alpha val="90000"/>
            <a:hueOff val="0"/>
            <a:satOff val="0"/>
            <a:lumOff val="0"/>
            <a:alphaOff val="0"/>
          </a:schemeClr>
        </a:solidFill>
        <a:ln w="25400" cap="flat" cmpd="sng" algn="ctr">
          <a:solidFill>
            <a:schemeClr val="accent5">
              <a:shade val="80000"/>
              <a:hueOff val="41045"/>
              <a:satOff val="-448"/>
              <a:lumOff val="511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Regional</a:t>
          </a:r>
          <a:endParaRPr lang="en-AU" sz="1200" kern="1200" dirty="0"/>
        </a:p>
      </dsp:txBody>
      <dsp:txXfrm>
        <a:off x="244126" y="2979929"/>
        <a:ext cx="1160525" cy="1591516"/>
      </dsp:txXfrm>
    </dsp:sp>
    <dsp:sp modelId="{7DCE551F-677A-4C3D-8AD6-77D1C1FC175E}">
      <dsp:nvSpPr>
        <dsp:cNvPr id="0" name=""/>
        <dsp:cNvSpPr/>
      </dsp:nvSpPr>
      <dsp:spPr>
        <a:xfrm>
          <a:off x="1648777" y="1213643"/>
          <a:ext cx="6389013" cy="3398202"/>
        </a:xfrm>
        <a:prstGeom prst="roundRect">
          <a:avLst>
            <a:gd name="adj" fmla="val 10500"/>
          </a:avLst>
        </a:prstGeom>
        <a:solidFill>
          <a:srgbClr val="21A18D">
            <a:alpha val="7098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2157859" numCol="1" spcCol="1270" anchor="t" anchorCtr="0">
          <a:noAutofit/>
        </a:bodyPr>
        <a:lstStyle/>
        <a:p>
          <a:pPr lvl="0" algn="l" defTabSz="1866900">
            <a:lnSpc>
              <a:spcPct val="90000"/>
            </a:lnSpc>
            <a:spcBef>
              <a:spcPct val="0"/>
            </a:spcBef>
            <a:spcAft>
              <a:spcPct val="35000"/>
            </a:spcAft>
          </a:pPr>
          <a:r>
            <a:rPr lang="en-US" sz="4200" kern="1200" dirty="0" smtClean="0"/>
            <a:t>18 wards</a:t>
          </a:r>
          <a:endParaRPr lang="en-AU" sz="4200" kern="1200" dirty="0"/>
        </a:p>
      </dsp:txBody>
      <dsp:txXfrm>
        <a:off x="1753283" y="1318149"/>
        <a:ext cx="6180001" cy="3189190"/>
      </dsp:txXfrm>
    </dsp:sp>
    <dsp:sp modelId="{13F2B262-3206-4DF5-82EE-31D0972740AD}">
      <dsp:nvSpPr>
        <dsp:cNvPr id="0" name=""/>
        <dsp:cNvSpPr/>
      </dsp:nvSpPr>
      <dsp:spPr>
        <a:xfrm>
          <a:off x="1854874" y="2427287"/>
          <a:ext cx="5976818" cy="1941830"/>
        </a:xfrm>
        <a:prstGeom prst="roundRect">
          <a:avLst>
            <a:gd name="adj" fmla="val 10500"/>
          </a:avLst>
        </a:prstGeom>
        <a:solidFill>
          <a:srgbClr val="81E7D8">
            <a:alpha val="68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096055" numCol="1" spcCol="1270" anchor="t" anchorCtr="0">
          <a:noAutofit/>
        </a:bodyPr>
        <a:lstStyle/>
        <a:p>
          <a:pPr lvl="0" algn="l" defTabSz="1866900">
            <a:lnSpc>
              <a:spcPct val="90000"/>
            </a:lnSpc>
            <a:spcBef>
              <a:spcPct val="0"/>
            </a:spcBef>
            <a:spcAft>
              <a:spcPct val="35000"/>
            </a:spcAft>
          </a:pPr>
          <a:r>
            <a:rPr lang="en-US" sz="4200" kern="1200" dirty="0" smtClean="0"/>
            <a:t>4 service types</a:t>
          </a:r>
          <a:endParaRPr lang="en-AU" sz="4200" kern="1200" dirty="0"/>
        </a:p>
      </dsp:txBody>
      <dsp:txXfrm>
        <a:off x="1914592" y="2487005"/>
        <a:ext cx="5857382" cy="1822394"/>
      </dsp:txXfrm>
    </dsp:sp>
    <dsp:sp modelId="{321298C1-9480-4CD2-A912-2FE5E7D10DC9}">
      <dsp:nvSpPr>
        <dsp:cNvPr id="0" name=""/>
        <dsp:cNvSpPr/>
      </dsp:nvSpPr>
      <dsp:spPr>
        <a:xfrm>
          <a:off x="2004295" y="3301111"/>
          <a:ext cx="1395928" cy="873823"/>
        </a:xfrm>
        <a:prstGeom prst="roundRect">
          <a:avLst>
            <a:gd name="adj" fmla="val 10500"/>
          </a:avLst>
        </a:prstGeom>
        <a:solidFill>
          <a:schemeClr val="lt1">
            <a:alpha val="90000"/>
            <a:hueOff val="0"/>
            <a:satOff val="0"/>
            <a:lumOff val="0"/>
            <a:alphaOff val="0"/>
          </a:schemeClr>
        </a:solidFill>
        <a:ln w="25400" cap="flat" cmpd="sng" algn="ctr">
          <a:solidFill>
            <a:schemeClr val="accent5">
              <a:shade val="80000"/>
              <a:hueOff val="82089"/>
              <a:satOff val="-895"/>
              <a:lumOff val="1023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Adolescent/Youth</a:t>
          </a:r>
          <a:endParaRPr lang="en-AU" sz="1200" kern="1200" dirty="0"/>
        </a:p>
      </dsp:txBody>
      <dsp:txXfrm>
        <a:off x="2031168" y="3327984"/>
        <a:ext cx="1342182" cy="820077"/>
      </dsp:txXfrm>
    </dsp:sp>
    <dsp:sp modelId="{36B062D5-9CC8-4781-B3D3-517A6E9669FE}">
      <dsp:nvSpPr>
        <dsp:cNvPr id="0" name=""/>
        <dsp:cNvSpPr/>
      </dsp:nvSpPr>
      <dsp:spPr>
        <a:xfrm>
          <a:off x="3430625" y="3301111"/>
          <a:ext cx="1395928" cy="873823"/>
        </a:xfrm>
        <a:prstGeom prst="roundRect">
          <a:avLst>
            <a:gd name="adj" fmla="val 10500"/>
          </a:avLst>
        </a:prstGeom>
        <a:solidFill>
          <a:schemeClr val="lt1">
            <a:alpha val="90000"/>
            <a:hueOff val="0"/>
            <a:satOff val="0"/>
            <a:lumOff val="0"/>
            <a:alphaOff val="0"/>
          </a:schemeClr>
        </a:solidFill>
        <a:ln w="25400" cap="flat" cmpd="sng" algn="ctr">
          <a:solidFill>
            <a:schemeClr val="accent5">
              <a:shade val="80000"/>
              <a:hueOff val="123134"/>
              <a:satOff val="-1343"/>
              <a:lumOff val="1534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Adult</a:t>
          </a:r>
          <a:endParaRPr lang="en-AU" sz="1200" kern="1200" dirty="0"/>
        </a:p>
      </dsp:txBody>
      <dsp:txXfrm>
        <a:off x="3457498" y="3327984"/>
        <a:ext cx="1342182" cy="820077"/>
      </dsp:txXfrm>
    </dsp:sp>
    <dsp:sp modelId="{72777D19-59C0-4564-94A0-EA8A1B4828BB}">
      <dsp:nvSpPr>
        <dsp:cNvPr id="0" name=""/>
        <dsp:cNvSpPr/>
      </dsp:nvSpPr>
      <dsp:spPr>
        <a:xfrm>
          <a:off x="4856955" y="3301111"/>
          <a:ext cx="1395928" cy="873823"/>
        </a:xfrm>
        <a:prstGeom prst="roundRect">
          <a:avLst>
            <a:gd name="adj" fmla="val 10500"/>
          </a:avLst>
        </a:prstGeom>
        <a:solidFill>
          <a:schemeClr val="lt1">
            <a:alpha val="90000"/>
            <a:hueOff val="0"/>
            <a:satOff val="0"/>
            <a:lumOff val="0"/>
            <a:alphaOff val="0"/>
          </a:schemeClr>
        </a:solidFill>
        <a:ln w="25400" cap="flat" cmpd="sng" algn="ctr">
          <a:solidFill>
            <a:schemeClr val="accent5">
              <a:shade val="80000"/>
              <a:hueOff val="164179"/>
              <a:satOff val="-1790"/>
              <a:lumOff val="2046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SECU</a:t>
          </a:r>
          <a:endParaRPr lang="en-AU" sz="1200" kern="1200" dirty="0"/>
        </a:p>
      </dsp:txBody>
      <dsp:txXfrm>
        <a:off x="4883828" y="3327984"/>
        <a:ext cx="1342182" cy="820077"/>
      </dsp:txXfrm>
    </dsp:sp>
    <dsp:sp modelId="{1105ED8F-E2B1-4AC1-BA9F-139C46A72BD9}">
      <dsp:nvSpPr>
        <dsp:cNvPr id="0" name=""/>
        <dsp:cNvSpPr/>
      </dsp:nvSpPr>
      <dsp:spPr>
        <a:xfrm>
          <a:off x="6283285" y="3301111"/>
          <a:ext cx="1395928" cy="873823"/>
        </a:xfrm>
        <a:prstGeom prst="roundRect">
          <a:avLst>
            <a:gd name="adj" fmla="val 10500"/>
          </a:avLst>
        </a:prstGeom>
        <a:solidFill>
          <a:schemeClr val="lt1">
            <a:alpha val="90000"/>
            <a:hueOff val="0"/>
            <a:satOff val="0"/>
            <a:lumOff val="0"/>
            <a:alphaOff val="0"/>
          </a:schemeClr>
        </a:solidFill>
        <a:ln w="25400" cap="flat" cmpd="sng" algn="ctr">
          <a:solidFill>
            <a:schemeClr val="accent5">
              <a:shade val="80000"/>
              <a:hueOff val="205224"/>
              <a:satOff val="-2238"/>
              <a:lumOff val="2557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Aged</a:t>
          </a:r>
          <a:endParaRPr lang="en-AU" sz="1200" kern="1200" dirty="0"/>
        </a:p>
      </dsp:txBody>
      <dsp:txXfrm>
        <a:off x="6310158" y="3327984"/>
        <a:ext cx="1342182" cy="820077"/>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pPr>
              <a:defRPr/>
            </a:pPr>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pPr>
              <a:defRPr/>
            </a:pPr>
            <a:fld id="{C6C4D5E6-F93A-4A1F-9E90-3A846BC3F64A}" type="datetimeFigureOut">
              <a:rPr lang="en-AU"/>
              <a:pPr>
                <a:defRPr/>
              </a:pPr>
              <a:t>18/10/2017</a:t>
            </a:fld>
            <a:endParaRPr lang="en-AU"/>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AU"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pPr>
              <a:defRPr/>
            </a:pPr>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34319893-1E3D-4E4D-B220-541F3717FCA6}" type="slidenum">
              <a:rPr lang="en-AU" altLang="en-US"/>
              <a:pPr/>
              <a:t>‹#›</a:t>
            </a:fld>
            <a:endParaRPr lang="en-AU" altLang="en-US"/>
          </a:p>
        </p:txBody>
      </p:sp>
    </p:spTree>
    <p:extLst>
      <p:ext uri="{BB962C8B-B14F-4D97-AF65-F5344CB8AC3E}">
        <p14:creationId xmlns:p14="http://schemas.microsoft.com/office/powerpoint/2010/main" val="28918813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Change title</a:t>
            </a:r>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fld id="{EAF53E61-D1FE-4878-9943-C4B88FF6106C}" type="slidenum">
              <a:rPr lang="en-AU" altLang="en-US"/>
              <a:pPr/>
              <a:t>1</a:t>
            </a:fld>
            <a:endParaRPr lang="en-AU"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AU" dirty="0" smtClean="0"/>
              <a:t>Lisa</a:t>
            </a:r>
          </a:p>
          <a:p>
            <a:pPr marL="0" marR="0" indent="0" algn="l" defTabSz="914400" rtl="0" eaLnBrk="0" fontAlgn="base" latinLnBrk="0" hangingPunct="0">
              <a:lnSpc>
                <a:spcPct val="100000"/>
              </a:lnSpc>
              <a:spcBef>
                <a:spcPct val="30000"/>
              </a:spcBef>
              <a:spcAft>
                <a:spcPct val="0"/>
              </a:spcAft>
              <a:buClrTx/>
              <a:buSzTx/>
              <a:buFontTx/>
              <a:buNone/>
              <a:tabLst/>
              <a:defRPr/>
            </a:pPr>
            <a:r>
              <a:rPr lang="en-AU" dirty="0" smtClean="0"/>
              <a:t>Give a brief</a:t>
            </a:r>
            <a:r>
              <a:rPr lang="en-AU" baseline="0" dirty="0" smtClean="0"/>
              <a:t> </a:t>
            </a:r>
            <a:r>
              <a:rPr lang="en-AU" dirty="0" smtClean="0"/>
              <a:t>summary of each of the domains and describe</a:t>
            </a:r>
            <a:r>
              <a:rPr lang="en-AU" baseline="0" dirty="0" smtClean="0"/>
              <a:t> how factors in the domains can lead to flashpoints. </a:t>
            </a:r>
            <a:endParaRPr lang="en-AU" dirty="0" smtClean="0"/>
          </a:p>
          <a:p>
            <a:endParaRPr lang="en-AU" dirty="0"/>
          </a:p>
        </p:txBody>
      </p:sp>
      <p:sp>
        <p:nvSpPr>
          <p:cNvPr id="4" name="Slide Number Placeholder 3"/>
          <p:cNvSpPr>
            <a:spLocks noGrp="1"/>
          </p:cNvSpPr>
          <p:nvPr>
            <p:ph type="sldNum" sz="quarter" idx="10"/>
          </p:nvPr>
        </p:nvSpPr>
        <p:spPr/>
        <p:txBody>
          <a:bodyPr/>
          <a:lstStyle/>
          <a:p>
            <a:fld id="{34319893-1E3D-4E4D-B220-541F3717FCA6}" type="slidenum">
              <a:rPr lang="en-AU" altLang="en-US" smtClean="0"/>
              <a:pPr/>
              <a:t>10</a:t>
            </a:fld>
            <a:endParaRPr lang="en-AU" altLang="en-US"/>
          </a:p>
        </p:txBody>
      </p:sp>
    </p:spTree>
    <p:extLst>
      <p:ext uri="{BB962C8B-B14F-4D97-AF65-F5344CB8AC3E}">
        <p14:creationId xmlns:p14="http://schemas.microsoft.com/office/powerpoint/2010/main" val="28529970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Lisa </a:t>
            </a:r>
            <a:endParaRPr lang="en-AU" dirty="0" smtClean="0"/>
          </a:p>
          <a:p>
            <a:r>
              <a:rPr lang="en-AU" dirty="0" smtClean="0"/>
              <a:t>This</a:t>
            </a:r>
            <a:r>
              <a:rPr lang="en-AU" baseline="0" dirty="0" smtClean="0"/>
              <a:t> slide highlights the various ways that staff can have an influence on conflict and containment rates on their ward. </a:t>
            </a:r>
          </a:p>
          <a:p>
            <a:r>
              <a:rPr lang="en-AU" baseline="0" dirty="0" smtClean="0"/>
              <a:t>Go through each of the points highlighting examples that are relevant to your participants. </a:t>
            </a:r>
            <a:endParaRPr lang="en-AU" dirty="0" smtClean="0"/>
          </a:p>
          <a:p>
            <a:endParaRPr lang="en-AU" dirty="0" smtClean="0"/>
          </a:p>
          <a:p>
            <a:r>
              <a:rPr lang="en-AU" dirty="0" smtClean="0"/>
              <a:t>For dot</a:t>
            </a:r>
            <a:r>
              <a:rPr lang="en-AU" baseline="0" dirty="0" smtClean="0"/>
              <a:t> point 4 - c</a:t>
            </a:r>
            <a:r>
              <a:rPr lang="en-AU" dirty="0" smtClean="0"/>
              <a:t>hoose not to use containment on occasions when it would be counterproductive - here you could ask the participants if they can talk about a time when they have done this and it has been a positive experience. </a:t>
            </a:r>
          </a:p>
          <a:p>
            <a:endParaRPr lang="en-AU" dirty="0" smtClean="0"/>
          </a:p>
          <a:p>
            <a:r>
              <a:rPr lang="en-AU" dirty="0" smtClean="0"/>
              <a:t>You can</a:t>
            </a:r>
            <a:r>
              <a:rPr lang="en-AU" baseline="0" dirty="0" smtClean="0"/>
              <a:t> also facilitate discussion around how to prevent further conflict when using containment methods.</a:t>
            </a:r>
            <a:endParaRPr lang="en-AU" dirty="0"/>
          </a:p>
        </p:txBody>
      </p:sp>
      <p:sp>
        <p:nvSpPr>
          <p:cNvPr id="4" name="Slide Number Placeholder 3"/>
          <p:cNvSpPr>
            <a:spLocks noGrp="1"/>
          </p:cNvSpPr>
          <p:nvPr>
            <p:ph type="sldNum" sz="quarter" idx="10"/>
          </p:nvPr>
        </p:nvSpPr>
        <p:spPr/>
        <p:txBody>
          <a:bodyPr/>
          <a:lstStyle/>
          <a:p>
            <a:fld id="{34319893-1E3D-4E4D-B220-541F3717FCA6}" type="slidenum">
              <a:rPr lang="en-AU" altLang="en-US" smtClean="0"/>
              <a:pPr/>
              <a:t>11</a:t>
            </a:fld>
            <a:endParaRPr lang="en-AU" altLang="en-US"/>
          </a:p>
        </p:txBody>
      </p:sp>
    </p:spTree>
    <p:extLst>
      <p:ext uri="{BB962C8B-B14F-4D97-AF65-F5344CB8AC3E}">
        <p14:creationId xmlns:p14="http://schemas.microsoft.com/office/powerpoint/2010/main" val="24757783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457200" rtl="0" eaLnBrk="1" fontAlgn="auto" latinLnBrk="0" hangingPunct="1">
              <a:lnSpc>
                <a:spcPct val="100000"/>
              </a:lnSpc>
              <a:spcBef>
                <a:spcPts val="0"/>
              </a:spcBef>
              <a:spcAft>
                <a:spcPts val="0"/>
              </a:spcAft>
              <a:buClrTx/>
              <a:buSzTx/>
              <a:buFontTx/>
              <a:buNone/>
              <a:tabLst/>
              <a:defRPr/>
            </a:pPr>
            <a:r>
              <a:rPr lang="en-AU" dirty="0" smtClean="0">
                <a:latin typeface="Arial" pitchFamily="34" charset="0"/>
                <a:ea typeface="Geneva" charset="0"/>
              </a:rPr>
              <a:t>Lisa</a:t>
            </a:r>
            <a:endParaRPr lang="en-AU" dirty="0" smtClean="0">
              <a:latin typeface="Arial" pitchFamily="34" charset="0"/>
              <a:ea typeface="Geneva" charset="0"/>
            </a:endParaRPr>
          </a:p>
          <a:p>
            <a:endParaRPr lang="en-AU" dirty="0" smtClean="0"/>
          </a:p>
          <a:p>
            <a:r>
              <a:rPr lang="en-AU" dirty="0" smtClean="0"/>
              <a:t>The ten interventions were chosen</a:t>
            </a:r>
            <a:r>
              <a:rPr lang="en-AU" baseline="0" dirty="0" smtClean="0"/>
              <a:t> due to their having the best evidence for effectiveness in the UK trial</a:t>
            </a:r>
          </a:p>
          <a:p>
            <a:endParaRPr lang="en-AU"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AU" baseline="0" dirty="0" smtClean="0"/>
              <a:t>Establishing the pilot required consistent engagement with services at multiple levels: </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aseline="0" dirty="0" smtClean="0"/>
              <a:t>all services (</a:t>
            </a:r>
            <a:r>
              <a:rPr lang="en-AU" baseline="0" dirty="0" err="1" smtClean="0"/>
              <a:t>inc</a:t>
            </a:r>
            <a:r>
              <a:rPr lang="en-AU" baseline="0" dirty="0" smtClean="0"/>
              <a:t> those not participating in the pilot) were invited to attend a workshop with Len Bowers, the creator of Safewards, who was over from the UK to speak at the ACMHN conference. The workshop provided an opportunity to discuss the model, interventions and implementation approaches directly with the architect Safewards (some attendees even grabbed Len for photos at the end of the day)</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baseline="0" dirty="0" smtClean="0"/>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aseline="0" dirty="0" smtClean="0"/>
              <a:t>participation agreement signed at the executive level</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baseline="0" dirty="0" smtClean="0"/>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smtClean="0"/>
              <a:t>partnership</a:t>
            </a:r>
            <a:r>
              <a:rPr lang="en-AU" baseline="0" dirty="0" smtClean="0"/>
              <a:t> group was established at the outset, consisting of representatives from each of the participating services. The group meet frequently to provide input into the structure of the pilot, including the approach to training, evaluation and ongoing support. Group consisted of managers and educators</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baseline="0" dirty="0" smtClean="0"/>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aseline="0" dirty="0" smtClean="0"/>
              <a:t>The training program was developed attended by educators and clinicians </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baseline="0" dirty="0" smtClean="0"/>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aseline="0" dirty="0" smtClean="0"/>
              <a:t>OCMHN conducted a series of site visits – visited all 7 services and almost all 18 units, met with staff and consumers</a:t>
            </a:r>
            <a:endParaRPr lang="en-AU" dirty="0" smtClean="0"/>
          </a:p>
          <a:p>
            <a:endParaRPr lang="en-AU" baseline="0" dirty="0" smtClean="0"/>
          </a:p>
          <a:p>
            <a:pPr marL="0" marR="0" lvl="3" indent="0" algn="l" defTabSz="457200" rtl="0" eaLnBrk="1" fontAlgn="auto" latinLnBrk="0" hangingPunct="1">
              <a:lnSpc>
                <a:spcPct val="100000"/>
              </a:lnSpc>
              <a:spcBef>
                <a:spcPts val="0"/>
              </a:spcBef>
              <a:spcAft>
                <a:spcPts val="0"/>
              </a:spcAft>
              <a:buClrTx/>
              <a:buSzTx/>
              <a:buFontTx/>
              <a:buNone/>
              <a:tabLst/>
              <a:defRPr/>
            </a:pPr>
            <a:r>
              <a:rPr lang="en-AU" altLang="en-US" dirty="0" smtClean="0">
                <a:latin typeface="Arial" pitchFamily="34" charset="0"/>
                <a:ea typeface="Geneva" charset="0"/>
              </a:rPr>
              <a:t>18 units (</a:t>
            </a:r>
            <a:r>
              <a:rPr lang="en-AU" altLang="en-US" dirty="0" err="1" smtClean="0">
                <a:latin typeface="Arial" pitchFamily="34" charset="0"/>
                <a:ea typeface="Geneva" charset="0"/>
              </a:rPr>
              <a:t>inc</a:t>
            </a:r>
            <a:r>
              <a:rPr lang="en-AU" altLang="en-US" dirty="0" smtClean="0">
                <a:latin typeface="Arial" pitchFamily="34" charset="0"/>
                <a:ea typeface="Geneva" charset="0"/>
              </a:rPr>
              <a:t> adult, aged, SECU and adolescent)</a:t>
            </a:r>
          </a:p>
          <a:p>
            <a:r>
              <a:rPr lang="en-AU" baseline="0" dirty="0" smtClean="0"/>
              <a:t>The implementation of Safewards in Aged, adolescent and SECU had not been attempted previously, enabling the pilot to contribute to and expand the evidence base for using Safewards</a:t>
            </a:r>
          </a:p>
          <a:p>
            <a:endParaRPr lang="en-AU" i="0" baseline="0" dirty="0" smtClean="0"/>
          </a:p>
          <a:p>
            <a:endParaRPr lang="en-AU" dirty="0" smtClean="0"/>
          </a:p>
          <a:p>
            <a:endParaRPr lang="en-AU" dirty="0" smtClean="0"/>
          </a:p>
          <a:p>
            <a:endParaRPr lang="en-AU" dirty="0"/>
          </a:p>
        </p:txBody>
      </p:sp>
      <p:sp>
        <p:nvSpPr>
          <p:cNvPr id="4" name="Slide Number Placeholder 3"/>
          <p:cNvSpPr>
            <a:spLocks noGrp="1"/>
          </p:cNvSpPr>
          <p:nvPr>
            <p:ph type="sldNum" sz="quarter" idx="10"/>
          </p:nvPr>
        </p:nvSpPr>
        <p:spPr/>
        <p:txBody>
          <a:bodyPr/>
          <a:lstStyle/>
          <a:p>
            <a:fld id="{34319893-1E3D-4E4D-B220-541F3717FCA6}" type="slidenum">
              <a:rPr lang="en-AU" altLang="en-US" smtClean="0"/>
              <a:pPr/>
              <a:t>12</a:t>
            </a:fld>
            <a:endParaRPr lang="en-AU" altLang="en-US"/>
          </a:p>
        </p:txBody>
      </p:sp>
    </p:spTree>
    <p:extLst>
      <p:ext uri="{BB962C8B-B14F-4D97-AF65-F5344CB8AC3E}">
        <p14:creationId xmlns:p14="http://schemas.microsoft.com/office/powerpoint/2010/main" val="3261523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indent="0">
              <a:buFont typeface="Arial" panose="020B0604020202020204" pitchFamily="34" charset="0"/>
              <a:buNone/>
            </a:pPr>
            <a:r>
              <a:rPr lang="en-AU" dirty="0" smtClean="0"/>
              <a:t>Lisa</a:t>
            </a:r>
            <a:endParaRPr lang="en-AU" dirty="0" smtClean="0"/>
          </a:p>
          <a:p>
            <a:pPr marL="342900" lvl="1" indent="-342900">
              <a:buFont typeface="Arial" panose="020B0604020202020204" pitchFamily="34" charset="0"/>
              <a:buChar char="•"/>
            </a:pPr>
            <a:r>
              <a:rPr lang="en-AU" dirty="0" smtClean="0"/>
              <a:t>Safewards was associated with reduced seclusion events overall and improvement was especially evident in adult and youth wards. </a:t>
            </a:r>
          </a:p>
          <a:p>
            <a:pPr marL="0" lvl="1" indent="0">
              <a:buFont typeface="Arial" panose="020B0604020202020204" pitchFamily="34" charset="0"/>
              <a:buNone/>
            </a:pPr>
            <a:r>
              <a:rPr lang="en-AU" dirty="0" smtClean="0"/>
              <a:t>At</a:t>
            </a:r>
            <a:r>
              <a:rPr lang="en-AU" baseline="0" dirty="0" smtClean="0"/>
              <a:t> that time there was a </a:t>
            </a:r>
            <a:r>
              <a:rPr lang="en-AU" dirty="0" smtClean="0"/>
              <a:t>36% reduction in seclusion rates, from baseline to follow-up.</a:t>
            </a:r>
          </a:p>
          <a:p>
            <a:pPr marL="0" lvl="1" indent="0">
              <a:buFont typeface="Arial" panose="020B0604020202020204" pitchFamily="34" charset="0"/>
              <a:buNone/>
            </a:pPr>
            <a:endParaRPr lang="en-AU" dirty="0" smtClean="0"/>
          </a:p>
          <a:p>
            <a:pPr marL="342900" lvl="1" indent="-342900">
              <a:buFont typeface="Arial" panose="020B0604020202020204" pitchFamily="34" charset="0"/>
              <a:buChar char="•"/>
            </a:pPr>
            <a:r>
              <a:rPr lang="en-AU" dirty="0" smtClean="0"/>
              <a:t>Safewards had a highly favourable impact in terms of staff and consumer perceptions of increased safety and more positive inpatient environments. </a:t>
            </a:r>
          </a:p>
          <a:p>
            <a:pPr marL="342900" lvl="1" indent="-342900">
              <a:buFont typeface="Arial" panose="020B0604020202020204" pitchFamily="34" charset="0"/>
              <a:buChar char="•"/>
            </a:pPr>
            <a:endParaRPr lang="en-AU" dirty="0" smtClean="0"/>
          </a:p>
          <a:p>
            <a:pPr marL="342900" indent="-342900">
              <a:buFont typeface="Arial" panose="020B0604020202020204" pitchFamily="34" charset="0"/>
              <a:buChar char="•"/>
            </a:pPr>
            <a:r>
              <a:rPr lang="en-AU" sz="2000" b="0" dirty="0" smtClean="0">
                <a:solidFill>
                  <a:schemeClr val="tx1"/>
                </a:solidFill>
              </a:rPr>
              <a:t>Applicability: The Safewards model made sense to staff, most interventions were keenly taken up by staff (n=103), and consumers enthusiastically engaged with several interventions (n=72) .</a:t>
            </a:r>
          </a:p>
          <a:p>
            <a:pPr marL="342900" indent="-342900">
              <a:buFont typeface="Arial" panose="020B0604020202020204" pitchFamily="34" charset="0"/>
              <a:buChar char="•"/>
            </a:pPr>
            <a:endParaRPr lang="en-AU" sz="2000" b="0" dirty="0" smtClean="0">
              <a:solidFill>
                <a:schemeClr val="tx1"/>
              </a:solidFill>
            </a:endParaRPr>
          </a:p>
          <a:p>
            <a:pPr marL="342900" indent="-342900">
              <a:buFont typeface="Arial" panose="020B0604020202020204" pitchFamily="34" charset="0"/>
              <a:buChar char="•"/>
            </a:pPr>
            <a:r>
              <a:rPr lang="en-AU" sz="2000" b="0" dirty="0" smtClean="0">
                <a:solidFill>
                  <a:schemeClr val="tx1"/>
                </a:solidFill>
              </a:rPr>
              <a:t>Sustainability: Fidelity was achieved to a very good standard in the trial period and to an excellent standard by the end of the sustainability period.</a:t>
            </a:r>
          </a:p>
          <a:p>
            <a:endParaRPr lang="en-AU" dirty="0"/>
          </a:p>
        </p:txBody>
      </p:sp>
      <p:sp>
        <p:nvSpPr>
          <p:cNvPr id="4" name="Slide Number Placeholder 3"/>
          <p:cNvSpPr>
            <a:spLocks noGrp="1"/>
          </p:cNvSpPr>
          <p:nvPr>
            <p:ph type="sldNum" sz="quarter" idx="10"/>
          </p:nvPr>
        </p:nvSpPr>
        <p:spPr/>
        <p:txBody>
          <a:bodyPr/>
          <a:lstStyle/>
          <a:p>
            <a:fld id="{34319893-1E3D-4E4D-B220-541F3717FCA6}" type="slidenum">
              <a:rPr lang="en-AU" altLang="en-US" smtClean="0"/>
              <a:pPr/>
              <a:t>13</a:t>
            </a:fld>
            <a:endParaRPr lang="en-AU" altLang="en-US"/>
          </a:p>
        </p:txBody>
      </p:sp>
    </p:spTree>
    <p:extLst>
      <p:ext uri="{BB962C8B-B14F-4D97-AF65-F5344CB8AC3E}">
        <p14:creationId xmlns:p14="http://schemas.microsoft.com/office/powerpoint/2010/main" val="14616034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Marisol</a:t>
            </a:r>
          </a:p>
          <a:p>
            <a:pPr marL="0" marR="0" lvl="0" indent="0" algn="l" defTabSz="4572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Using </a:t>
            </a:r>
            <a:r>
              <a:rPr lang="en-AU" sz="1200" kern="1200" dirty="0" smtClean="0">
                <a:solidFill>
                  <a:schemeClr val="tx1"/>
                </a:solidFill>
                <a:effectLst/>
                <a:latin typeface="+mn-lt"/>
                <a:ea typeface="+mn-ea"/>
                <a:cs typeface="+mn-cs"/>
              </a:rPr>
              <a:t>the learnings</a:t>
            </a:r>
            <a:r>
              <a:rPr lang="en-AU" sz="1200" kern="1200" baseline="0" dirty="0" smtClean="0">
                <a:solidFill>
                  <a:schemeClr val="tx1"/>
                </a:solidFill>
                <a:effectLst/>
                <a:latin typeface="+mn-lt"/>
                <a:ea typeface="+mn-ea"/>
                <a:cs typeface="+mn-cs"/>
              </a:rPr>
              <a:t> from the</a:t>
            </a:r>
            <a:r>
              <a:rPr lang="en-AU" sz="1200" kern="1200" dirty="0" smtClean="0">
                <a:solidFill>
                  <a:schemeClr val="tx1"/>
                </a:solidFill>
                <a:effectLst/>
                <a:latin typeface="+mn-lt"/>
                <a:ea typeface="+mn-ea"/>
                <a:cs typeface="+mn-cs"/>
              </a:rPr>
              <a:t> trial the state-wide implementation will now cover 3 phases, the first phase concentrates on implementing the model into mental health units across Victoria</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AU" sz="120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Phase 2 will form the pilot for Emergency departments</a:t>
            </a:r>
          </a:p>
          <a:p>
            <a:pPr marL="0" marR="0" lvl="0" indent="0" algn="l" defTabSz="4572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Phase 3 general settings</a:t>
            </a:r>
          </a:p>
          <a:p>
            <a:endParaRPr lang="en-AU" dirty="0" smtClean="0"/>
          </a:p>
          <a:p>
            <a:endParaRPr lang="en-AU" dirty="0" smtClean="0"/>
          </a:p>
          <a:p>
            <a:pPr fontAlgn="auto">
              <a:spcBef>
                <a:spcPts val="0"/>
              </a:spcBef>
              <a:spcAft>
                <a:spcPts val="0"/>
              </a:spcAft>
            </a:pPr>
            <a:r>
              <a:rPr lang="en-US" dirty="0" smtClean="0">
                <a:solidFill>
                  <a:prstClr val="black"/>
                </a:solidFill>
                <a:latin typeface="+mn-lt"/>
                <a:ea typeface="+mn-ea"/>
              </a:rPr>
              <a:t>Evaluate against objectives for:									</a:t>
            </a:r>
            <a:r>
              <a:rPr lang="en-US" b="1" dirty="0" smtClean="0">
                <a:solidFill>
                  <a:prstClr val="black"/>
                </a:solidFill>
                <a:latin typeface="+mn-lt"/>
                <a:ea typeface="+mn-ea"/>
              </a:rPr>
              <a:t> </a:t>
            </a:r>
          </a:p>
          <a:p>
            <a:pPr fontAlgn="auto">
              <a:spcBef>
                <a:spcPts val="0"/>
              </a:spcBef>
              <a:spcAft>
                <a:spcPts val="0"/>
              </a:spcAft>
            </a:pPr>
            <a:r>
              <a:rPr lang="en-US" sz="1200" b="1" dirty="0" smtClean="0">
                <a:solidFill>
                  <a:srgbClr val="00B050"/>
                </a:solidFill>
                <a:latin typeface="+mn-lt"/>
                <a:ea typeface="+mn-ea"/>
              </a:rPr>
              <a:t>Learning	    </a:t>
            </a:r>
            <a:r>
              <a:rPr lang="en-US" sz="1200" b="1" dirty="0" smtClean="0">
                <a:solidFill>
                  <a:srgbClr val="92D050"/>
                </a:solidFill>
                <a:latin typeface="+mn-lt"/>
                <a:ea typeface="+mn-ea"/>
              </a:rPr>
              <a:t>Practice change</a:t>
            </a:r>
            <a:r>
              <a:rPr lang="en-US" sz="1200" b="1" dirty="0" smtClean="0">
                <a:solidFill>
                  <a:prstClr val="black"/>
                </a:solidFill>
                <a:latin typeface="+mn-lt"/>
                <a:ea typeface="+mn-ea"/>
              </a:rPr>
              <a:t>	    </a:t>
            </a:r>
            <a:r>
              <a:rPr lang="en-US" sz="1200" b="1" dirty="0" smtClean="0">
                <a:solidFill>
                  <a:srgbClr val="FFC000"/>
                </a:solidFill>
                <a:latin typeface="+mn-lt"/>
                <a:ea typeface="+mn-ea"/>
              </a:rPr>
              <a:t>Experience</a:t>
            </a:r>
            <a:r>
              <a:rPr lang="en-US" sz="1200" b="1" dirty="0" smtClean="0">
                <a:solidFill>
                  <a:prstClr val="black"/>
                </a:solidFill>
                <a:latin typeface="+mn-lt"/>
                <a:ea typeface="+mn-ea"/>
              </a:rPr>
              <a:t>    </a:t>
            </a:r>
            <a:r>
              <a:rPr lang="en-US" sz="1200" b="1" dirty="0" smtClean="0">
                <a:solidFill>
                  <a:srgbClr val="0070C0"/>
                </a:solidFill>
                <a:latin typeface="+mn-lt"/>
                <a:ea typeface="+mn-ea"/>
              </a:rPr>
              <a:t>Effectiveness	</a:t>
            </a:r>
            <a:r>
              <a:rPr lang="en-US" sz="1200" b="1" dirty="0" smtClean="0">
                <a:solidFill>
                  <a:srgbClr val="1F497D">
                    <a:lumMod val="75000"/>
                  </a:srgbClr>
                </a:solidFill>
                <a:latin typeface="+mn-lt"/>
                <a:ea typeface="+mn-ea"/>
              </a:rPr>
              <a:t>Sustainability</a:t>
            </a:r>
            <a:endParaRPr lang="en-AU" sz="1200" b="1" dirty="0" smtClean="0">
              <a:solidFill>
                <a:srgbClr val="1F497D">
                  <a:lumMod val="75000"/>
                </a:srgbClr>
              </a:solidFill>
              <a:latin typeface="+mn-lt"/>
              <a:ea typeface="+mn-ea"/>
            </a:endParaRPr>
          </a:p>
          <a:p>
            <a:endParaRPr lang="en-AU" dirty="0"/>
          </a:p>
        </p:txBody>
      </p:sp>
      <p:sp>
        <p:nvSpPr>
          <p:cNvPr id="4" name="Slide Number Placeholder 3"/>
          <p:cNvSpPr>
            <a:spLocks noGrp="1"/>
          </p:cNvSpPr>
          <p:nvPr>
            <p:ph type="sldNum" sz="quarter" idx="10"/>
          </p:nvPr>
        </p:nvSpPr>
        <p:spPr/>
        <p:txBody>
          <a:bodyPr/>
          <a:lstStyle/>
          <a:p>
            <a:fld id="{34319893-1E3D-4E4D-B220-541F3717FCA6}" type="slidenum">
              <a:rPr lang="en-AU" altLang="en-US" smtClean="0"/>
              <a:pPr/>
              <a:t>14</a:t>
            </a:fld>
            <a:endParaRPr lang="en-AU" altLang="en-US"/>
          </a:p>
        </p:txBody>
      </p:sp>
    </p:spTree>
    <p:extLst>
      <p:ext uri="{BB962C8B-B14F-4D97-AF65-F5344CB8AC3E}">
        <p14:creationId xmlns:p14="http://schemas.microsoft.com/office/powerpoint/2010/main" val="6334063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baseline="0" dirty="0" smtClean="0"/>
          </a:p>
          <a:p>
            <a:r>
              <a:rPr lang="en-AU" baseline="0" dirty="0" smtClean="0"/>
              <a:t>Results have been positive with staff indicating that the majority proportion of staff reported an increased feeling of safety and more positive about being on the ward</a:t>
            </a:r>
            <a:endParaRPr lang="en-AU" baseline="0" dirty="0" smtClean="0"/>
          </a:p>
          <a:p>
            <a:endParaRPr lang="en-AU" baseline="0" dirty="0" smtClean="0"/>
          </a:p>
          <a:p>
            <a:r>
              <a:rPr lang="en-AU" baseline="0" dirty="0" smtClean="0"/>
              <a:t>Conversely the consumer figures indicate similar results</a:t>
            </a:r>
            <a:endParaRPr lang="en-AU" dirty="0"/>
          </a:p>
        </p:txBody>
      </p:sp>
      <p:sp>
        <p:nvSpPr>
          <p:cNvPr id="4" name="Slide Number Placeholder 3"/>
          <p:cNvSpPr>
            <a:spLocks noGrp="1"/>
          </p:cNvSpPr>
          <p:nvPr>
            <p:ph type="sldNum" sz="quarter" idx="10"/>
          </p:nvPr>
        </p:nvSpPr>
        <p:spPr/>
        <p:txBody>
          <a:bodyPr/>
          <a:lstStyle/>
          <a:p>
            <a:fld id="{102DF18C-6A63-B24E-AF5F-A519C8524551}" type="slidenum">
              <a:rPr lang="en-AU" smtClean="0"/>
              <a:pPr/>
              <a:t>15</a:t>
            </a:fld>
            <a:endParaRPr lang="en-AU" dirty="0"/>
          </a:p>
        </p:txBody>
      </p:sp>
    </p:spTree>
    <p:extLst>
      <p:ext uri="{BB962C8B-B14F-4D97-AF65-F5344CB8AC3E}">
        <p14:creationId xmlns:p14="http://schemas.microsoft.com/office/powerpoint/2010/main" val="28354037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Marisol</a:t>
            </a:r>
          </a:p>
          <a:p>
            <a:r>
              <a:rPr lang="en-AU" dirty="0" smtClean="0"/>
              <a:t>Victorian government support</a:t>
            </a:r>
          </a:p>
          <a:p>
            <a:r>
              <a:rPr lang="en-AU" dirty="0" smtClean="0"/>
              <a:t>VMIA partnership</a:t>
            </a:r>
          </a:p>
          <a:p>
            <a:r>
              <a:rPr lang="en-AU" dirty="0" smtClean="0"/>
              <a:t>Led by the Office of the chief mental health nurse</a:t>
            </a:r>
          </a:p>
          <a:p>
            <a:r>
              <a:rPr lang="en-AU" dirty="0" smtClean="0"/>
              <a:t>Dedicated project and education team with clinical</a:t>
            </a:r>
            <a:r>
              <a:rPr lang="en-AU" baseline="0" dirty="0" smtClean="0"/>
              <a:t> expertise</a:t>
            </a:r>
          </a:p>
          <a:p>
            <a:r>
              <a:rPr lang="en-AU" baseline="0" dirty="0" smtClean="0"/>
              <a:t>Supported by consumer representation</a:t>
            </a:r>
            <a:endParaRPr lang="en-AU" dirty="0" smtClean="0"/>
          </a:p>
          <a:p>
            <a:r>
              <a:rPr lang="en-AU" dirty="0" smtClean="0"/>
              <a:t>Evaluation by CPN</a:t>
            </a:r>
          </a:p>
          <a:p>
            <a:r>
              <a:rPr lang="en-AU" dirty="0" smtClean="0"/>
              <a:t>Faculty which</a:t>
            </a:r>
            <a:r>
              <a:rPr lang="en-AU" baseline="0" dirty="0" smtClean="0"/>
              <a:t> is attended by expert clinicians, VMIA, and </a:t>
            </a:r>
            <a:endParaRPr lang="en-AU" baseline="0" dirty="0" smtClean="0"/>
          </a:p>
          <a:p>
            <a:pPr marL="342900" lvl="1" indent="-342900">
              <a:buFont typeface="Arial" panose="020B0604020202020204" pitchFamily="34" charset="0"/>
              <a:buChar char="•"/>
            </a:pPr>
            <a:r>
              <a:rPr lang="en-AU" dirty="0" smtClean="0"/>
              <a:t>Marisol</a:t>
            </a:r>
          </a:p>
          <a:p>
            <a:pPr marL="342900" lvl="1" indent="-342900">
              <a:buFont typeface="Arial" panose="020B0604020202020204" pitchFamily="34" charset="0"/>
              <a:buChar char="•"/>
            </a:pPr>
            <a:r>
              <a:rPr lang="en-AU" dirty="0" smtClean="0"/>
              <a:t>Continued collaboration to support the establishment of Safewards across mental health services in Victoria by 2018 within the sector</a:t>
            </a:r>
            <a:r>
              <a:rPr lang="en-AU" baseline="0" dirty="0" smtClean="0"/>
              <a:t> and cross collaboration with VMIA</a:t>
            </a:r>
            <a:endParaRPr lang="en-AU" dirty="0" smtClean="0"/>
          </a:p>
          <a:p>
            <a:pPr marL="342900" lvl="1" indent="-342900">
              <a:buFont typeface="Arial" panose="020B0604020202020204" pitchFamily="34" charset="0"/>
              <a:buChar char="•"/>
            </a:pPr>
            <a:endParaRPr lang="en-AU" dirty="0" smtClean="0"/>
          </a:p>
          <a:p>
            <a:pPr marL="342900" lvl="1" indent="-342900">
              <a:buFont typeface="Arial" panose="020B0604020202020204" pitchFamily="34" charset="0"/>
              <a:buChar char="•"/>
            </a:pPr>
            <a:r>
              <a:rPr lang="en-AU" dirty="0" smtClean="0"/>
              <a:t>Safewards training has been delivered to 11 of the 18 services (32 of the 62 mental health units) with a small</a:t>
            </a:r>
            <a:r>
              <a:rPr lang="en-AU" baseline="0" dirty="0" smtClean="0"/>
              <a:t> amount of resources and capital funding for Safewards related works</a:t>
            </a:r>
            <a:endParaRPr lang="en-AU" dirty="0" smtClean="0"/>
          </a:p>
          <a:p>
            <a:pPr marL="342900" lvl="1" indent="-342900">
              <a:buFont typeface="Arial" panose="020B0604020202020204" pitchFamily="34" charset="0"/>
              <a:buChar char="•"/>
            </a:pPr>
            <a:endParaRPr lang="en-AU" dirty="0" smtClean="0"/>
          </a:p>
          <a:p>
            <a:pPr marL="342900" lvl="1" indent="-342900">
              <a:buFont typeface="Arial" panose="020B0604020202020204" pitchFamily="34" charset="0"/>
              <a:buChar char="•"/>
            </a:pPr>
            <a:r>
              <a:rPr lang="en-AU" dirty="0" smtClean="0"/>
              <a:t>Tailored support for services throughout the implementation, assisting and supporting  mental health services in planning,</a:t>
            </a:r>
            <a:r>
              <a:rPr lang="en-AU" baseline="0" dirty="0" smtClean="0"/>
              <a:t> training and embedding interventions into their units</a:t>
            </a:r>
            <a:endParaRPr lang="en-AU" dirty="0" smtClean="0"/>
          </a:p>
          <a:p>
            <a:pPr marL="342900" lvl="1" indent="-342900">
              <a:buFont typeface="Arial" panose="020B0604020202020204" pitchFamily="34" charset="0"/>
              <a:buChar char="•"/>
            </a:pPr>
            <a:endParaRPr lang="en-AU" dirty="0" smtClean="0"/>
          </a:p>
          <a:p>
            <a:pPr marL="342900" lvl="1" indent="-342900">
              <a:buFont typeface="Arial" panose="020B0604020202020204" pitchFamily="34" charset="0"/>
              <a:buChar char="•"/>
            </a:pPr>
            <a:r>
              <a:rPr lang="en-AU" dirty="0" smtClean="0"/>
              <a:t>Sustainability of Safewards via a Safewards Collaborative and Safewards Faculty model with possible certification establishment in the future</a:t>
            </a:r>
          </a:p>
          <a:p>
            <a:pPr marL="342900" lvl="1" indent="-342900">
              <a:buFont typeface="Arial" panose="020B0604020202020204" pitchFamily="34" charset="0"/>
              <a:buChar char="•"/>
            </a:pPr>
            <a:endParaRPr lang="en-AU" dirty="0" smtClean="0"/>
          </a:p>
          <a:p>
            <a:pPr lvl="0"/>
            <a:r>
              <a:rPr lang="en-AU" dirty="0" smtClean="0"/>
              <a:t>Planning is underway  to pilot the implementation of Safewards in emergency departments/ general settings at phases 2 and 3 in 2019 and 2020</a:t>
            </a:r>
          </a:p>
          <a:p>
            <a:endParaRPr lang="en-AU" dirty="0"/>
          </a:p>
        </p:txBody>
      </p:sp>
      <p:sp>
        <p:nvSpPr>
          <p:cNvPr id="4" name="Slide Number Placeholder 3"/>
          <p:cNvSpPr>
            <a:spLocks noGrp="1"/>
          </p:cNvSpPr>
          <p:nvPr>
            <p:ph type="sldNum" sz="quarter" idx="10"/>
          </p:nvPr>
        </p:nvSpPr>
        <p:spPr/>
        <p:txBody>
          <a:bodyPr/>
          <a:lstStyle/>
          <a:p>
            <a:fld id="{34319893-1E3D-4E4D-B220-541F3717FCA6}" type="slidenum">
              <a:rPr lang="en-AU" altLang="en-US" smtClean="0"/>
              <a:pPr/>
              <a:t>16</a:t>
            </a:fld>
            <a:endParaRPr lang="en-AU" altLang="en-US"/>
          </a:p>
        </p:txBody>
      </p:sp>
    </p:spTree>
    <p:extLst>
      <p:ext uri="{BB962C8B-B14F-4D97-AF65-F5344CB8AC3E}">
        <p14:creationId xmlns:p14="http://schemas.microsoft.com/office/powerpoint/2010/main" val="39411007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Marisol</a:t>
            </a:r>
          </a:p>
          <a:p>
            <a:r>
              <a:rPr lang="en-AU" dirty="0" smtClean="0"/>
              <a:t>The collaboration this year has culminated in A Celebration and giving back of the work that the Collaborative have achieved </a:t>
            </a:r>
          </a:p>
          <a:p>
            <a:r>
              <a:rPr lang="en-AU" dirty="0" smtClean="0"/>
              <a:t>Attended by 200 delegates</a:t>
            </a:r>
          </a:p>
          <a:p>
            <a:r>
              <a:rPr lang="en-AU" dirty="0" smtClean="0"/>
              <a:t>The theme for this year was Creating therapeutic Environments, with presentations ranging from the</a:t>
            </a:r>
            <a:r>
              <a:rPr lang="en-AU" baseline="0" dirty="0" smtClean="0"/>
              <a:t> Safewards team to design and oxygenation (which included loud and </a:t>
            </a:r>
            <a:r>
              <a:rPr lang="en-AU" baseline="0" dirty="0" err="1" smtClean="0"/>
              <a:t>roudy</a:t>
            </a:r>
            <a:r>
              <a:rPr lang="en-AU" baseline="0" dirty="0" smtClean="0"/>
              <a:t> singing!)</a:t>
            </a:r>
            <a:endParaRPr lang="en-AU" dirty="0" smtClean="0"/>
          </a:p>
          <a:p>
            <a:endParaRPr lang="en-AU" dirty="0"/>
          </a:p>
        </p:txBody>
      </p:sp>
      <p:sp>
        <p:nvSpPr>
          <p:cNvPr id="4" name="Slide Number Placeholder 3"/>
          <p:cNvSpPr>
            <a:spLocks noGrp="1"/>
          </p:cNvSpPr>
          <p:nvPr>
            <p:ph type="sldNum" sz="quarter" idx="10"/>
          </p:nvPr>
        </p:nvSpPr>
        <p:spPr/>
        <p:txBody>
          <a:bodyPr/>
          <a:lstStyle/>
          <a:p>
            <a:fld id="{34319893-1E3D-4E4D-B220-541F3717FCA6}" type="slidenum">
              <a:rPr lang="en-AU" altLang="en-US" smtClean="0"/>
              <a:pPr/>
              <a:t>17</a:t>
            </a:fld>
            <a:endParaRPr lang="en-AU" altLang="en-US"/>
          </a:p>
        </p:txBody>
      </p:sp>
    </p:spTree>
    <p:extLst>
      <p:ext uri="{BB962C8B-B14F-4D97-AF65-F5344CB8AC3E}">
        <p14:creationId xmlns:p14="http://schemas.microsoft.com/office/powerpoint/2010/main" val="4540798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34319893-1E3D-4E4D-B220-541F3717FCA6}" type="slidenum">
              <a:rPr lang="en-AU" altLang="en-US" smtClean="0"/>
              <a:pPr/>
              <a:t>18</a:t>
            </a:fld>
            <a:endParaRPr lang="en-AU" altLang="en-US"/>
          </a:p>
        </p:txBody>
      </p:sp>
    </p:spTree>
    <p:extLst>
      <p:ext uri="{BB962C8B-B14F-4D97-AF65-F5344CB8AC3E}">
        <p14:creationId xmlns:p14="http://schemas.microsoft.com/office/powerpoint/2010/main" val="30198077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34319893-1E3D-4E4D-B220-541F3717FCA6}" type="slidenum">
              <a:rPr lang="en-AU" altLang="en-US" smtClean="0"/>
              <a:pPr/>
              <a:t>19</a:t>
            </a:fld>
            <a:endParaRPr lang="en-AU" altLang="en-US"/>
          </a:p>
        </p:txBody>
      </p:sp>
    </p:spTree>
    <p:extLst>
      <p:ext uri="{BB962C8B-B14F-4D97-AF65-F5344CB8AC3E}">
        <p14:creationId xmlns:p14="http://schemas.microsoft.com/office/powerpoint/2010/main" val="19133031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en-US" sz="1200" dirty="0" smtClean="0">
                <a:solidFill>
                  <a:schemeClr val="tx1"/>
                </a:solidFill>
                <a:ea typeface="ＭＳ Ｐゴシック" pitchFamily="34" charset="-128"/>
              </a:rPr>
              <a:t>Marisol we are supported by </a:t>
            </a:r>
            <a:r>
              <a:rPr lang="en-US" altLang="en-US" sz="1200" dirty="0" err="1" smtClean="0">
                <a:solidFill>
                  <a:schemeClr val="tx1"/>
                </a:solidFill>
                <a:ea typeface="ＭＳ Ｐゴシック" pitchFamily="34" charset="-128"/>
              </a:rPr>
              <a:t>vmia</a:t>
            </a:r>
            <a:r>
              <a:rPr lang="en-US" altLang="en-US" sz="1200" dirty="0" smtClean="0">
                <a:solidFill>
                  <a:schemeClr val="tx1"/>
                </a:solidFill>
                <a:ea typeface="ＭＳ Ｐゴシック" pitchFamily="34" charset="-128"/>
              </a:rPr>
              <a:t> and Geo will speak about </a:t>
            </a:r>
            <a:r>
              <a:rPr lang="en-US" altLang="en-US" sz="1200" dirty="0" err="1" smtClean="0">
                <a:solidFill>
                  <a:schemeClr val="tx1"/>
                </a:solidFill>
                <a:ea typeface="ＭＳ Ｐゴシック" pitchFamily="34" charset="-128"/>
              </a:rPr>
              <a:t>vmia’s</a:t>
            </a:r>
            <a:r>
              <a:rPr lang="en-US" altLang="en-US" sz="1200" dirty="0" smtClean="0">
                <a:solidFill>
                  <a:schemeClr val="tx1"/>
                </a:solidFill>
                <a:ea typeface="ＭＳ Ｐゴシック" pitchFamily="34" charset="-128"/>
              </a:rPr>
              <a:t> role in </a:t>
            </a:r>
            <a:r>
              <a:rPr lang="en-US" altLang="en-US" sz="1200" dirty="0" err="1" smtClean="0">
                <a:solidFill>
                  <a:schemeClr val="tx1"/>
                </a:solidFill>
                <a:ea typeface="ＭＳ Ｐゴシック" pitchFamily="34" charset="-128"/>
              </a:rPr>
              <a:t>safewards</a:t>
            </a:r>
            <a:endParaRPr lang="en-US" altLang="en-US" sz="1200" dirty="0" smtClean="0">
              <a:solidFill>
                <a:schemeClr val="tx1"/>
              </a:solidFill>
              <a:ea typeface="ＭＳ Ｐゴシック" pitchFamily="34" charset="-128"/>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altLang="en-US" sz="1200" dirty="0" smtClean="0">
                <a:solidFill>
                  <a:schemeClr val="tx1"/>
                </a:solidFill>
                <a:ea typeface="ＭＳ Ｐゴシック" pitchFamily="34" charset="-128"/>
              </a:rPr>
              <a:t>The Office of</a:t>
            </a:r>
            <a:r>
              <a:rPr lang="en-US" altLang="en-US" sz="1200" baseline="0" dirty="0" smtClean="0">
                <a:solidFill>
                  <a:schemeClr val="tx1"/>
                </a:solidFill>
                <a:ea typeface="ＭＳ Ｐゴシック" pitchFamily="34" charset="-128"/>
              </a:rPr>
              <a:t> the Chief Mental Health Nurse</a:t>
            </a:r>
            <a:r>
              <a:rPr lang="en-US" altLang="en-US" sz="1200" dirty="0" smtClean="0">
                <a:solidFill>
                  <a:schemeClr val="tx1"/>
                </a:solidFill>
                <a:ea typeface="ＭＳ Ｐゴシック" pitchFamily="34" charset="-128"/>
              </a:rPr>
              <a:t> is part of the Office of the Chief Psychiatrist (OCP) within the Department of Health and Human Services.</a:t>
            </a:r>
          </a:p>
          <a:p>
            <a:endParaRPr lang="en-US" altLang="en-US" sz="1200" dirty="0" smtClean="0">
              <a:solidFill>
                <a:schemeClr val="tx1"/>
              </a:solidFill>
              <a:ea typeface="ＭＳ Ｐゴシック" pitchFamily="34" charset="-128"/>
            </a:endParaRPr>
          </a:p>
          <a:p>
            <a:r>
              <a:rPr lang="en-US" altLang="en-US" sz="1200" dirty="0" smtClean="0">
                <a:solidFill>
                  <a:schemeClr val="tx1"/>
                </a:solidFill>
                <a:ea typeface="ＭＳ Ｐゴシック" pitchFamily="34" charset="-128"/>
              </a:rPr>
              <a:t>The role of the Office is to improve the experience of care for patients,</a:t>
            </a:r>
            <a:r>
              <a:rPr lang="en-US" altLang="en-US" sz="1200" baseline="0" dirty="0" smtClean="0">
                <a:solidFill>
                  <a:schemeClr val="tx1"/>
                </a:solidFill>
                <a:ea typeface="ＭＳ Ｐゴシック" pitchFamily="34" charset="-128"/>
              </a:rPr>
              <a:t> </a:t>
            </a:r>
            <a:r>
              <a:rPr lang="en-US" altLang="en-US" sz="1200" dirty="0" smtClean="0">
                <a:solidFill>
                  <a:schemeClr val="tx1"/>
                </a:solidFill>
                <a:ea typeface="ＭＳ Ｐゴシック" pitchFamily="34" charset="-128"/>
              </a:rPr>
              <a:t>their family and </a:t>
            </a:r>
            <a:r>
              <a:rPr lang="en-US" altLang="en-US" sz="1200" dirty="0" err="1" smtClean="0">
                <a:solidFill>
                  <a:schemeClr val="tx1"/>
                </a:solidFill>
                <a:ea typeface="ＭＳ Ｐゴシック" pitchFamily="34" charset="-128"/>
              </a:rPr>
              <a:t>carers</a:t>
            </a:r>
            <a:r>
              <a:rPr lang="en-US" altLang="en-US" sz="1200" dirty="0" smtClean="0">
                <a:solidFill>
                  <a:schemeClr val="tx1"/>
                </a:solidFill>
                <a:ea typeface="ＭＳ Ｐゴシック" pitchFamily="34" charset="-128"/>
              </a:rPr>
              <a:t> by supporting quality improvement and encouraging best practice approaches to care in services. </a:t>
            </a:r>
          </a:p>
          <a:p>
            <a:endParaRPr lang="en-US" altLang="en-US" sz="1200" dirty="0" smtClean="0">
              <a:solidFill>
                <a:schemeClr val="tx1"/>
              </a:solidFill>
              <a:ea typeface="ＭＳ Ｐゴシック" pitchFamily="34" charset="-128"/>
            </a:endParaRPr>
          </a:p>
          <a:p>
            <a:r>
              <a:rPr lang="en-US" altLang="en-US" sz="1200" dirty="0" smtClean="0">
                <a:solidFill>
                  <a:schemeClr val="tx1"/>
                </a:solidFill>
                <a:ea typeface="ＭＳ Ｐゴシック" pitchFamily="34" charset="-128"/>
              </a:rPr>
              <a:t>The</a:t>
            </a:r>
            <a:r>
              <a:rPr lang="en-US" altLang="en-US" sz="1200" baseline="0" dirty="0" smtClean="0">
                <a:solidFill>
                  <a:schemeClr val="tx1"/>
                </a:solidFill>
                <a:ea typeface="ＭＳ Ｐゴシック" pitchFamily="34" charset="-128"/>
              </a:rPr>
              <a:t> Office does this by</a:t>
            </a:r>
            <a:endParaRPr lang="en-US" altLang="en-US" sz="1200" dirty="0" smtClean="0">
              <a:solidFill>
                <a:schemeClr val="tx1"/>
              </a:solidFill>
              <a:ea typeface="ＭＳ Ｐゴシック" pitchFamily="34" charset="-128"/>
            </a:endParaRPr>
          </a:p>
          <a:p>
            <a:pPr marL="0" marR="0" lvl="1" indent="0" algn="l" defTabSz="914400" rtl="0" eaLnBrk="0" fontAlgn="base" latinLnBrk="0" hangingPunct="0">
              <a:lnSpc>
                <a:spcPct val="100000"/>
              </a:lnSpc>
              <a:spcBef>
                <a:spcPct val="30000"/>
              </a:spcBef>
              <a:spcAft>
                <a:spcPct val="0"/>
              </a:spcAft>
              <a:buClrTx/>
              <a:buSzTx/>
              <a:buFontTx/>
              <a:buNone/>
              <a:tabLst/>
              <a:defRPr/>
            </a:pPr>
            <a:r>
              <a:rPr lang="en-US" altLang="en-US" sz="1200" b="1" dirty="0" smtClean="0">
                <a:solidFill>
                  <a:schemeClr val="tx1"/>
                </a:solidFill>
                <a:ea typeface="ＭＳ Ｐゴシック" pitchFamily="34" charset="-128"/>
              </a:rPr>
              <a:t>Leadership </a:t>
            </a:r>
            <a:r>
              <a:rPr lang="en-US" altLang="en-US" sz="1200" dirty="0" smtClean="0">
                <a:solidFill>
                  <a:schemeClr val="tx1"/>
                </a:solidFill>
                <a:ea typeface="ＭＳ Ｐゴシック" pitchFamily="34" charset="-128"/>
              </a:rPr>
              <a:t>- </a:t>
            </a:r>
            <a:r>
              <a:rPr lang="en-US" altLang="en-US" dirty="0" smtClean="0">
                <a:ea typeface="ＭＳ Ｐゴシック" pitchFamily="34" charset="-128"/>
              </a:rPr>
              <a:t>Providing mental health nursing leadership and advice to government, the public</a:t>
            </a:r>
            <a:r>
              <a:rPr lang="en-US" altLang="en-US" baseline="0" dirty="0" smtClean="0">
                <a:ea typeface="ＭＳ Ｐゴシック" pitchFamily="34" charset="-128"/>
              </a:rPr>
              <a:t> and </a:t>
            </a:r>
            <a:r>
              <a:rPr lang="en-US" altLang="en-US" dirty="0" smtClean="0">
                <a:ea typeface="ＭＳ Ｐゴシック" pitchFamily="34" charset="-128"/>
              </a:rPr>
              <a:t>private health and education sectors</a:t>
            </a:r>
          </a:p>
          <a:p>
            <a:pPr marL="0" marR="0" lvl="1" indent="0" algn="l" defTabSz="914400" rtl="0" eaLnBrk="0" fontAlgn="base" latinLnBrk="0" hangingPunct="0">
              <a:lnSpc>
                <a:spcPct val="100000"/>
              </a:lnSpc>
              <a:spcBef>
                <a:spcPct val="30000"/>
              </a:spcBef>
              <a:spcAft>
                <a:spcPct val="0"/>
              </a:spcAft>
              <a:buClrTx/>
              <a:buSzTx/>
              <a:buFontTx/>
              <a:buNone/>
              <a:tabLst/>
              <a:defRPr/>
            </a:pPr>
            <a:endParaRPr lang="en-US" altLang="en-US" dirty="0" smtClean="0">
              <a:ea typeface="ＭＳ Ｐゴシック" pitchFamily="34" charset="-128"/>
            </a:endParaRPr>
          </a:p>
          <a:p>
            <a:pPr marL="0" marR="0" lvl="1" indent="0" algn="l" defTabSz="914400" rtl="0" eaLnBrk="0" fontAlgn="base" latinLnBrk="0" hangingPunct="0">
              <a:lnSpc>
                <a:spcPct val="100000"/>
              </a:lnSpc>
              <a:spcBef>
                <a:spcPct val="30000"/>
              </a:spcBef>
              <a:spcAft>
                <a:spcPct val="0"/>
              </a:spcAft>
              <a:buClrTx/>
              <a:buSzTx/>
              <a:buFontTx/>
              <a:buNone/>
              <a:tabLst/>
              <a:defRPr/>
            </a:pPr>
            <a:r>
              <a:rPr lang="en-US" altLang="en-US" sz="1200" b="1" dirty="0" smtClean="0">
                <a:solidFill>
                  <a:schemeClr val="tx1"/>
                </a:solidFill>
                <a:ea typeface="ＭＳ Ｐゴシック" pitchFamily="34" charset="-128"/>
              </a:rPr>
              <a:t>Representation</a:t>
            </a:r>
            <a:r>
              <a:rPr lang="en-US" altLang="en-US" sz="1200" baseline="0" dirty="0" smtClean="0">
                <a:solidFill>
                  <a:schemeClr val="tx1"/>
                </a:solidFill>
                <a:ea typeface="ＭＳ Ｐゴシック" pitchFamily="34" charset="-128"/>
              </a:rPr>
              <a:t> - </a:t>
            </a:r>
            <a:r>
              <a:rPr lang="en-US" altLang="en-US" dirty="0" smtClean="0">
                <a:ea typeface="ＭＳ Ｐゴシック" pitchFamily="34" charset="-128"/>
              </a:rPr>
              <a:t>Represent mental health nursing on advisory and reference groups both within and external to the DHHS, at State and national levels</a:t>
            </a:r>
          </a:p>
          <a:p>
            <a:pPr marL="0" marR="0" lvl="1" indent="0" algn="l" defTabSz="914400" rtl="0" eaLnBrk="0" fontAlgn="base" latinLnBrk="0" hangingPunct="0">
              <a:lnSpc>
                <a:spcPct val="100000"/>
              </a:lnSpc>
              <a:spcBef>
                <a:spcPct val="30000"/>
              </a:spcBef>
              <a:spcAft>
                <a:spcPct val="0"/>
              </a:spcAft>
              <a:buClrTx/>
              <a:buSzTx/>
              <a:buFontTx/>
              <a:buNone/>
              <a:tabLst/>
              <a:defRPr/>
            </a:pPr>
            <a:endParaRPr lang="en-US" altLang="en-US" dirty="0" smtClean="0">
              <a:ea typeface="ＭＳ Ｐゴシック" pitchFamily="34" charset="-128"/>
            </a:endParaRPr>
          </a:p>
          <a:p>
            <a:pPr marL="0" marR="0" lvl="1" indent="0" algn="l" defTabSz="914400" rtl="0" eaLnBrk="0" fontAlgn="base" latinLnBrk="0" hangingPunct="0">
              <a:lnSpc>
                <a:spcPct val="100000"/>
              </a:lnSpc>
              <a:spcBef>
                <a:spcPct val="30000"/>
              </a:spcBef>
              <a:spcAft>
                <a:spcPct val="0"/>
              </a:spcAft>
              <a:buClrTx/>
              <a:buSzTx/>
              <a:buFontTx/>
              <a:buNone/>
              <a:tabLst/>
              <a:defRPr/>
            </a:pPr>
            <a:r>
              <a:rPr lang="en-US" altLang="en-US" b="1" dirty="0" smtClean="0">
                <a:ea typeface="ＭＳ Ｐゴシック" pitchFamily="34" charset="-128"/>
              </a:rPr>
              <a:t>Support</a:t>
            </a:r>
            <a:r>
              <a:rPr lang="en-US" altLang="en-US" dirty="0" smtClean="0">
                <a:ea typeface="ＭＳ Ｐゴシック" pitchFamily="34" charset="-128"/>
              </a:rPr>
              <a:t> – Support the delivery of recovery focused clinical quality and safety within services</a:t>
            </a:r>
          </a:p>
          <a:p>
            <a:pPr marL="0" marR="0" lvl="1" indent="0" algn="l" defTabSz="914400" rtl="0" eaLnBrk="0" fontAlgn="base" latinLnBrk="0" hangingPunct="0">
              <a:lnSpc>
                <a:spcPct val="100000"/>
              </a:lnSpc>
              <a:spcBef>
                <a:spcPct val="30000"/>
              </a:spcBef>
              <a:spcAft>
                <a:spcPct val="0"/>
              </a:spcAft>
              <a:buClrTx/>
              <a:buSzTx/>
              <a:buFontTx/>
              <a:buNone/>
              <a:tabLst/>
              <a:defRPr/>
            </a:pPr>
            <a:endParaRPr lang="en-US" altLang="en-US" dirty="0" smtClean="0">
              <a:ea typeface="ＭＳ Ｐゴシック" pitchFamily="34" charset="-128"/>
            </a:endParaRPr>
          </a:p>
          <a:p>
            <a:pPr marL="0" marR="0" lvl="1" indent="0" algn="l" defTabSz="914400" rtl="0" eaLnBrk="0" fontAlgn="base" latinLnBrk="0" hangingPunct="0">
              <a:lnSpc>
                <a:spcPct val="100000"/>
              </a:lnSpc>
              <a:spcBef>
                <a:spcPct val="30000"/>
              </a:spcBef>
              <a:spcAft>
                <a:spcPct val="0"/>
              </a:spcAft>
              <a:buClrTx/>
              <a:buSzTx/>
              <a:buFontTx/>
              <a:buNone/>
              <a:tabLst/>
              <a:defRPr/>
            </a:pPr>
            <a:r>
              <a:rPr lang="en-US" altLang="en-US" b="1" dirty="0" smtClean="0">
                <a:ea typeface="ＭＳ Ｐゴシック" pitchFamily="34" charset="-128"/>
              </a:rPr>
              <a:t>Best practice </a:t>
            </a:r>
            <a:r>
              <a:rPr lang="en-US" altLang="en-US" dirty="0" smtClean="0">
                <a:ea typeface="ＭＳ Ｐゴシック" pitchFamily="34" charset="-128"/>
              </a:rPr>
              <a:t>- Undertake initiatives to support and enhance mental health nursing best practice </a:t>
            </a:r>
          </a:p>
          <a:p>
            <a:endParaRPr lang="en-US" altLang="en-US" sz="1200" dirty="0" smtClean="0">
              <a:solidFill>
                <a:schemeClr val="tx1"/>
              </a:solidFill>
              <a:ea typeface="ＭＳ Ｐゴシック" pitchFamily="34" charset="-128"/>
            </a:endParaRPr>
          </a:p>
          <a:p>
            <a:endParaRPr lang="en-US" altLang="en-US" sz="1200" dirty="0" smtClean="0">
              <a:solidFill>
                <a:schemeClr val="tx1"/>
              </a:solidFill>
              <a:ea typeface="ＭＳ Ｐゴシック" pitchFamily="34" charset="-128"/>
            </a:endParaRPr>
          </a:p>
          <a:p>
            <a:r>
              <a:rPr lang="en-US" altLang="en-US" sz="1200" dirty="0" smtClean="0">
                <a:solidFill>
                  <a:schemeClr val="tx1"/>
                </a:solidFill>
                <a:ea typeface="ＭＳ Ｐゴシック" pitchFamily="34" charset="-128"/>
              </a:rPr>
              <a:t>The activities of the Office support a range of mental health reform initiatives in Victoria, including the introduction of the Mental Health Act 2014, and Victorian Government priorities around recovery-oriented practice, safety and reducing restrictive practices.</a:t>
            </a:r>
          </a:p>
          <a:p>
            <a:endParaRPr lang="en-US" altLang="en-US" sz="1200" dirty="0" smtClean="0">
              <a:solidFill>
                <a:schemeClr val="tx1"/>
              </a:solidFill>
              <a:ea typeface="ＭＳ Ｐゴシック" pitchFamily="34" charset="-128"/>
            </a:endParaRPr>
          </a:p>
          <a:p>
            <a:r>
              <a:rPr lang="en-US" altLang="en-US" sz="1200" dirty="0" smtClean="0">
                <a:solidFill>
                  <a:schemeClr val="tx1"/>
                </a:solidFill>
                <a:ea typeface="ＭＳ Ｐゴシック" pitchFamily="34" charset="-128"/>
              </a:rPr>
              <a:t>The Office provides practice leadership and evidence-informed directions and recommendations that address a wide spectrum of Victoria’s mental health service system, including mental health nursing practice, policy and service design that have an impact on the workforce, to promote continuous improvement in client outcomes.</a:t>
            </a:r>
          </a:p>
          <a:p>
            <a:endParaRPr lang="en-AU" dirty="0"/>
          </a:p>
        </p:txBody>
      </p:sp>
      <p:sp>
        <p:nvSpPr>
          <p:cNvPr id="4" name="Slide Number Placeholder 3"/>
          <p:cNvSpPr>
            <a:spLocks noGrp="1"/>
          </p:cNvSpPr>
          <p:nvPr>
            <p:ph type="sldNum" sz="quarter" idx="10"/>
          </p:nvPr>
        </p:nvSpPr>
        <p:spPr/>
        <p:txBody>
          <a:bodyPr/>
          <a:lstStyle/>
          <a:p>
            <a:fld id="{34319893-1E3D-4E4D-B220-541F3717FCA6}" type="slidenum">
              <a:rPr lang="en-AU" altLang="en-US" smtClean="0"/>
              <a:pPr/>
              <a:t>2</a:t>
            </a:fld>
            <a:endParaRPr lang="en-AU" altLang="en-US"/>
          </a:p>
        </p:txBody>
      </p:sp>
    </p:spTree>
    <p:extLst>
      <p:ext uri="{BB962C8B-B14F-4D97-AF65-F5344CB8AC3E}">
        <p14:creationId xmlns:p14="http://schemas.microsoft.com/office/powerpoint/2010/main" val="19220070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spcBef>
                <a:spcPts val="0"/>
              </a:spcBef>
              <a:spcAft>
                <a:spcPts val="0"/>
              </a:spcAft>
              <a:buFont typeface="Arial" panose="020B0604020202020204" pitchFamily="34" charset="0"/>
              <a:buChar char="•"/>
            </a:pPr>
            <a:r>
              <a:rPr lang="en-AU" b="0" dirty="0" smtClean="0"/>
              <a:t>Geo</a:t>
            </a:r>
          </a:p>
          <a:p>
            <a:pPr marL="342900" indent="-342900">
              <a:spcBef>
                <a:spcPts val="0"/>
              </a:spcBef>
              <a:spcAft>
                <a:spcPts val="0"/>
              </a:spcAft>
              <a:buFont typeface="Arial" panose="020B0604020202020204" pitchFamily="34" charset="0"/>
              <a:buChar char="•"/>
            </a:pPr>
            <a:endParaRPr lang="en-AU" b="0" dirty="0" smtClean="0"/>
          </a:p>
          <a:p>
            <a:pPr marL="342900" indent="-342900">
              <a:spcBef>
                <a:spcPts val="0"/>
              </a:spcBef>
              <a:spcAft>
                <a:spcPts val="0"/>
              </a:spcAft>
              <a:buFont typeface="Arial" panose="020B0604020202020204" pitchFamily="34" charset="0"/>
              <a:buChar char="•"/>
            </a:pPr>
            <a:r>
              <a:rPr lang="en-AU" b="0" dirty="0" smtClean="0"/>
              <a:t>Museum, arts centres and all</a:t>
            </a:r>
            <a:r>
              <a:rPr lang="en-AU" b="0" baseline="0" dirty="0" smtClean="0"/>
              <a:t> state assets including</a:t>
            </a:r>
            <a:endParaRPr lang="en-AU" b="0" dirty="0" smtClean="0"/>
          </a:p>
          <a:p>
            <a:pPr marL="342900" indent="-342900">
              <a:spcBef>
                <a:spcPts val="0"/>
              </a:spcBef>
              <a:spcAft>
                <a:spcPts val="0"/>
              </a:spcAft>
              <a:buFont typeface="Arial" panose="020B0604020202020204" pitchFamily="34" charset="0"/>
              <a:buChar char="•"/>
            </a:pPr>
            <a:r>
              <a:rPr lang="en-AU" b="0" dirty="0" smtClean="0"/>
              <a:t>The Victorian Managed Insurance Authority (VMIA) is a Statutory Authority established by the Victorian Managed Insurance Authority Act 1996</a:t>
            </a:r>
          </a:p>
          <a:p>
            <a:pPr>
              <a:spcBef>
                <a:spcPts val="0"/>
              </a:spcBef>
              <a:spcAft>
                <a:spcPts val="0"/>
              </a:spcAft>
            </a:pPr>
            <a:endParaRPr lang="en-AU" dirty="0" smtClean="0"/>
          </a:p>
          <a:p>
            <a:pPr marL="342900" indent="-342900">
              <a:spcBef>
                <a:spcPts val="0"/>
              </a:spcBef>
              <a:spcAft>
                <a:spcPts val="0"/>
              </a:spcAft>
              <a:buFont typeface="Arial" panose="020B0604020202020204" pitchFamily="34" charset="0"/>
              <a:buChar char="•"/>
            </a:pPr>
            <a:r>
              <a:rPr lang="en-AU" b="0" dirty="0" smtClean="0"/>
              <a:t>VMIA provides risk advice and insurance services for the Victorian Government, to improve the quality of life for the Victorian community</a:t>
            </a:r>
          </a:p>
          <a:p>
            <a:pPr>
              <a:spcBef>
                <a:spcPts val="0"/>
              </a:spcBef>
              <a:spcAft>
                <a:spcPts val="0"/>
              </a:spcAft>
            </a:pPr>
            <a:endParaRPr lang="en-AU" dirty="0" smtClean="0"/>
          </a:p>
          <a:p>
            <a:pPr marL="342900" indent="-342900">
              <a:spcBef>
                <a:spcPts val="0"/>
              </a:spcBef>
              <a:spcAft>
                <a:spcPts val="0"/>
              </a:spcAft>
              <a:buFont typeface="Arial" panose="020B0604020202020204" pitchFamily="34" charset="0"/>
              <a:buChar char="•"/>
            </a:pPr>
            <a:r>
              <a:rPr lang="en-AU" b="0" dirty="0" smtClean="0"/>
              <a:t>Current portfolio represents approximately $173 billion in assets, backed by state insurance </a:t>
            </a:r>
          </a:p>
          <a:p>
            <a:pPr>
              <a:spcBef>
                <a:spcPts val="0"/>
              </a:spcBef>
              <a:spcAft>
                <a:spcPts val="0"/>
              </a:spcAft>
            </a:pPr>
            <a:endParaRPr lang="en-AU" dirty="0" smtClean="0"/>
          </a:p>
          <a:p>
            <a:pPr marL="342900" indent="-342900">
              <a:spcBef>
                <a:spcPts val="0"/>
              </a:spcBef>
              <a:spcAft>
                <a:spcPts val="0"/>
              </a:spcAft>
              <a:buFont typeface="Arial" panose="020B0604020202020204" pitchFamily="34" charset="0"/>
              <a:buChar char="•"/>
            </a:pPr>
            <a:r>
              <a:rPr lang="en-AU" b="0" dirty="0" smtClean="0"/>
              <a:t>VMIA provide Risk management and Insurance for Victorians</a:t>
            </a:r>
          </a:p>
          <a:p>
            <a:endParaRPr lang="en-AU" dirty="0" smtClean="0"/>
          </a:p>
          <a:p>
            <a:r>
              <a:rPr lang="en-AU" dirty="0" smtClean="0"/>
              <a:t>VMIA's clients include:</a:t>
            </a:r>
          </a:p>
          <a:p>
            <a:pPr marL="285750" indent="-285750">
              <a:spcBef>
                <a:spcPts val="0"/>
              </a:spcBef>
              <a:spcAft>
                <a:spcPts val="0"/>
              </a:spcAft>
              <a:buFont typeface="Arial" panose="020B0604020202020204" pitchFamily="34" charset="0"/>
              <a:buChar char="•"/>
            </a:pPr>
            <a:r>
              <a:rPr lang="en-AU" sz="1200" dirty="0" smtClean="0"/>
              <a:t>7 Victorian Government departments</a:t>
            </a:r>
          </a:p>
          <a:p>
            <a:pPr marL="285750" indent="-285750">
              <a:spcBef>
                <a:spcPts val="0"/>
              </a:spcBef>
              <a:spcAft>
                <a:spcPts val="0"/>
              </a:spcAft>
              <a:buFont typeface="Arial" panose="020B0604020202020204" pitchFamily="34" charset="0"/>
              <a:buChar char="•"/>
            </a:pPr>
            <a:r>
              <a:rPr lang="en-AU" sz="1200" dirty="0" smtClean="0"/>
              <a:t>170 departmental portfolio agencies (statutory authorities and agencies)</a:t>
            </a:r>
          </a:p>
          <a:p>
            <a:pPr marL="285750" lvl="0" indent="-285750">
              <a:spcBef>
                <a:spcPts val="0"/>
              </a:spcBef>
              <a:spcAft>
                <a:spcPts val="0"/>
              </a:spcAft>
              <a:buFont typeface="Arial" panose="020B0604020202020204" pitchFamily="34" charset="0"/>
              <a:buChar char="•"/>
            </a:pPr>
            <a:r>
              <a:rPr lang="en-AU" sz="1200" dirty="0" smtClean="0"/>
              <a:t>22 rail operators</a:t>
            </a:r>
          </a:p>
          <a:p>
            <a:pPr marL="285750" lvl="0" indent="-285750">
              <a:spcBef>
                <a:spcPts val="0"/>
              </a:spcBef>
              <a:spcAft>
                <a:spcPts val="0"/>
              </a:spcAft>
              <a:buFont typeface="Arial" panose="020B0604020202020204" pitchFamily="34" charset="0"/>
              <a:buChar char="•"/>
            </a:pPr>
            <a:r>
              <a:rPr lang="en-AU" sz="1200" dirty="0" smtClean="0"/>
              <a:t>280 hospitals and health centres, and bush nursing hospitals</a:t>
            </a:r>
          </a:p>
          <a:p>
            <a:pPr marL="285750" indent="-285750">
              <a:spcBef>
                <a:spcPts val="0"/>
              </a:spcBef>
              <a:spcAft>
                <a:spcPts val="0"/>
              </a:spcAft>
              <a:buFont typeface="Arial" panose="020B0604020202020204" pitchFamily="34" charset="0"/>
              <a:buChar char="•"/>
            </a:pPr>
            <a:r>
              <a:rPr lang="en-AU" sz="1200" dirty="0" smtClean="0"/>
              <a:t>19 medical research bodies</a:t>
            </a:r>
          </a:p>
          <a:p>
            <a:pPr marL="285750" lvl="0" indent="-285750">
              <a:spcBef>
                <a:spcPts val="0"/>
              </a:spcBef>
              <a:spcAft>
                <a:spcPts val="0"/>
              </a:spcAft>
              <a:buFont typeface="Arial" panose="020B0604020202020204" pitchFamily="34" charset="0"/>
              <a:buChar char="•"/>
            </a:pPr>
            <a:r>
              <a:rPr lang="en-AU" sz="1200" dirty="0" smtClean="0"/>
              <a:t>220 rural doctors</a:t>
            </a:r>
          </a:p>
          <a:p>
            <a:pPr marL="285750" lvl="0" indent="-285750">
              <a:spcBef>
                <a:spcPts val="0"/>
              </a:spcBef>
              <a:spcAft>
                <a:spcPts val="0"/>
              </a:spcAft>
              <a:buFont typeface="Arial" panose="020B0604020202020204" pitchFamily="34" charset="0"/>
              <a:buChar char="•"/>
            </a:pPr>
            <a:r>
              <a:rPr lang="en-AU" sz="1200" dirty="0" smtClean="0"/>
              <a:t>500 cemetery trusts</a:t>
            </a:r>
          </a:p>
          <a:p>
            <a:pPr marL="285750" lvl="0" indent="-285750">
              <a:spcBef>
                <a:spcPts val="0"/>
              </a:spcBef>
              <a:spcAft>
                <a:spcPts val="0"/>
              </a:spcAft>
              <a:buFont typeface="Arial" panose="020B0604020202020204" pitchFamily="34" charset="0"/>
              <a:buChar char="•"/>
            </a:pPr>
            <a:r>
              <a:rPr lang="en-AU" sz="1200" dirty="0" smtClean="0"/>
              <a:t>2,300 community service organisations</a:t>
            </a:r>
          </a:p>
          <a:p>
            <a:pPr marL="285750" lvl="0" indent="-285750">
              <a:spcBef>
                <a:spcPts val="0"/>
              </a:spcBef>
              <a:spcAft>
                <a:spcPts val="0"/>
              </a:spcAft>
              <a:buFont typeface="Arial" panose="020B0604020202020204" pitchFamily="34" charset="0"/>
              <a:buChar char="•"/>
            </a:pPr>
            <a:r>
              <a:rPr lang="en-AU" sz="1200" dirty="0" smtClean="0"/>
              <a:t>13,500 registered residential builders</a:t>
            </a:r>
          </a:p>
          <a:p>
            <a:pPr marL="285750" lvl="0" indent="-285750">
              <a:spcBef>
                <a:spcPts val="0"/>
              </a:spcBef>
              <a:spcAft>
                <a:spcPts val="0"/>
              </a:spcAft>
              <a:buFont typeface="Arial" panose="020B0604020202020204" pitchFamily="34" charset="0"/>
              <a:buChar char="•"/>
            </a:pPr>
            <a:r>
              <a:rPr lang="en-AU" sz="1200" dirty="0" smtClean="0"/>
              <a:t>1,000 school councils</a:t>
            </a:r>
          </a:p>
          <a:p>
            <a:endParaRPr lang="en-AU" dirty="0" smtClean="0"/>
          </a:p>
          <a:p>
            <a:endParaRPr lang="en-AU" dirty="0"/>
          </a:p>
        </p:txBody>
      </p:sp>
      <p:sp>
        <p:nvSpPr>
          <p:cNvPr id="4" name="Slide Number Placeholder 3"/>
          <p:cNvSpPr>
            <a:spLocks noGrp="1"/>
          </p:cNvSpPr>
          <p:nvPr>
            <p:ph type="sldNum" sz="quarter" idx="10"/>
          </p:nvPr>
        </p:nvSpPr>
        <p:spPr/>
        <p:txBody>
          <a:bodyPr/>
          <a:lstStyle/>
          <a:p>
            <a:fld id="{34319893-1E3D-4E4D-B220-541F3717FCA6}" type="slidenum">
              <a:rPr lang="en-AU" altLang="en-US" smtClean="0"/>
              <a:pPr/>
              <a:t>3</a:t>
            </a:fld>
            <a:endParaRPr lang="en-AU" altLang="en-US"/>
          </a:p>
        </p:txBody>
      </p:sp>
    </p:spTree>
    <p:extLst>
      <p:ext uri="{BB962C8B-B14F-4D97-AF65-F5344CB8AC3E}">
        <p14:creationId xmlns:p14="http://schemas.microsoft.com/office/powerpoint/2010/main" val="13278969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Geo</a:t>
            </a:r>
            <a:endParaRPr lang="en-AU" dirty="0"/>
          </a:p>
        </p:txBody>
      </p:sp>
      <p:sp>
        <p:nvSpPr>
          <p:cNvPr id="4" name="Slide Number Placeholder 3"/>
          <p:cNvSpPr>
            <a:spLocks noGrp="1"/>
          </p:cNvSpPr>
          <p:nvPr>
            <p:ph type="sldNum" sz="quarter" idx="10"/>
          </p:nvPr>
        </p:nvSpPr>
        <p:spPr/>
        <p:txBody>
          <a:bodyPr/>
          <a:lstStyle/>
          <a:p>
            <a:fld id="{34319893-1E3D-4E4D-B220-541F3717FCA6}" type="slidenum">
              <a:rPr lang="en-AU" altLang="en-US" smtClean="0"/>
              <a:pPr/>
              <a:t>4</a:t>
            </a:fld>
            <a:endParaRPr lang="en-AU" altLang="en-US"/>
          </a:p>
        </p:txBody>
      </p:sp>
    </p:spTree>
    <p:extLst>
      <p:ext uri="{BB962C8B-B14F-4D97-AF65-F5344CB8AC3E}">
        <p14:creationId xmlns:p14="http://schemas.microsoft.com/office/powerpoint/2010/main" val="28390570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Geo</a:t>
            </a:r>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fld id="{14A8857A-8519-42ED-8865-9358389F4A6B}" type="slidenum">
              <a:rPr lang="en-AU" altLang="en-US"/>
              <a:pPr/>
              <a:t>5</a:t>
            </a:fld>
            <a:endParaRPr lang="en-AU"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AU" sz="1200" b="0" i="0" u="none" strike="noStrike" kern="1200" baseline="0" dirty="0" smtClean="0">
                <a:solidFill>
                  <a:schemeClr val="tx1"/>
                </a:solidFill>
                <a:latin typeface="+mn-lt"/>
                <a:ea typeface="ヒラギノ角ゴ Pro W3" charset="0"/>
                <a:cs typeface="+mn-cs"/>
              </a:rPr>
              <a:t>Geo</a:t>
            </a:r>
          </a:p>
          <a:p>
            <a:pPr marL="0" marR="0" indent="0" algn="l" defTabSz="914400" rtl="0" eaLnBrk="0" fontAlgn="base" latinLnBrk="0" hangingPunct="0">
              <a:lnSpc>
                <a:spcPct val="100000"/>
              </a:lnSpc>
              <a:spcBef>
                <a:spcPct val="30000"/>
              </a:spcBef>
              <a:spcAft>
                <a:spcPct val="0"/>
              </a:spcAft>
              <a:buClrTx/>
              <a:buSzTx/>
              <a:buFontTx/>
              <a:buNone/>
              <a:tabLst/>
              <a:defRPr/>
            </a:pPr>
            <a:r>
              <a:rPr lang="en-AU" sz="1200" b="0" i="0" u="none" strike="noStrike" kern="1200" baseline="0" dirty="0" smtClean="0">
                <a:solidFill>
                  <a:schemeClr val="tx1"/>
                </a:solidFill>
                <a:latin typeface="+mn-lt"/>
                <a:ea typeface="ヒラギノ角ゴ Pro W3" charset="0"/>
                <a:cs typeface="+mn-cs"/>
              </a:rPr>
              <a:t>For DHHS - A response to two high priority issues 1. Restrictive interventions and 2. Occupational violence</a:t>
            </a:r>
          </a:p>
          <a:p>
            <a:pPr marL="0" marR="0" indent="0" algn="l" defTabSz="914400" rtl="0" eaLnBrk="0" fontAlgn="base" latinLnBrk="0" hangingPunct="0">
              <a:lnSpc>
                <a:spcPct val="100000"/>
              </a:lnSpc>
              <a:spcBef>
                <a:spcPct val="30000"/>
              </a:spcBef>
              <a:spcAft>
                <a:spcPct val="0"/>
              </a:spcAft>
              <a:buClrTx/>
              <a:buSzTx/>
              <a:buFontTx/>
              <a:buNone/>
              <a:tabLst/>
              <a:defRPr/>
            </a:pPr>
            <a:endParaRPr lang="en-AU" sz="1200" b="0" i="0" u="none" strike="noStrike" kern="1200" baseline="0" dirty="0" smtClean="0">
              <a:solidFill>
                <a:schemeClr val="tx1"/>
              </a:solidFill>
              <a:latin typeface="+mn-lt"/>
              <a:ea typeface="ヒラギノ角ゴ Pro W3" charset="0"/>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AU" sz="1200" b="0" i="0" u="none" strike="noStrike" kern="1200" baseline="0" dirty="0" smtClean="0">
                <a:solidFill>
                  <a:schemeClr val="tx1"/>
                </a:solidFill>
                <a:latin typeface="+mn-lt"/>
                <a:ea typeface="ヒラギノ角ゴ Pro W3" charset="0"/>
                <a:cs typeface="+mn-cs"/>
              </a:rPr>
              <a:t>Underpinned by the Mental Health Act and the 10 year Mental Health Plan</a:t>
            </a:r>
          </a:p>
          <a:p>
            <a:r>
              <a:rPr lang="en-AU" sz="1200" b="1" kern="1200" dirty="0" smtClean="0">
                <a:solidFill>
                  <a:schemeClr val="tx1"/>
                </a:solidFill>
                <a:effectLst/>
                <a:latin typeface="+mn-lt"/>
                <a:ea typeface="ヒラギノ角ゴ Pro W3" charset="0"/>
                <a:cs typeface="+mn-cs"/>
              </a:rPr>
              <a:t>Mental Health Act (2014):</a:t>
            </a:r>
            <a:r>
              <a:rPr lang="en-AU" sz="1200" kern="1200" dirty="0" smtClean="0">
                <a:solidFill>
                  <a:schemeClr val="tx1"/>
                </a:solidFill>
                <a:effectLst/>
                <a:latin typeface="+mn-lt"/>
                <a:ea typeface="ヒラギノ角ゴ Pro W3" charset="0"/>
                <a:cs typeface="+mn-cs"/>
              </a:rPr>
              <a:t> The most recent Victorian Mental Health Act (2014) has clear objectives to provide for the least restrictive approach to mental health assessment and treatment.</a:t>
            </a:r>
            <a:r>
              <a:rPr lang="en-AU" sz="1200" kern="1200" baseline="0" dirty="0" smtClean="0">
                <a:solidFill>
                  <a:schemeClr val="tx1"/>
                </a:solidFill>
                <a:effectLst/>
                <a:latin typeface="+mn-lt"/>
                <a:ea typeface="ヒラギノ角ゴ Pro W3" charset="0"/>
                <a:cs typeface="+mn-cs"/>
              </a:rPr>
              <a:t> </a:t>
            </a:r>
            <a:r>
              <a:rPr lang="en-AU" sz="1200" kern="1200" dirty="0" smtClean="0">
                <a:solidFill>
                  <a:schemeClr val="tx1"/>
                </a:solidFill>
                <a:effectLst/>
                <a:latin typeface="+mn-lt"/>
                <a:ea typeface="ヒラギノ角ゴ Pro W3" charset="0"/>
                <a:cs typeface="+mn-cs"/>
              </a:rPr>
              <a:t>By reducing containment in mental health services, particularly restrictive interventions, Safewards has a direct role in enabling mental health services to meet these legislative objectives.</a:t>
            </a:r>
          </a:p>
          <a:p>
            <a:endParaRPr lang="en-AU" sz="1200" kern="1200" dirty="0" smtClean="0">
              <a:solidFill>
                <a:schemeClr val="tx1"/>
              </a:solidFill>
              <a:effectLst/>
              <a:latin typeface="+mn-lt"/>
              <a:ea typeface="ヒラギノ角ゴ Pro W3" charset="0"/>
              <a:cs typeface="+mn-cs"/>
            </a:endParaRPr>
          </a:p>
          <a:p>
            <a:r>
              <a:rPr lang="en-AU" sz="1200" b="1" kern="1200" dirty="0" smtClean="0">
                <a:solidFill>
                  <a:schemeClr val="tx1"/>
                </a:solidFill>
                <a:effectLst/>
                <a:latin typeface="+mn-lt"/>
                <a:ea typeface="ヒラギノ角ゴ Pro W3" charset="0"/>
                <a:cs typeface="+mn-cs"/>
              </a:rPr>
              <a:t>Ten Year Mental Health Plan (2015):</a:t>
            </a:r>
            <a:r>
              <a:rPr lang="en-AU" sz="1200" kern="1200" dirty="0" smtClean="0">
                <a:solidFill>
                  <a:schemeClr val="tx1"/>
                </a:solidFill>
                <a:effectLst/>
                <a:latin typeface="+mn-lt"/>
                <a:ea typeface="ヒラギノ角ゴ Pro W3" charset="0"/>
                <a:cs typeface="+mn-cs"/>
              </a:rPr>
              <a:t> The Safewards model builds greater respect for both staff and patients.</a:t>
            </a:r>
            <a:r>
              <a:rPr lang="en-AU" sz="1200" kern="1200" baseline="0" dirty="0" smtClean="0">
                <a:solidFill>
                  <a:schemeClr val="tx1"/>
                </a:solidFill>
                <a:effectLst/>
                <a:latin typeface="+mn-lt"/>
                <a:ea typeface="ヒラギノ角ゴ Pro W3" charset="0"/>
                <a:cs typeface="+mn-cs"/>
              </a:rPr>
              <a:t> </a:t>
            </a:r>
            <a:r>
              <a:rPr lang="en-AU" sz="1200" kern="1200" dirty="0" smtClean="0">
                <a:solidFill>
                  <a:schemeClr val="tx1"/>
                </a:solidFill>
                <a:effectLst/>
                <a:latin typeface="+mn-lt"/>
                <a:ea typeface="ヒラギノ角ゴ Pro W3" charset="0"/>
                <a:cs typeface="+mn-cs"/>
              </a:rPr>
              <a:t>Safewards addresses several of the items identified as a priority for this strategy, including a workforce that enables recovery oriented and trauma informed services, and an increase in safety for the workforce and for patients. </a:t>
            </a:r>
          </a:p>
          <a:p>
            <a:endParaRPr lang="en-AU" sz="1200" kern="1200" dirty="0" smtClean="0">
              <a:solidFill>
                <a:schemeClr val="tx1"/>
              </a:solidFill>
              <a:effectLst/>
              <a:latin typeface="+mn-lt"/>
              <a:ea typeface="ヒラギノ角ゴ Pro W3" charset="0"/>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AU" sz="1200" b="0" i="0" u="none" strike="noStrike" kern="1200" baseline="0" dirty="0" smtClean="0">
                <a:solidFill>
                  <a:schemeClr val="tx1"/>
                </a:solidFill>
                <a:latin typeface="+mn-lt"/>
                <a:ea typeface="ヒラギノ角ゴ Pro W3" charset="0"/>
                <a:cs typeface="+mn-cs"/>
              </a:rPr>
              <a:t>Victoria’s </a:t>
            </a:r>
            <a:r>
              <a:rPr lang="en-AU" sz="1200" b="1" i="0" u="none" strike="noStrike" kern="1200" baseline="0" dirty="0" smtClean="0">
                <a:solidFill>
                  <a:schemeClr val="tx1"/>
                </a:solidFill>
                <a:latin typeface="+mn-lt"/>
                <a:ea typeface="ヒラギノ角ゴ Pro W3" charset="0"/>
                <a:cs typeface="+mn-cs"/>
              </a:rPr>
              <a:t>10-year mental health </a:t>
            </a:r>
            <a:r>
              <a:rPr lang="en-AU" sz="1200" b="0" i="0" u="none" strike="noStrike" kern="1200" baseline="0" dirty="0" smtClean="0">
                <a:solidFill>
                  <a:schemeClr val="tx1"/>
                </a:solidFill>
                <a:latin typeface="+mn-lt"/>
                <a:ea typeface="ヒラギノ角ゴ Pro W3" charset="0"/>
                <a:cs typeface="+mn-cs"/>
              </a:rPr>
              <a:t>plan sets out the vision for mental health system delivery in Victoria which has undergone significant reform with a stronger commitment to recovery-oriented practice, worker safety and satisfaction </a:t>
            </a:r>
          </a:p>
          <a:p>
            <a:endParaRPr lang="en-AU" sz="1200" kern="1200" dirty="0" smtClean="0">
              <a:solidFill>
                <a:schemeClr val="tx1"/>
              </a:solidFill>
              <a:effectLst/>
              <a:latin typeface="+mn-lt"/>
              <a:ea typeface="ヒラギノ角ゴ Pro W3" charset="0"/>
              <a:cs typeface="+mn-cs"/>
            </a:endParaRPr>
          </a:p>
          <a:p>
            <a:endParaRPr lang="en-AU" sz="1200" kern="1200" dirty="0" smtClean="0">
              <a:solidFill>
                <a:schemeClr val="tx1"/>
              </a:solidFill>
              <a:effectLst/>
              <a:latin typeface="+mn-lt"/>
              <a:ea typeface="ヒラギノ角ゴ Pro W3" charset="0"/>
              <a:cs typeface="+mn-cs"/>
            </a:endParaRPr>
          </a:p>
          <a:p>
            <a:r>
              <a:rPr lang="en-AU" sz="1200" b="1" kern="1200" dirty="0" smtClean="0">
                <a:solidFill>
                  <a:schemeClr val="tx1"/>
                </a:solidFill>
                <a:effectLst/>
                <a:latin typeface="+mn-lt"/>
                <a:ea typeface="ヒラギノ角ゴ Pro W3" charset="0"/>
                <a:cs typeface="+mn-cs"/>
              </a:rPr>
              <a:t>Reducing Restrictive Interventions </a:t>
            </a:r>
            <a:r>
              <a:rPr lang="en-AU" sz="1200" b="0" i="0" u="none" strike="noStrike" kern="1200" baseline="0" dirty="0" smtClean="0">
                <a:solidFill>
                  <a:schemeClr val="tx1"/>
                </a:solidFill>
                <a:latin typeface="+mn-lt"/>
                <a:ea typeface="ヒラギノ角ゴ Pro W3" charset="0"/>
                <a:cs typeface="+mn-cs"/>
              </a:rPr>
              <a:t>The framework describes four interconnected capabilities that support the mix of interventions that</a:t>
            </a:r>
          </a:p>
          <a:p>
            <a:r>
              <a:rPr lang="en-AU" sz="1200" b="0" i="0" u="none" strike="noStrike" kern="1200" baseline="0" dirty="0" smtClean="0">
                <a:solidFill>
                  <a:schemeClr val="tx1"/>
                </a:solidFill>
                <a:latin typeface="+mn-lt"/>
                <a:ea typeface="ヒラギノ角ゴ Pro W3" charset="0"/>
                <a:cs typeface="+mn-cs"/>
              </a:rPr>
              <a:t>will enable a sustainable reduction in restrictive practices. </a:t>
            </a:r>
          </a:p>
          <a:p>
            <a:r>
              <a:rPr lang="en-AU" sz="1200" b="0" i="0" u="none" strike="noStrike" kern="1200" baseline="0" dirty="0" smtClean="0">
                <a:solidFill>
                  <a:schemeClr val="tx1"/>
                </a:solidFill>
                <a:latin typeface="+mn-lt"/>
                <a:ea typeface="ヒラギノ角ゴ Pro W3" charset="0"/>
                <a:cs typeface="+mn-cs"/>
              </a:rPr>
              <a:t>• leadership and accountability</a:t>
            </a:r>
          </a:p>
          <a:p>
            <a:r>
              <a:rPr lang="en-AU" sz="1200" b="0" i="0" u="none" strike="noStrike" kern="1200" baseline="0" dirty="0" smtClean="0">
                <a:solidFill>
                  <a:schemeClr val="tx1"/>
                </a:solidFill>
                <a:latin typeface="+mn-lt"/>
                <a:ea typeface="ヒラギノ角ゴ Pro W3" charset="0"/>
                <a:cs typeface="+mn-cs"/>
              </a:rPr>
              <a:t>• systems</a:t>
            </a:r>
          </a:p>
          <a:p>
            <a:r>
              <a:rPr lang="en-AU" sz="1200" b="0" i="0" u="none" strike="noStrike" kern="1200" baseline="0" dirty="0" smtClean="0">
                <a:solidFill>
                  <a:schemeClr val="tx1"/>
                </a:solidFill>
                <a:latin typeface="+mn-lt"/>
                <a:ea typeface="ヒラギノ角ゴ Pro W3" charset="0"/>
                <a:cs typeface="+mn-cs"/>
              </a:rPr>
              <a:t>• self-determination</a:t>
            </a:r>
          </a:p>
          <a:p>
            <a:r>
              <a:rPr lang="en-AU" sz="1200" b="0" i="0" u="none" strike="noStrike" kern="1200" baseline="0" dirty="0" smtClean="0">
                <a:solidFill>
                  <a:schemeClr val="tx1"/>
                </a:solidFill>
                <a:latin typeface="+mn-lt"/>
                <a:ea typeface="ヒラギノ角ゴ Pro W3" charset="0"/>
                <a:cs typeface="+mn-cs"/>
              </a:rPr>
              <a:t>• workforce</a:t>
            </a:r>
            <a:endParaRPr lang="en-AU" sz="1200" b="1" kern="1200" dirty="0" smtClean="0">
              <a:solidFill>
                <a:schemeClr val="tx1"/>
              </a:solidFill>
              <a:effectLst/>
              <a:latin typeface="+mn-lt"/>
              <a:ea typeface="ヒラギノ角ゴ Pro W3" charset="0"/>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AU" sz="1200" b="0" i="0" u="none" strike="noStrike" kern="1200" baseline="0" dirty="0" smtClean="0">
              <a:solidFill>
                <a:schemeClr val="tx1"/>
              </a:solidFill>
              <a:latin typeface="+mn-lt"/>
              <a:ea typeface="ヒラギノ角ゴ Pro W3" charset="0"/>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AU" sz="1200" b="1" kern="1200" dirty="0" smtClean="0">
                <a:solidFill>
                  <a:schemeClr val="tx1"/>
                </a:solidFill>
                <a:effectLst/>
                <a:latin typeface="+mn-lt"/>
                <a:ea typeface="ヒラギノ角ゴ Pro W3" charset="0"/>
                <a:cs typeface="+mn-cs"/>
              </a:rPr>
              <a:t>Recovery Framework (2010):</a:t>
            </a:r>
            <a:r>
              <a:rPr lang="en-AU" sz="1200" kern="1200" dirty="0" smtClean="0">
                <a:solidFill>
                  <a:schemeClr val="tx1"/>
                </a:solidFill>
                <a:effectLst/>
                <a:latin typeface="+mn-lt"/>
                <a:ea typeface="ヒラギノ角ゴ Pro W3" charset="0"/>
                <a:cs typeface="+mn-cs"/>
              </a:rPr>
              <a:t> </a:t>
            </a:r>
            <a:r>
              <a:rPr lang="en-AU" sz="1200" b="1" kern="1200" dirty="0" smtClean="0">
                <a:solidFill>
                  <a:schemeClr val="tx1"/>
                </a:solidFill>
                <a:effectLst/>
                <a:latin typeface="+mn-lt"/>
                <a:ea typeface="ヒラギノ角ゴ Pro W3" charset="0"/>
                <a:cs typeface="+mn-cs"/>
              </a:rPr>
              <a:t> </a:t>
            </a:r>
            <a:r>
              <a:rPr lang="en-AU" sz="1200" kern="1200" dirty="0" smtClean="0">
                <a:solidFill>
                  <a:schemeClr val="tx1"/>
                </a:solidFill>
                <a:effectLst/>
                <a:latin typeface="+mn-lt"/>
                <a:ea typeface="ヒラギノ角ゴ Pro W3" charset="0"/>
                <a:cs typeface="+mn-cs"/>
              </a:rPr>
              <a:t>The Victorian</a:t>
            </a:r>
            <a:r>
              <a:rPr lang="en-AU" sz="1200" b="1" kern="1200" dirty="0" smtClean="0">
                <a:solidFill>
                  <a:schemeClr val="tx1"/>
                </a:solidFill>
                <a:effectLst/>
                <a:latin typeface="+mn-lt"/>
                <a:ea typeface="ヒラギノ角ゴ Pro W3" charset="0"/>
                <a:cs typeface="+mn-cs"/>
              </a:rPr>
              <a:t> </a:t>
            </a:r>
            <a:r>
              <a:rPr lang="en-AU" sz="1200" kern="1200" dirty="0" smtClean="0">
                <a:solidFill>
                  <a:schemeClr val="tx1"/>
                </a:solidFill>
                <a:effectLst/>
                <a:latin typeface="+mn-lt"/>
                <a:ea typeface="ヒラギノ角ゴ Pro W3" charset="0"/>
                <a:cs typeface="+mn-cs"/>
              </a:rPr>
              <a:t>Framework for Recovery-Oriented Practice (Vic </a:t>
            </a:r>
            <a:r>
              <a:rPr lang="en-AU" sz="1200" kern="1200" dirty="0" err="1" smtClean="0">
                <a:solidFill>
                  <a:schemeClr val="tx1"/>
                </a:solidFill>
                <a:effectLst/>
                <a:latin typeface="+mn-lt"/>
                <a:ea typeface="ヒラギノ角ゴ Pro W3" charset="0"/>
                <a:cs typeface="+mn-cs"/>
              </a:rPr>
              <a:t>Gov</a:t>
            </a:r>
            <a:r>
              <a:rPr lang="en-AU" sz="1200" kern="1200" dirty="0" smtClean="0">
                <a:solidFill>
                  <a:schemeClr val="tx1"/>
                </a:solidFill>
                <a:effectLst/>
                <a:latin typeface="+mn-lt"/>
                <a:ea typeface="ヒラギノ角ゴ Pro W3" charset="0"/>
                <a:cs typeface="+mn-cs"/>
              </a:rPr>
              <a:t>, 2010) outlines policy and practice expectations for mental health services in relation to recovery. The framework states that recovery ‘..involves promoting people’s choice, agency and self-management’ (p3). Safewards supports this intent by reducing the conflict and restrictive interventions</a:t>
            </a:r>
            <a:endParaRPr lang="en-AU" sz="1200" b="0" i="0" u="none" strike="noStrike" kern="1200" baseline="0" dirty="0" smtClean="0">
              <a:solidFill>
                <a:schemeClr val="tx1"/>
              </a:solidFill>
              <a:latin typeface="+mn-lt"/>
              <a:ea typeface="ヒラギノ角ゴ Pro W3" charset="0"/>
              <a:cs typeface="+mn-cs"/>
            </a:endParaRPr>
          </a:p>
          <a:p>
            <a:endParaRPr lang="en-AU" sz="1200" b="0" i="0" u="none" strike="noStrike" kern="1200" baseline="0" dirty="0" smtClean="0">
              <a:solidFill>
                <a:schemeClr val="tx1"/>
              </a:solidFill>
              <a:latin typeface="+mn-lt"/>
              <a:ea typeface="ヒラギノ角ゴ Pro W3" charset="0"/>
              <a:cs typeface="+mn-cs"/>
            </a:endParaRPr>
          </a:p>
          <a:p>
            <a:r>
              <a:rPr lang="en-AU" sz="1200" b="1" i="0" u="none" strike="noStrike" kern="1200" baseline="0" dirty="0" smtClean="0">
                <a:solidFill>
                  <a:schemeClr val="tx1"/>
                </a:solidFill>
                <a:latin typeface="+mn-lt"/>
                <a:ea typeface="ヒラギノ角ゴ Pro W3" charset="0"/>
                <a:cs typeface="+mn-cs"/>
              </a:rPr>
              <a:t>for VMIA </a:t>
            </a:r>
            <a:r>
              <a:rPr lang="en-AU" sz="1200" b="0" i="0" u="none" strike="noStrike" kern="1200" baseline="0" dirty="0" smtClean="0">
                <a:solidFill>
                  <a:schemeClr val="tx1"/>
                </a:solidFill>
                <a:latin typeface="+mn-lt"/>
                <a:ea typeface="ヒラギノ角ゴ Pro W3" charset="0"/>
                <a:cs typeface="+mn-cs"/>
              </a:rPr>
              <a:t>An area of rising claims and costs </a:t>
            </a:r>
            <a:endParaRPr lang="en-AU" sz="1200" b="1" i="0" u="none" strike="noStrike" kern="1200" baseline="0" dirty="0" smtClean="0">
              <a:solidFill>
                <a:schemeClr val="tx1"/>
              </a:solidFill>
              <a:latin typeface="+mn-lt"/>
              <a:ea typeface="ヒラギノ角ゴ Pro W3" charset="0"/>
              <a:cs typeface="+mn-cs"/>
            </a:endParaRPr>
          </a:p>
          <a:p>
            <a:endParaRPr lang="en-AU" sz="1200" b="0" i="0" u="none" strike="noStrike" kern="1200" baseline="0" dirty="0" smtClean="0">
              <a:solidFill>
                <a:schemeClr val="tx1"/>
              </a:solidFill>
              <a:latin typeface="+mn-lt"/>
              <a:ea typeface="ヒラギノ角ゴ Pro W3" charset="0"/>
              <a:cs typeface="+mn-cs"/>
            </a:endParaRPr>
          </a:p>
          <a:p>
            <a:r>
              <a:rPr lang="en-AU" sz="1200" b="0" i="0" u="none" strike="noStrike" kern="1200" baseline="0" dirty="0" smtClean="0">
                <a:solidFill>
                  <a:schemeClr val="tx1"/>
                </a:solidFill>
                <a:latin typeface="+mn-lt"/>
                <a:ea typeface="ヒラギノ角ゴ Pro W3" charset="0"/>
                <a:cs typeface="+mn-cs"/>
              </a:rPr>
              <a:t>A community and government priority - almost half of all Victorians (45 per cent) will experience mental illness at some point in their lives </a:t>
            </a:r>
          </a:p>
          <a:p>
            <a:endParaRPr lang="en-AU" sz="1200" b="0" i="0" u="none" strike="noStrike" kern="1200" baseline="0" dirty="0" smtClean="0">
              <a:solidFill>
                <a:schemeClr val="tx1"/>
              </a:solidFill>
              <a:latin typeface="+mn-lt"/>
              <a:ea typeface="ヒラギノ角ゴ Pro W3" charset="0"/>
              <a:cs typeface="+mn-cs"/>
            </a:endParaRPr>
          </a:p>
          <a:p>
            <a:pPr marL="171450" indent="-171450">
              <a:buFont typeface="Arial" panose="020B0604020202020204" pitchFamily="34" charset="0"/>
              <a:buChar char="•"/>
            </a:pPr>
            <a:r>
              <a:rPr lang="en-AU" sz="1200" b="0" i="0" u="none" strike="noStrike" kern="1200" baseline="0" dirty="0" smtClean="0">
                <a:solidFill>
                  <a:schemeClr val="tx1"/>
                </a:solidFill>
                <a:latin typeface="+mn-lt"/>
                <a:ea typeface="ヒラギノ角ゴ Pro W3" charset="0"/>
                <a:cs typeface="+mn-cs"/>
              </a:rPr>
              <a:t>10 year plan</a:t>
            </a:r>
          </a:p>
          <a:p>
            <a:endParaRPr lang="en-AU" sz="1200" b="0" i="0" u="none" strike="noStrike" kern="1200" baseline="0" dirty="0" smtClean="0">
              <a:solidFill>
                <a:schemeClr val="tx1"/>
              </a:solidFill>
              <a:latin typeface="+mn-lt"/>
              <a:ea typeface="ヒラギノ角ゴ Pro W3" charset="0"/>
              <a:cs typeface="+mn-cs"/>
            </a:endParaRPr>
          </a:p>
          <a:p>
            <a:r>
              <a:rPr lang="en-AU" sz="1200" b="0" i="0" u="none" strike="noStrike" kern="1200" baseline="0" dirty="0" smtClean="0">
                <a:solidFill>
                  <a:schemeClr val="tx1"/>
                </a:solidFill>
                <a:latin typeface="+mn-lt"/>
                <a:ea typeface="ヒラギノ角ゴ Pro W3" charset="0"/>
                <a:cs typeface="+mn-cs"/>
              </a:rPr>
              <a:t>VMIA acknowledges there is an opportunity to do more</a:t>
            </a:r>
          </a:p>
          <a:p>
            <a:endParaRPr lang="en-AU" sz="1200" b="0" i="0" u="none" strike="noStrike" kern="1200" baseline="0" dirty="0" smtClean="0">
              <a:solidFill>
                <a:schemeClr val="tx1"/>
              </a:solidFill>
              <a:latin typeface="+mn-lt"/>
              <a:ea typeface="ヒラギノ角ゴ Pro W3" charset="0"/>
              <a:cs typeface="+mn-cs"/>
            </a:endParaRPr>
          </a:p>
          <a:p>
            <a:endParaRPr lang="en-US" altLang="en-US" dirty="0" smtClean="0">
              <a:ea typeface="ヒラギノ角ゴ Pro W3" pitchFamily="124" charset="-128"/>
            </a:endParaRPr>
          </a:p>
          <a:p>
            <a:endParaRPr lang="en-AU" dirty="0" smtClean="0"/>
          </a:p>
          <a:p>
            <a:endParaRPr lang="en-AU" dirty="0" smtClean="0"/>
          </a:p>
          <a:p>
            <a:endParaRPr lang="en-AU" dirty="0" smtClean="0"/>
          </a:p>
          <a:p>
            <a:endParaRPr lang="en-AU" dirty="0"/>
          </a:p>
        </p:txBody>
      </p:sp>
      <p:sp>
        <p:nvSpPr>
          <p:cNvPr id="4" name="Slide Number Placeholder 3"/>
          <p:cNvSpPr>
            <a:spLocks noGrp="1"/>
          </p:cNvSpPr>
          <p:nvPr>
            <p:ph type="sldNum" sz="quarter" idx="10"/>
          </p:nvPr>
        </p:nvSpPr>
        <p:spPr/>
        <p:txBody>
          <a:bodyPr/>
          <a:lstStyle/>
          <a:p>
            <a:fld id="{34319893-1E3D-4E4D-B220-541F3717FCA6}" type="slidenum">
              <a:rPr lang="en-AU" altLang="en-US" smtClean="0"/>
              <a:pPr/>
              <a:t>6</a:t>
            </a:fld>
            <a:endParaRPr lang="en-AU" altLang="en-US"/>
          </a:p>
        </p:txBody>
      </p:sp>
    </p:spTree>
    <p:extLst>
      <p:ext uri="{BB962C8B-B14F-4D97-AF65-F5344CB8AC3E}">
        <p14:creationId xmlns:p14="http://schemas.microsoft.com/office/powerpoint/2010/main" val="2590016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0" i="0" u="none" strike="noStrike" kern="1200" baseline="0" dirty="0" smtClean="0">
                <a:solidFill>
                  <a:schemeClr val="tx1"/>
                </a:solidFill>
                <a:latin typeface="+mn-lt"/>
                <a:ea typeface="ヒラギノ角ゴ Pro W3" charset="0"/>
                <a:cs typeface="+mn-cs"/>
              </a:rPr>
              <a:t>Lisa</a:t>
            </a:r>
          </a:p>
          <a:p>
            <a:r>
              <a:rPr lang="en-AU" sz="1200" b="0" i="0" u="none" strike="noStrike" kern="1200" baseline="0" dirty="0" smtClean="0">
                <a:solidFill>
                  <a:schemeClr val="tx1"/>
                </a:solidFill>
                <a:latin typeface="+mn-lt"/>
                <a:ea typeface="ヒラギノ角ゴ Pro W3" charset="0"/>
                <a:cs typeface="+mn-cs"/>
              </a:rPr>
              <a:t>Why we chose Safewards as it can address two key themes RRI and Occupational violence </a:t>
            </a:r>
            <a:endParaRPr lang="en-AU" sz="1200" b="0" i="0" u="none" strike="noStrike" kern="1200" baseline="0" dirty="0" smtClean="0">
              <a:solidFill>
                <a:schemeClr val="tx1"/>
              </a:solidFill>
              <a:latin typeface="+mn-lt"/>
              <a:ea typeface="ヒラギノ角ゴ Pro W3" charset="0"/>
              <a:cs typeface="+mn-cs"/>
            </a:endParaRPr>
          </a:p>
          <a:p>
            <a:pPr lvl="0"/>
            <a:r>
              <a:rPr lang="en-AU" sz="1200" b="0" i="0" u="none" strike="noStrike" kern="1200" baseline="0" dirty="0" smtClean="0">
                <a:solidFill>
                  <a:schemeClr val="tx1"/>
                </a:solidFill>
                <a:latin typeface="+mn-lt"/>
                <a:ea typeface="ヒラギノ角ゴ Pro W3" charset="0"/>
                <a:cs typeface="+mn-cs"/>
              </a:rPr>
              <a:t>Safewards is an evidence based model with </a:t>
            </a:r>
            <a:r>
              <a:rPr lang="en-AU" sz="1200" kern="1200" dirty="0" smtClean="0">
                <a:solidFill>
                  <a:schemeClr val="tx1"/>
                </a:solidFill>
                <a:effectLst/>
                <a:latin typeface="+mn-lt"/>
                <a:ea typeface="+mn-ea"/>
                <a:cs typeface="+mn-cs"/>
              </a:rPr>
              <a:t>an extensive literature review examining evidence related to conflict and containment within inpatient settings</a:t>
            </a:r>
          </a:p>
          <a:p>
            <a:pPr lvl="0"/>
            <a:endParaRPr lang="en-AU" sz="1200" kern="1200" dirty="0" smtClean="0">
              <a:solidFill>
                <a:schemeClr val="tx1"/>
              </a:solidFill>
              <a:effectLst/>
              <a:latin typeface="+mn-lt"/>
              <a:ea typeface="+mn-ea"/>
              <a:cs typeface="+mn-cs"/>
            </a:endParaRPr>
          </a:p>
          <a:p>
            <a:r>
              <a:rPr lang="en-AU" sz="1200" b="0" i="0" u="none" strike="noStrike" kern="1200" baseline="0" dirty="0" smtClean="0">
                <a:solidFill>
                  <a:schemeClr val="tx1"/>
                </a:solidFill>
                <a:latin typeface="+mn-lt"/>
                <a:ea typeface="ヒラギノ角ゴ Pro W3" charset="0"/>
                <a:cs typeface="+mn-cs"/>
              </a:rPr>
              <a:t>Safewards aligns with VMIA’s Better Patient Safety objectives </a:t>
            </a:r>
          </a:p>
          <a:p>
            <a:endParaRPr lang="en-AU" sz="1200" b="0" i="0" u="none" strike="noStrike" kern="1200" baseline="0" dirty="0" smtClean="0">
              <a:solidFill>
                <a:schemeClr val="tx1"/>
              </a:solidFill>
              <a:latin typeface="+mn-lt"/>
              <a:ea typeface="ヒラギノ角ゴ Pro W3" charset="0"/>
              <a:cs typeface="+mn-cs"/>
            </a:endParaRPr>
          </a:p>
          <a:p>
            <a:r>
              <a:rPr lang="en-AU" sz="1200" kern="1200" dirty="0" smtClean="0">
                <a:solidFill>
                  <a:schemeClr val="tx1"/>
                </a:solidFill>
                <a:effectLst/>
                <a:latin typeface="+mn-lt"/>
                <a:ea typeface="+mn-ea"/>
                <a:cs typeface="+mn-cs"/>
              </a:rPr>
              <a:t>Nurses within mental health services have driven implementation of Safewards in Victoria. It was the interest in Safewards expressed by individual services during the State-wide Reducing Restrictive Interventions Initiative that provided the initial impetus for the Department of Health and Human Services to explore the establishment of a broader Safewards trial. </a:t>
            </a:r>
          </a:p>
          <a:p>
            <a:r>
              <a:rPr lang="en-AU" sz="1200" kern="1200" dirty="0" smtClean="0">
                <a:solidFill>
                  <a:schemeClr val="tx1"/>
                </a:solidFill>
                <a:effectLst/>
                <a:latin typeface="+mn-lt"/>
                <a:ea typeface="+mn-ea"/>
                <a:cs typeface="+mn-cs"/>
              </a:rPr>
              <a:t>The design of the trial was developed in partnership with services. Each service was responsible for implementing Safewards in their mental health units, which included adult, aged, secure extended care and youth settings. </a:t>
            </a:r>
          </a:p>
          <a:p>
            <a:endParaRPr lang="en-AU" sz="1200" b="0" i="0" u="none" strike="noStrike" kern="1200" baseline="0" dirty="0" smtClean="0">
              <a:solidFill>
                <a:schemeClr val="tx1"/>
              </a:solidFill>
              <a:latin typeface="+mn-lt"/>
              <a:ea typeface="ヒラギノ角ゴ Pro W3" charset="0"/>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AU" sz="1200" kern="1200" dirty="0" smtClean="0">
                <a:solidFill>
                  <a:schemeClr val="tx1"/>
                </a:solidFill>
                <a:effectLst/>
                <a:latin typeface="+mn-lt"/>
                <a:ea typeface="+mn-ea"/>
                <a:cs typeface="+mn-cs"/>
              </a:rPr>
              <a:t>The success of the trial and the continuing momentum in the uptake of Safewards in mental health services to date, reflects the hours of work put in by staff. The growing Safewards Victoria Community of Practice is wholly organised by mental health service staff, which is evidence of the value placed on Safewards by staff engaged with implementing it.</a:t>
            </a:r>
          </a:p>
          <a:p>
            <a:pPr marL="0" marR="0" indent="0" algn="l" defTabSz="914400" rtl="0" eaLnBrk="0" fontAlgn="base" latinLnBrk="0" hangingPunct="0">
              <a:lnSpc>
                <a:spcPct val="100000"/>
              </a:lnSpc>
              <a:spcBef>
                <a:spcPct val="30000"/>
              </a:spcBef>
              <a:spcAft>
                <a:spcPct val="0"/>
              </a:spcAft>
              <a:buClrTx/>
              <a:buSzTx/>
              <a:buFontTx/>
              <a:buNone/>
              <a:tabLst/>
              <a:defRPr/>
            </a:pPr>
            <a:endParaRPr lang="en-AU" sz="1200" kern="1200" dirty="0" smtClean="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AU" sz="1200" kern="1200" dirty="0" smtClean="0">
                <a:solidFill>
                  <a:schemeClr val="tx1"/>
                </a:solidFill>
                <a:effectLst/>
                <a:latin typeface="+mn-lt"/>
                <a:ea typeface="+mn-ea"/>
                <a:cs typeface="+mn-cs"/>
              </a:rPr>
              <a:t>The evaluation of the Safewards Victoria trial has found that Safewards can contribute to enhancing the culture and atmosphere in our mental health services. Staff and consumers reported that Safewards reduced conflict and improved communication. It seems that Safewards can also impact on the reduction of the use of restrictive interventions. </a:t>
            </a:r>
          </a:p>
          <a:p>
            <a:endParaRPr lang="en-AU" sz="1200" b="0" i="0" u="none" strike="noStrike" kern="1200" baseline="0" dirty="0" smtClean="0">
              <a:solidFill>
                <a:schemeClr val="tx1"/>
              </a:solidFill>
              <a:latin typeface="+mn-lt"/>
              <a:ea typeface="ヒラギノ角ゴ Pro W3" charset="0"/>
              <a:cs typeface="+mn-cs"/>
            </a:endParaRPr>
          </a:p>
          <a:p>
            <a:endParaRPr lang="en-AU" sz="1200" b="0" i="0" u="none" strike="noStrike" kern="1200" baseline="0" dirty="0" smtClean="0">
              <a:solidFill>
                <a:schemeClr val="tx1"/>
              </a:solidFill>
              <a:latin typeface="+mn-lt"/>
              <a:ea typeface="ヒラギノ角ゴ Pro W3" charset="0"/>
              <a:cs typeface="+mn-cs"/>
            </a:endParaRPr>
          </a:p>
          <a:p>
            <a:r>
              <a:rPr lang="en-AU" sz="1200" b="0" i="0" u="none" strike="noStrike" kern="1200" baseline="0" dirty="0" smtClean="0">
                <a:solidFill>
                  <a:schemeClr val="tx1"/>
                </a:solidFill>
                <a:latin typeface="+mn-lt"/>
                <a:ea typeface="ヒラギノ角ゴ Pro W3" charset="0"/>
                <a:cs typeface="+mn-cs"/>
              </a:rPr>
              <a:t>Safewards allows for earlier intervention and reduces the risk of escalation of a worsening situation which minimises harm to the individual, families, carers and staff</a:t>
            </a:r>
          </a:p>
          <a:p>
            <a:endParaRPr lang="en-AU" sz="1200" b="0" i="0" u="none" strike="noStrike" kern="1200" baseline="0" dirty="0" smtClean="0">
              <a:solidFill>
                <a:schemeClr val="tx1"/>
              </a:solidFill>
              <a:latin typeface="+mn-lt"/>
              <a:ea typeface="ヒラギノ角ゴ Pro W3" charset="0"/>
              <a:cs typeface="+mn-cs"/>
            </a:endParaRPr>
          </a:p>
          <a:p>
            <a:endParaRPr lang="en-AU" sz="1200" b="0" i="0" u="none" strike="noStrike" kern="1200" baseline="0" dirty="0" smtClean="0">
              <a:solidFill>
                <a:schemeClr val="tx1"/>
              </a:solidFill>
              <a:latin typeface="+mn-lt"/>
              <a:ea typeface="ヒラギノ角ゴ Pro W3" charset="0"/>
              <a:cs typeface="+mn-cs"/>
            </a:endParaRPr>
          </a:p>
          <a:p>
            <a:r>
              <a:rPr lang="en-AU" sz="1200" b="0" i="0" u="none" strike="noStrike" kern="1200" baseline="0" dirty="0" smtClean="0">
                <a:solidFill>
                  <a:schemeClr val="tx1"/>
                </a:solidFill>
                <a:latin typeface="+mn-lt"/>
                <a:ea typeface="ヒラギノ角ゴ Pro W3" charset="0"/>
                <a:cs typeface="+mn-cs"/>
              </a:rPr>
              <a:t>Following a successful trial it made sense, it minimises harm to patients and staff,  it is not expensive but works better with support and genuine interest from the leadership teams, with dedicated parties assigned to it, driving it and maintaining enthusiasm</a:t>
            </a:r>
          </a:p>
          <a:p>
            <a:endParaRPr lang="en-US" altLang="en-US" dirty="0" smtClean="0">
              <a:ea typeface="ヒラギノ角ゴ Pro W3" pitchFamily="124" charset="-128"/>
            </a:endParaRPr>
          </a:p>
          <a:p>
            <a:endParaRPr lang="en-AU" dirty="0"/>
          </a:p>
        </p:txBody>
      </p:sp>
      <p:sp>
        <p:nvSpPr>
          <p:cNvPr id="4" name="Slide Number Placeholder 3"/>
          <p:cNvSpPr>
            <a:spLocks noGrp="1"/>
          </p:cNvSpPr>
          <p:nvPr>
            <p:ph type="sldNum" sz="quarter" idx="10"/>
          </p:nvPr>
        </p:nvSpPr>
        <p:spPr/>
        <p:txBody>
          <a:bodyPr/>
          <a:lstStyle/>
          <a:p>
            <a:fld id="{34319893-1E3D-4E4D-B220-541F3717FCA6}" type="slidenum">
              <a:rPr lang="en-AU" altLang="en-US" smtClean="0"/>
              <a:pPr/>
              <a:t>7</a:t>
            </a:fld>
            <a:endParaRPr lang="en-AU" altLang="en-US"/>
          </a:p>
        </p:txBody>
      </p:sp>
    </p:spTree>
    <p:extLst>
      <p:ext uri="{BB962C8B-B14F-4D97-AF65-F5344CB8AC3E}">
        <p14:creationId xmlns:p14="http://schemas.microsoft.com/office/powerpoint/2010/main" val="5569028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Lisa – </a:t>
            </a:r>
          </a:p>
          <a:p>
            <a:pPr marL="0" marR="0" indent="0" algn="l" defTabSz="914400" rtl="0" eaLnBrk="0" fontAlgn="base" latinLnBrk="0" hangingPunct="0">
              <a:lnSpc>
                <a:spcPct val="100000"/>
              </a:lnSpc>
              <a:spcBef>
                <a:spcPct val="30000"/>
              </a:spcBef>
              <a:spcAft>
                <a:spcPct val="0"/>
              </a:spcAft>
              <a:buClrTx/>
              <a:buSzTx/>
              <a:buFontTx/>
              <a:buNone/>
              <a:tabLst/>
              <a:defRPr/>
            </a:pPr>
            <a:r>
              <a:rPr lang="en-AU" sz="1200" kern="1200" dirty="0" smtClean="0">
                <a:solidFill>
                  <a:schemeClr val="tx1"/>
                </a:solidFill>
                <a:effectLst/>
                <a:latin typeface="+mn-lt"/>
                <a:ea typeface="+mn-ea"/>
                <a:cs typeface="+mn-cs"/>
              </a:rPr>
              <a:t>The Safewards’ model is derived from extensive research into episodes of </a:t>
            </a:r>
            <a:r>
              <a:rPr lang="en-AU" sz="1200" i="1" kern="1200" dirty="0" smtClean="0">
                <a:solidFill>
                  <a:schemeClr val="tx1"/>
                </a:solidFill>
                <a:effectLst/>
                <a:latin typeface="+mn-lt"/>
                <a:ea typeface="+mn-ea"/>
                <a:cs typeface="+mn-cs"/>
              </a:rPr>
              <a:t>conflict</a:t>
            </a:r>
            <a:r>
              <a:rPr lang="en-AU" sz="1200" kern="1200" dirty="0" smtClean="0">
                <a:solidFill>
                  <a:schemeClr val="tx1"/>
                </a:solidFill>
                <a:effectLst/>
                <a:latin typeface="+mn-lt"/>
                <a:ea typeface="+mn-ea"/>
                <a:cs typeface="+mn-cs"/>
              </a:rPr>
              <a:t> (aggression, self-harm, absconding, substance use, medication refusal) and </a:t>
            </a:r>
            <a:r>
              <a:rPr lang="en-AU" sz="1200" i="1" kern="1200" dirty="0" smtClean="0">
                <a:solidFill>
                  <a:schemeClr val="tx1"/>
                </a:solidFill>
                <a:effectLst/>
                <a:latin typeface="+mn-lt"/>
                <a:ea typeface="+mn-ea"/>
                <a:cs typeface="+mn-cs"/>
              </a:rPr>
              <a:t>containment</a:t>
            </a:r>
            <a:r>
              <a:rPr lang="en-AU" sz="1200" kern="1200" dirty="0" smtClean="0">
                <a:solidFill>
                  <a:schemeClr val="tx1"/>
                </a:solidFill>
                <a:effectLst/>
                <a:latin typeface="+mn-lt"/>
                <a:ea typeface="+mn-ea"/>
                <a:cs typeface="+mn-cs"/>
              </a:rPr>
              <a:t> (PRN medication, restraint, seclusion, coerced IM medication, special observation) on acute adult in-patient units.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AU" sz="1200" kern="1200" dirty="0" smtClean="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AU" sz="1200" kern="1200" dirty="0" smtClean="0">
                <a:solidFill>
                  <a:schemeClr val="tx1"/>
                </a:solidFill>
                <a:effectLst/>
                <a:latin typeface="+mn-lt"/>
                <a:ea typeface="+mn-ea"/>
                <a:cs typeface="+mn-cs"/>
              </a:rPr>
              <a:t>The explanatory model helps examine the common flashpoints (an event that could precede conflict), ways for patients and staff to influence the situation that can lead to conflict and/or containment.   Safewards provides a model for engaging with the complexity of these situations and provides practical options, in the form of interventions.  It identifies 6 domains that impact conflict and containment (patient community, patient characteristics, staff team, physical environment, outside hospital, regulatory framework).</a:t>
            </a:r>
          </a:p>
          <a:p>
            <a:endParaRPr lang="en-AU" dirty="0"/>
          </a:p>
        </p:txBody>
      </p:sp>
      <p:sp>
        <p:nvSpPr>
          <p:cNvPr id="4" name="Slide Number Placeholder 3"/>
          <p:cNvSpPr>
            <a:spLocks noGrp="1"/>
          </p:cNvSpPr>
          <p:nvPr>
            <p:ph type="sldNum" sz="quarter" idx="10"/>
          </p:nvPr>
        </p:nvSpPr>
        <p:spPr/>
        <p:txBody>
          <a:bodyPr/>
          <a:lstStyle/>
          <a:p>
            <a:fld id="{34319893-1E3D-4E4D-B220-541F3717FCA6}" type="slidenum">
              <a:rPr lang="en-AU" altLang="en-US" smtClean="0"/>
              <a:pPr/>
              <a:t>8</a:t>
            </a:fld>
            <a:endParaRPr lang="en-AU" altLang="en-US"/>
          </a:p>
        </p:txBody>
      </p:sp>
    </p:spTree>
    <p:extLst>
      <p:ext uri="{BB962C8B-B14F-4D97-AF65-F5344CB8AC3E}">
        <p14:creationId xmlns:p14="http://schemas.microsoft.com/office/powerpoint/2010/main" val="40298897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Lisa</a:t>
            </a:r>
          </a:p>
          <a:p>
            <a:r>
              <a:rPr lang="en-AU" dirty="0" smtClean="0"/>
              <a:t>Click</a:t>
            </a:r>
            <a:r>
              <a:rPr lang="en-AU" baseline="0" dirty="0" smtClean="0"/>
              <a:t> on icon to flash boxes in</a:t>
            </a:r>
            <a:endParaRPr lang="en-AU" dirty="0"/>
          </a:p>
        </p:txBody>
      </p:sp>
      <p:sp>
        <p:nvSpPr>
          <p:cNvPr id="4" name="Slide Number Placeholder 3"/>
          <p:cNvSpPr>
            <a:spLocks noGrp="1"/>
          </p:cNvSpPr>
          <p:nvPr>
            <p:ph type="sldNum" sz="quarter" idx="10"/>
          </p:nvPr>
        </p:nvSpPr>
        <p:spPr/>
        <p:txBody>
          <a:bodyPr/>
          <a:lstStyle/>
          <a:p>
            <a:fld id="{34319893-1E3D-4E4D-B220-541F3717FCA6}" type="slidenum">
              <a:rPr lang="en-AU" altLang="en-US" smtClean="0"/>
              <a:pPr/>
              <a:t>9</a:t>
            </a:fld>
            <a:endParaRPr lang="en-AU" altLang="en-US"/>
          </a:p>
        </p:txBody>
      </p:sp>
    </p:spTree>
    <p:extLst>
      <p:ext uri="{BB962C8B-B14F-4D97-AF65-F5344CB8AC3E}">
        <p14:creationId xmlns:p14="http://schemas.microsoft.com/office/powerpoint/2010/main" val="38262007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40000" y="248093"/>
            <a:ext cx="6513072" cy="1577163"/>
          </a:xfrm>
        </p:spPr>
        <p:txBody>
          <a:bodyPr anchor="b">
            <a:noAutofit/>
          </a:bodyPr>
          <a:lstStyle>
            <a:lvl1pPr>
              <a:defRPr sz="3200" baseline="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40000" y="2291907"/>
            <a:ext cx="7171440" cy="3153320"/>
          </a:xfrm>
        </p:spPr>
        <p:txBody>
          <a:bodyPr>
            <a:noAutofit/>
          </a:bodyPr>
          <a:lstStyle>
            <a:lvl1pPr marL="0" indent="0" algn="l">
              <a:buNone/>
              <a:defRPr sz="2200" b="0" baseline="0">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dirty="0"/>
          </a:p>
        </p:txBody>
      </p:sp>
    </p:spTree>
    <p:extLst>
      <p:ext uri="{BB962C8B-B14F-4D97-AF65-F5344CB8AC3E}">
        <p14:creationId xmlns:p14="http://schemas.microsoft.com/office/powerpoint/2010/main" val="2292839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od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110000"/>
              </a:lnSpc>
              <a:defRPr baseline="0">
                <a:solidFill>
                  <a:srgbClr val="FFFFFF"/>
                </a:solidFill>
                <a:latin typeface="+mn-lt"/>
              </a:defRPr>
            </a:lvl1pPr>
          </a:lstStyle>
          <a:p>
            <a:r>
              <a:rPr lang="en-US" smtClean="0"/>
              <a:t>Click to edit Master title style</a:t>
            </a:r>
            <a:endParaRPr lang="en-US" dirty="0"/>
          </a:p>
        </p:txBody>
      </p:sp>
      <p:sp>
        <p:nvSpPr>
          <p:cNvPr id="3" name="Content Placeholder 2"/>
          <p:cNvSpPr>
            <a:spLocks noGrp="1"/>
          </p:cNvSpPr>
          <p:nvPr>
            <p:ph idx="1"/>
          </p:nvPr>
        </p:nvSpPr>
        <p:spPr>
          <a:xfrm>
            <a:off x="539750" y="1619250"/>
            <a:ext cx="8243888" cy="4854797"/>
          </a:xfrm>
        </p:spPr>
        <p:txBody>
          <a:bodyPr/>
          <a:lstStyle>
            <a:lvl1pPr marL="0" indent="0">
              <a:lnSpc>
                <a:spcPct val="110000"/>
              </a:lnSpc>
              <a:defRPr baseline="0"/>
            </a:lvl1pPr>
            <a:lvl2pPr marL="0" indent="0">
              <a:lnSpc>
                <a:spcPct val="110000"/>
              </a:lnSpc>
              <a:defRPr/>
            </a:lvl2pPr>
            <a:lvl3pPr marL="252000" indent="-252000">
              <a:lnSpc>
                <a:spcPct val="110000"/>
              </a:lnSpc>
              <a:defRPr/>
            </a:lvl3pPr>
            <a:lvl4pPr marL="504000" indent="-252000">
              <a:lnSpc>
                <a:spcPct val="110000"/>
              </a:lnSpc>
              <a:defRPr/>
            </a:lvl4pPr>
            <a:lvl5pPr>
              <a:lnSpc>
                <a:spcPct val="11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808D18CF-0D52-4CC0-A298-229C6168790E}" type="datetime4">
              <a:rPr lang="en-AU"/>
              <a:pPr>
                <a:defRPr/>
              </a:pPr>
              <a:t>18 October 2017</a:t>
            </a:fld>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a:xfrm>
            <a:off x="8243888" y="6480175"/>
            <a:ext cx="539750" cy="374650"/>
          </a:xfrm>
        </p:spPr>
        <p:txBody>
          <a:bodyPr/>
          <a:lstStyle>
            <a:lvl1pPr>
              <a:defRPr/>
            </a:lvl1pPr>
          </a:lstStyle>
          <a:p>
            <a:fld id="{BF839E82-98CA-46A9-98E2-49E3E927E020}" type="slidenum">
              <a:rPr lang="en-AU" altLang="en-US"/>
              <a:pPr/>
              <a:t>‹#›</a:t>
            </a:fld>
            <a:endParaRPr lang="en-AU" altLang="en-US"/>
          </a:p>
        </p:txBody>
      </p:sp>
    </p:spTree>
    <p:extLst>
      <p:ext uri="{BB962C8B-B14F-4D97-AF65-F5344CB8AC3E}">
        <p14:creationId xmlns:p14="http://schemas.microsoft.com/office/powerpoint/2010/main" val="34920748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39750" y="269875"/>
            <a:ext cx="7199313"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539750" y="1619250"/>
            <a:ext cx="8243888" cy="450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 name="Date Placeholder 1"/>
          <p:cNvSpPr>
            <a:spLocks noGrp="1"/>
          </p:cNvSpPr>
          <p:nvPr>
            <p:ph type="dt" sz="half" idx="2"/>
          </p:nvPr>
        </p:nvSpPr>
        <p:spPr>
          <a:xfrm>
            <a:off x="6119813" y="6480175"/>
            <a:ext cx="1800225" cy="374650"/>
          </a:xfrm>
          <a:prstGeom prst="rect">
            <a:avLst/>
          </a:prstGeom>
        </p:spPr>
        <p:txBody>
          <a:bodyPr vert="horz" lIns="0" tIns="0" rIns="0" bIns="0" rtlCol="0" anchor="t" anchorCtr="0"/>
          <a:lstStyle>
            <a:lvl1pPr algn="r">
              <a:defRPr sz="1200">
                <a:solidFill>
                  <a:schemeClr val="tx1">
                    <a:lumMod val="65000"/>
                    <a:lumOff val="35000"/>
                  </a:schemeClr>
                </a:solidFill>
                <a:latin typeface="Arial" panose="020B0604020202020204" pitchFamily="34" charset="0"/>
              </a:defRPr>
            </a:lvl1pPr>
          </a:lstStyle>
          <a:p>
            <a:pPr>
              <a:defRPr/>
            </a:pPr>
            <a:fld id="{EFD234B3-BF60-45F5-9CC2-336550F13F6D}" type="datetime4">
              <a:rPr lang="en-AU"/>
              <a:pPr>
                <a:defRPr/>
              </a:pPr>
              <a:t>18 October 2017</a:t>
            </a:fld>
            <a:endParaRPr lang="en-AU"/>
          </a:p>
        </p:txBody>
      </p:sp>
      <p:sp>
        <p:nvSpPr>
          <p:cNvPr id="3" name="Footer Placeholder 2"/>
          <p:cNvSpPr>
            <a:spLocks noGrp="1"/>
          </p:cNvSpPr>
          <p:nvPr>
            <p:ph type="ftr" sz="quarter" idx="3"/>
          </p:nvPr>
        </p:nvSpPr>
        <p:spPr>
          <a:xfrm>
            <a:off x="539750" y="6480175"/>
            <a:ext cx="5400675" cy="374650"/>
          </a:xfrm>
          <a:prstGeom prst="rect">
            <a:avLst/>
          </a:prstGeom>
        </p:spPr>
        <p:txBody>
          <a:bodyPr vert="horz" lIns="0" tIns="0" rIns="0" bIns="0" rtlCol="0" anchor="t" anchorCtr="0"/>
          <a:lstStyle>
            <a:lvl1pPr algn="l">
              <a:defRPr sz="1200">
                <a:solidFill>
                  <a:schemeClr val="tx1">
                    <a:lumMod val="65000"/>
                    <a:lumOff val="35000"/>
                  </a:schemeClr>
                </a:solidFill>
                <a:latin typeface="Arial" panose="020B0604020202020204" pitchFamily="34" charset="0"/>
              </a:defRPr>
            </a:lvl1pPr>
          </a:lstStyle>
          <a:p>
            <a:pPr>
              <a:defRPr/>
            </a:pPr>
            <a:endParaRPr lang="en-AU"/>
          </a:p>
        </p:txBody>
      </p:sp>
      <p:sp>
        <p:nvSpPr>
          <p:cNvPr id="4" name="Slide Number Placeholder 3"/>
          <p:cNvSpPr>
            <a:spLocks noGrp="1"/>
          </p:cNvSpPr>
          <p:nvPr>
            <p:ph type="sldNum" sz="quarter" idx="4"/>
          </p:nvPr>
        </p:nvSpPr>
        <p:spPr>
          <a:xfrm>
            <a:off x="8243888" y="6486525"/>
            <a:ext cx="539750" cy="374650"/>
          </a:xfrm>
          <a:prstGeom prst="rect">
            <a:avLst/>
          </a:prstGeom>
        </p:spPr>
        <p:txBody>
          <a:bodyPr vert="horz" wrap="square" lIns="0" tIns="0" rIns="0" bIns="0" numCol="1" anchor="t" anchorCtr="0" compatLnSpc="1">
            <a:prstTxWarp prst="textNoShape">
              <a:avLst/>
            </a:prstTxWarp>
          </a:bodyPr>
          <a:lstStyle>
            <a:lvl1pPr algn="r">
              <a:defRPr sz="1200">
                <a:solidFill>
                  <a:srgbClr val="595959"/>
                </a:solidFill>
              </a:defRPr>
            </a:lvl1pPr>
          </a:lstStyle>
          <a:p>
            <a:fld id="{BF5EF197-C8FC-4723-A0D1-085BAD1189F2}" type="slidenum">
              <a:rPr lang="en-AU" altLang="en-US"/>
              <a:pPr/>
              <a:t>‹#›</a:t>
            </a:fld>
            <a:endParaRPr lang="en-AU" altLang="en-US"/>
          </a:p>
        </p:txBody>
      </p:sp>
    </p:spTree>
  </p:cSld>
  <p:clrMap bg1="lt1" tx1="dk1" bg2="lt2" tx2="dk2" accent1="accent1" accent2="accent2" accent3="accent3" accent4="accent4" accent5="accent5" accent6="accent6" hlink="hlink" folHlink="folHlink"/>
  <p:sldLayoutIdLst>
    <p:sldLayoutId id="2147483863" r:id="rId1"/>
    <p:sldLayoutId id="2147483864" r:id="rId2"/>
  </p:sldLayoutIdLst>
  <p:hf sldNum="0" hdr="0" ftr="0" dt="0"/>
  <p:txStyles>
    <p:titleStyle>
      <a:lvl1pPr algn="l" defTabSz="457200" rtl="0" eaLnBrk="1" fontAlgn="base" hangingPunct="1">
        <a:spcBef>
          <a:spcPct val="0"/>
        </a:spcBef>
        <a:spcAft>
          <a:spcPct val="0"/>
        </a:spcAft>
        <a:defRPr sz="2400" kern="1200">
          <a:solidFill>
            <a:schemeClr val="bg1"/>
          </a:solidFill>
          <a:latin typeface="Arial"/>
          <a:ea typeface="ＭＳ Ｐゴシック" charset="0"/>
          <a:cs typeface="Arial"/>
        </a:defRPr>
      </a:lvl1pPr>
      <a:lvl2pPr algn="l" defTabSz="457200" rtl="0" eaLnBrk="1" fontAlgn="base" hangingPunct="1">
        <a:spcBef>
          <a:spcPct val="0"/>
        </a:spcBef>
        <a:spcAft>
          <a:spcPct val="0"/>
        </a:spcAft>
        <a:defRPr sz="2400">
          <a:solidFill>
            <a:schemeClr val="bg1"/>
          </a:solidFill>
          <a:latin typeface="Arial" charset="0"/>
          <a:ea typeface="ＭＳ Ｐゴシック" charset="0"/>
          <a:cs typeface="Arial" pitchFamily="34" charset="0"/>
        </a:defRPr>
      </a:lvl2pPr>
      <a:lvl3pPr algn="l" defTabSz="457200" rtl="0" eaLnBrk="1" fontAlgn="base" hangingPunct="1">
        <a:spcBef>
          <a:spcPct val="0"/>
        </a:spcBef>
        <a:spcAft>
          <a:spcPct val="0"/>
        </a:spcAft>
        <a:defRPr sz="2400">
          <a:solidFill>
            <a:schemeClr val="bg1"/>
          </a:solidFill>
          <a:latin typeface="Arial" charset="0"/>
          <a:ea typeface="ＭＳ Ｐゴシック" charset="0"/>
          <a:cs typeface="Arial" pitchFamily="34" charset="0"/>
        </a:defRPr>
      </a:lvl3pPr>
      <a:lvl4pPr algn="l" defTabSz="457200" rtl="0" eaLnBrk="1" fontAlgn="base" hangingPunct="1">
        <a:spcBef>
          <a:spcPct val="0"/>
        </a:spcBef>
        <a:spcAft>
          <a:spcPct val="0"/>
        </a:spcAft>
        <a:defRPr sz="2400">
          <a:solidFill>
            <a:schemeClr val="bg1"/>
          </a:solidFill>
          <a:latin typeface="Arial" charset="0"/>
          <a:ea typeface="ＭＳ Ｐゴシック" charset="0"/>
          <a:cs typeface="Arial" pitchFamily="34" charset="0"/>
        </a:defRPr>
      </a:lvl4pPr>
      <a:lvl5pPr algn="l" defTabSz="457200" rtl="0" eaLnBrk="1" fontAlgn="base" hangingPunct="1">
        <a:spcBef>
          <a:spcPct val="0"/>
        </a:spcBef>
        <a:spcAft>
          <a:spcPct val="0"/>
        </a:spcAft>
        <a:defRPr sz="2400">
          <a:solidFill>
            <a:schemeClr val="bg1"/>
          </a:solidFill>
          <a:latin typeface="Arial" charset="0"/>
          <a:ea typeface="ＭＳ Ｐゴシック" charset="0"/>
          <a:cs typeface="Arial" pitchFamily="34" charset="0"/>
        </a:defRPr>
      </a:lvl5pPr>
      <a:lvl6pPr marL="457200" algn="l" defTabSz="457200" rtl="0" eaLnBrk="1" fontAlgn="base" hangingPunct="1">
        <a:spcBef>
          <a:spcPct val="0"/>
        </a:spcBef>
        <a:spcAft>
          <a:spcPct val="0"/>
        </a:spcAft>
        <a:defRPr sz="2400">
          <a:solidFill>
            <a:schemeClr val="tx1"/>
          </a:solidFill>
          <a:latin typeface="Arial" charset="0"/>
          <a:ea typeface="ＭＳ Ｐゴシック" charset="0"/>
          <a:cs typeface="ＭＳ Ｐゴシック" charset="0"/>
        </a:defRPr>
      </a:lvl6pPr>
      <a:lvl7pPr marL="914400" algn="l" defTabSz="457200" rtl="0" eaLnBrk="1" fontAlgn="base" hangingPunct="1">
        <a:spcBef>
          <a:spcPct val="0"/>
        </a:spcBef>
        <a:spcAft>
          <a:spcPct val="0"/>
        </a:spcAft>
        <a:defRPr sz="2400">
          <a:solidFill>
            <a:schemeClr val="tx1"/>
          </a:solidFill>
          <a:latin typeface="Arial" charset="0"/>
          <a:ea typeface="ＭＳ Ｐゴシック" charset="0"/>
          <a:cs typeface="ＭＳ Ｐゴシック" charset="0"/>
        </a:defRPr>
      </a:lvl7pPr>
      <a:lvl8pPr marL="1371600" algn="l" defTabSz="457200" rtl="0" eaLnBrk="1" fontAlgn="base" hangingPunct="1">
        <a:spcBef>
          <a:spcPct val="0"/>
        </a:spcBef>
        <a:spcAft>
          <a:spcPct val="0"/>
        </a:spcAft>
        <a:defRPr sz="2400">
          <a:solidFill>
            <a:schemeClr val="tx1"/>
          </a:solidFill>
          <a:latin typeface="Arial" charset="0"/>
          <a:ea typeface="ＭＳ Ｐゴシック" charset="0"/>
          <a:cs typeface="ＭＳ Ｐゴシック" charset="0"/>
        </a:defRPr>
      </a:lvl8pPr>
      <a:lvl9pPr marL="1828800" algn="l" defTabSz="457200" rtl="0" eaLnBrk="1" fontAlgn="base" hangingPunct="1">
        <a:spcBef>
          <a:spcPct val="0"/>
        </a:spcBef>
        <a:spcAft>
          <a:spcPct val="0"/>
        </a:spcAft>
        <a:defRPr sz="2400">
          <a:solidFill>
            <a:schemeClr val="tx1"/>
          </a:solidFill>
          <a:latin typeface="Arial" charset="0"/>
          <a:ea typeface="ＭＳ Ｐゴシック" charset="0"/>
          <a:cs typeface="ＭＳ Ｐゴシック" charset="0"/>
        </a:defRPr>
      </a:lvl9pPr>
    </p:titleStyle>
    <p:bodyStyle>
      <a:lvl1pPr algn="l" defTabSz="457200" rtl="0" eaLnBrk="1" fontAlgn="base" hangingPunct="1">
        <a:lnSpc>
          <a:spcPct val="110000"/>
        </a:lnSpc>
        <a:spcBef>
          <a:spcPts val="800"/>
        </a:spcBef>
        <a:spcAft>
          <a:spcPts val="800"/>
        </a:spcAft>
        <a:defRPr sz="2200" b="1" kern="1200">
          <a:solidFill>
            <a:srgbClr val="201547"/>
          </a:solidFill>
          <a:latin typeface="+mn-lt"/>
          <a:ea typeface="ＭＳ Ｐゴシック" charset="0"/>
          <a:cs typeface="ＭＳ Ｐゴシック" charset="0"/>
        </a:defRPr>
      </a:lvl1pPr>
      <a:lvl2pPr algn="l" defTabSz="457200" rtl="0" eaLnBrk="1" fontAlgn="base" hangingPunct="1">
        <a:lnSpc>
          <a:spcPct val="110000"/>
        </a:lnSpc>
        <a:spcBef>
          <a:spcPct val="0"/>
        </a:spcBef>
        <a:spcAft>
          <a:spcPts val="800"/>
        </a:spcAft>
        <a:defRPr sz="2000" kern="1200">
          <a:solidFill>
            <a:schemeClr val="tx1"/>
          </a:solidFill>
          <a:latin typeface="+mn-lt"/>
          <a:ea typeface="ＭＳ Ｐゴシック" charset="0"/>
          <a:cs typeface="+mn-cs"/>
        </a:defRPr>
      </a:lvl2pPr>
      <a:lvl3pPr marL="250825" indent="-250825" algn="l" defTabSz="457200" rtl="0" eaLnBrk="1" fontAlgn="base" hangingPunct="1">
        <a:lnSpc>
          <a:spcPct val="110000"/>
        </a:lnSpc>
        <a:spcBef>
          <a:spcPct val="0"/>
        </a:spcBef>
        <a:spcAft>
          <a:spcPts val="800"/>
        </a:spcAft>
        <a:buFont typeface="Arial" charset="0"/>
        <a:buChar char="•"/>
        <a:defRPr sz="2000" kern="1200">
          <a:solidFill>
            <a:schemeClr val="tx1"/>
          </a:solidFill>
          <a:latin typeface="+mn-lt"/>
          <a:ea typeface="ＭＳ Ｐゴシック" charset="0"/>
          <a:cs typeface="+mn-cs"/>
        </a:defRPr>
      </a:lvl3pPr>
      <a:lvl4pPr marL="503238" indent="-250825" algn="l" defTabSz="457200" rtl="0" eaLnBrk="1" fontAlgn="base" hangingPunct="1">
        <a:lnSpc>
          <a:spcPct val="110000"/>
        </a:lnSpc>
        <a:spcBef>
          <a:spcPct val="0"/>
        </a:spcBef>
        <a:spcAft>
          <a:spcPts val="800"/>
        </a:spcAft>
        <a:buFont typeface="Arial" charset="0"/>
        <a:buChar char="–"/>
        <a:defRPr sz="2000" kern="1200">
          <a:solidFill>
            <a:schemeClr val="tx1"/>
          </a:solidFill>
          <a:latin typeface="+mn-lt"/>
          <a:ea typeface="ＭＳ Ｐゴシック" charset="0"/>
          <a:cs typeface="+mn-cs"/>
        </a:defRPr>
      </a:lvl4pPr>
      <a:lvl5pPr marL="755650" indent="-250825" algn="l" defTabSz="457200" rtl="0" eaLnBrk="1" fontAlgn="base" hangingPunct="1">
        <a:lnSpc>
          <a:spcPct val="110000"/>
        </a:lnSpc>
        <a:spcBef>
          <a:spcPct val="0"/>
        </a:spcBef>
        <a:spcAft>
          <a:spcPts val="80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hyperlink" Target="http://www.health.vic.gov.au/safewards"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hyperlink" Target="http://www.vmia.vic.gov.au/" TargetMode="External"/><Relationship Id="rId4" Type="http://schemas.openxmlformats.org/officeDocument/2006/relationships/hyperlink" Target="http://www.health.vic.gov.au/mental-health/chief-mental-health-nurse" TargetMode="Externa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p:nvPr>
        </p:nvSpPr>
        <p:spPr>
          <a:xfrm>
            <a:off x="539750" y="247649"/>
            <a:ext cx="6513513" cy="4162985"/>
          </a:xfrm>
        </p:spPr>
        <p:txBody>
          <a:bodyPr/>
          <a:lstStyle/>
          <a:p>
            <a:r>
              <a:rPr lang="en-US" altLang="en-US" dirty="0" smtClean="0">
                <a:latin typeface="Arial" charset="0"/>
                <a:ea typeface="ＭＳ Ｐゴシック" pitchFamily="34" charset="-128"/>
                <a:cs typeface="Arial" charset="0"/>
              </a:rPr>
              <a:t/>
            </a:r>
            <a:br>
              <a:rPr lang="en-US" altLang="en-US" dirty="0" smtClean="0">
                <a:latin typeface="Arial" charset="0"/>
                <a:ea typeface="ＭＳ Ｐゴシック" pitchFamily="34" charset="-128"/>
                <a:cs typeface="Arial" charset="0"/>
              </a:rPr>
            </a:br>
            <a:r>
              <a:rPr lang="en-US" altLang="en-US" sz="4000" dirty="0" smtClean="0">
                <a:latin typeface="Arial" charset="0"/>
                <a:ea typeface="ＭＳ Ｐゴシック" pitchFamily="34" charset="-128"/>
                <a:cs typeface="Arial" charset="0"/>
              </a:rPr>
              <a:t>Safewards </a:t>
            </a:r>
            <a:r>
              <a:rPr lang="en-US" altLang="en-US" sz="4000" dirty="0" smtClean="0">
                <a:latin typeface="Arial" charset="0"/>
                <a:ea typeface="ＭＳ Ｐゴシック" pitchFamily="34" charset="-128"/>
                <a:cs typeface="Arial" charset="0"/>
              </a:rPr>
              <a:t>Victoria</a:t>
            </a:r>
            <a:br>
              <a:rPr lang="en-US" altLang="en-US" sz="4000" dirty="0" smtClean="0">
                <a:latin typeface="Arial" charset="0"/>
                <a:ea typeface="ＭＳ Ｐゴシック" pitchFamily="34" charset="-128"/>
                <a:cs typeface="Arial" charset="0"/>
              </a:rPr>
            </a:br>
            <a:r>
              <a:rPr lang="en-US" altLang="en-US" sz="1200" dirty="0" smtClean="0">
                <a:latin typeface="Arial" charset="0"/>
                <a:ea typeface="ＭＳ Ｐゴシック" pitchFamily="34" charset="-128"/>
                <a:cs typeface="Arial" charset="0"/>
              </a:rPr>
              <a:t/>
            </a:r>
            <a:br>
              <a:rPr lang="en-US" altLang="en-US" sz="1200" dirty="0" smtClean="0">
                <a:latin typeface="Arial" charset="0"/>
                <a:ea typeface="ＭＳ Ｐゴシック" pitchFamily="34" charset="-128"/>
                <a:cs typeface="Arial" charset="0"/>
              </a:rPr>
            </a:br>
            <a:r>
              <a:rPr lang="en-US" altLang="en-US" sz="2800" dirty="0">
                <a:latin typeface="Arial" charset="0"/>
                <a:ea typeface="ＭＳ Ｐゴシック" pitchFamily="34" charset="-128"/>
                <a:cs typeface="Arial" charset="0"/>
              </a:rPr>
              <a:t>A</a:t>
            </a:r>
            <a:r>
              <a:rPr lang="en-US" altLang="en-US" sz="2800" dirty="0" smtClean="0">
                <a:latin typeface="Arial" charset="0"/>
                <a:ea typeface="ＭＳ Ｐゴシック" pitchFamily="34" charset="-128"/>
                <a:cs typeface="Arial" charset="0"/>
              </a:rPr>
              <a:t> model for safety and mutual support</a:t>
            </a:r>
            <a:r>
              <a:rPr lang="en-US" altLang="en-US" dirty="0" smtClean="0">
                <a:latin typeface="Arial" charset="0"/>
                <a:ea typeface="ＭＳ Ｐゴシック" pitchFamily="34" charset="-128"/>
                <a:cs typeface="Arial" charset="0"/>
              </a:rPr>
              <a:t/>
            </a:r>
            <a:br>
              <a:rPr lang="en-US" altLang="en-US" dirty="0" smtClean="0">
                <a:latin typeface="Arial" charset="0"/>
                <a:ea typeface="ＭＳ Ｐゴシック" pitchFamily="34" charset="-128"/>
                <a:cs typeface="Arial" charset="0"/>
              </a:rPr>
            </a:br>
            <a:endParaRPr lang="en-US" altLang="en-US" dirty="0" smtClean="0">
              <a:latin typeface="Arial" charset="0"/>
              <a:ea typeface="ＭＳ Ｐゴシック" pitchFamily="34" charset="-128"/>
              <a:cs typeface="Arial" charset="0"/>
            </a:endParaRPr>
          </a:p>
        </p:txBody>
      </p:sp>
      <p:sp>
        <p:nvSpPr>
          <p:cNvPr id="5123" name="Subtitle 2"/>
          <p:cNvSpPr>
            <a:spLocks noGrp="1"/>
          </p:cNvSpPr>
          <p:nvPr>
            <p:ph type="subTitle" idx="1"/>
          </p:nvPr>
        </p:nvSpPr>
        <p:spPr>
          <a:xfrm>
            <a:off x="539750" y="3872753"/>
            <a:ext cx="7172325" cy="1707776"/>
          </a:xfrm>
        </p:spPr>
        <p:txBody>
          <a:bodyPr/>
          <a:lstStyle/>
          <a:p>
            <a:endParaRPr lang="en-US" altLang="en-US" sz="3200" dirty="0" smtClean="0">
              <a:latin typeface="Arial" charset="0"/>
              <a:ea typeface="ＭＳ Ｐゴシック" pitchFamily="34" charset="-128"/>
              <a:cs typeface="Arial" charset="0"/>
            </a:endParaRPr>
          </a:p>
          <a:p>
            <a:endParaRPr lang="en-US" altLang="en-US" dirty="0">
              <a:latin typeface="Arial" charset="0"/>
              <a:ea typeface="ＭＳ Ｐゴシック" pitchFamily="34" charset="-128"/>
              <a:cs typeface="Arial" charset="0"/>
            </a:endParaRPr>
          </a:p>
          <a:p>
            <a:pPr>
              <a:spcBef>
                <a:spcPts val="0"/>
              </a:spcBef>
              <a:spcAft>
                <a:spcPts val="0"/>
              </a:spcAft>
            </a:pPr>
            <a:r>
              <a:rPr lang="en-US" altLang="en-US" sz="1800" dirty="0" smtClean="0">
                <a:latin typeface="Arial" charset="0"/>
                <a:ea typeface="ＭＳ Ｐゴシック" pitchFamily="34" charset="-128"/>
                <a:cs typeface="Arial" charset="0"/>
              </a:rPr>
              <a:t>Marisol Corrales – DHHS</a:t>
            </a:r>
          </a:p>
          <a:p>
            <a:pPr>
              <a:spcBef>
                <a:spcPts val="0"/>
              </a:spcBef>
              <a:spcAft>
                <a:spcPts val="0"/>
              </a:spcAft>
            </a:pPr>
            <a:r>
              <a:rPr lang="en-US" altLang="en-US" sz="1800" dirty="0" smtClean="0">
                <a:latin typeface="Arial" charset="0"/>
                <a:ea typeface="ＭＳ Ｐゴシック" pitchFamily="34" charset="-128"/>
                <a:cs typeface="Arial" charset="0"/>
              </a:rPr>
              <a:t>Geo George – VMIA</a:t>
            </a:r>
          </a:p>
          <a:p>
            <a:pPr>
              <a:spcBef>
                <a:spcPts val="0"/>
              </a:spcBef>
              <a:spcAft>
                <a:spcPts val="0"/>
              </a:spcAft>
            </a:pPr>
            <a:r>
              <a:rPr lang="en-US" altLang="en-US" sz="1800" dirty="0" smtClean="0">
                <a:latin typeface="Arial" charset="0"/>
                <a:ea typeface="ＭＳ Ｐゴシック" pitchFamily="34" charset="-128"/>
                <a:cs typeface="Arial" charset="0"/>
              </a:rPr>
              <a:t>Lisa </a:t>
            </a:r>
            <a:r>
              <a:rPr lang="en-US" altLang="en-US" sz="1800" dirty="0" err="1" smtClean="0">
                <a:latin typeface="Arial" charset="0"/>
                <a:ea typeface="ＭＳ Ｐゴシック" pitchFamily="34" charset="-128"/>
                <a:cs typeface="Arial" charset="0"/>
              </a:rPr>
              <a:t>Spong</a:t>
            </a:r>
            <a:r>
              <a:rPr lang="en-US" altLang="en-US" sz="1800" dirty="0" smtClean="0">
                <a:latin typeface="Arial" charset="0"/>
                <a:ea typeface="ＭＳ Ｐゴシック" pitchFamily="34" charset="-128"/>
                <a:cs typeface="Arial" charset="0"/>
              </a:rPr>
              <a:t> – Bendigo Health, DHHS</a:t>
            </a:r>
          </a:p>
          <a:p>
            <a:endParaRPr lang="en-US" altLang="en-US" dirty="0" smtClean="0">
              <a:latin typeface="Arial" charset="0"/>
              <a:ea typeface="ＭＳ Ｐゴシック" pitchFamily="34" charset="-128"/>
              <a:cs typeface="Arial" charset="0"/>
            </a:endParaRPr>
          </a:p>
          <a:p>
            <a:endParaRPr lang="en-US" altLang="en-US" dirty="0" smtClean="0">
              <a:latin typeface="Arial" charset="0"/>
              <a:ea typeface="ＭＳ Ｐゴシック" pitchFamily="34" charset="-128"/>
              <a:cs typeface="Arial"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Six domains that influence or trigger conflict </a:t>
            </a:r>
            <a:endParaRPr lang="en-AU" dirty="0"/>
          </a:p>
        </p:txBody>
      </p:sp>
      <p:sp>
        <p:nvSpPr>
          <p:cNvPr id="4" name="Rectangle 3"/>
          <p:cNvSpPr/>
          <p:nvPr/>
        </p:nvSpPr>
        <p:spPr>
          <a:xfrm>
            <a:off x="563747" y="5658921"/>
            <a:ext cx="3106553" cy="601133"/>
          </a:xfrm>
          <a:prstGeom prst="rect">
            <a:avLst/>
          </a:prstGeom>
          <a:solidFill>
            <a:srgbClr val="4E9729"/>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b="1" dirty="0" smtClean="0">
                <a:solidFill>
                  <a:prstClr val="white"/>
                </a:solidFill>
              </a:rPr>
              <a:t>6. </a:t>
            </a:r>
            <a:r>
              <a:rPr lang="en-US" sz="2000" b="1" dirty="0" smtClean="0">
                <a:solidFill>
                  <a:prstClr val="white"/>
                </a:solidFill>
              </a:rPr>
              <a:t>Outside hospital</a:t>
            </a:r>
            <a:endParaRPr lang="en-US" sz="2000" b="1" dirty="0">
              <a:solidFill>
                <a:prstClr val="white"/>
              </a:solidFill>
            </a:endParaRPr>
          </a:p>
        </p:txBody>
      </p:sp>
      <p:sp>
        <p:nvSpPr>
          <p:cNvPr id="5" name="Explosion 1 4"/>
          <p:cNvSpPr/>
          <p:nvPr/>
        </p:nvSpPr>
        <p:spPr>
          <a:xfrm>
            <a:off x="5274527" y="1705139"/>
            <a:ext cx="3640872" cy="2153192"/>
          </a:xfrm>
          <a:prstGeom prst="irregularSeal1">
            <a:avLst/>
          </a:prstGeom>
          <a:solidFill>
            <a:schemeClr val="tx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400" dirty="0" smtClean="0">
                <a:solidFill>
                  <a:prstClr val="white"/>
                </a:solidFill>
              </a:rPr>
              <a:t>Flashpoint</a:t>
            </a:r>
            <a:endParaRPr lang="en-US" sz="2400" dirty="0">
              <a:solidFill>
                <a:prstClr val="white"/>
              </a:solidFill>
            </a:endParaRPr>
          </a:p>
        </p:txBody>
      </p:sp>
      <p:sp>
        <p:nvSpPr>
          <p:cNvPr id="6" name="Rectangle 5"/>
          <p:cNvSpPr/>
          <p:nvPr/>
        </p:nvSpPr>
        <p:spPr>
          <a:xfrm>
            <a:off x="563747" y="4983467"/>
            <a:ext cx="3106553" cy="586291"/>
          </a:xfrm>
          <a:prstGeom prst="rect">
            <a:avLst/>
          </a:prstGeom>
          <a:solidFill>
            <a:srgbClr val="FFCC00"/>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2000" b="1" dirty="0" smtClean="0">
                <a:solidFill>
                  <a:srgbClr val="21278D"/>
                </a:solidFill>
              </a:rPr>
              <a:t>5. Physical environment</a:t>
            </a:r>
            <a:endParaRPr lang="en-US" sz="2000" b="1" dirty="0">
              <a:solidFill>
                <a:srgbClr val="21278D"/>
              </a:solidFill>
            </a:endParaRPr>
          </a:p>
        </p:txBody>
      </p:sp>
      <p:sp>
        <p:nvSpPr>
          <p:cNvPr id="7" name="Rectangle 6"/>
          <p:cNvSpPr/>
          <p:nvPr/>
        </p:nvSpPr>
        <p:spPr>
          <a:xfrm>
            <a:off x="563747" y="4288417"/>
            <a:ext cx="3106553" cy="613784"/>
          </a:xfrm>
          <a:prstGeom prst="rect">
            <a:avLst/>
          </a:prstGeom>
          <a:solidFill>
            <a:srgbClr val="E65D00"/>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2000" b="1" dirty="0" smtClean="0">
                <a:solidFill>
                  <a:prstClr val="white"/>
                </a:solidFill>
              </a:rPr>
              <a:t>4. Staff team</a:t>
            </a:r>
            <a:endParaRPr lang="en-US" sz="2000" b="1" dirty="0">
              <a:solidFill>
                <a:prstClr val="white"/>
              </a:solidFill>
            </a:endParaRPr>
          </a:p>
        </p:txBody>
      </p:sp>
      <p:sp>
        <p:nvSpPr>
          <p:cNvPr id="8" name="Rectangle 7"/>
          <p:cNvSpPr/>
          <p:nvPr/>
        </p:nvSpPr>
        <p:spPr>
          <a:xfrm>
            <a:off x="563747" y="3633602"/>
            <a:ext cx="3106553" cy="560891"/>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b="1" dirty="0" smtClean="0">
                <a:solidFill>
                  <a:prstClr val="white"/>
                </a:solidFill>
              </a:rPr>
              <a:t>3</a:t>
            </a:r>
            <a:r>
              <a:rPr lang="en-US" sz="1800" b="1" dirty="0" smtClean="0">
                <a:solidFill>
                  <a:prstClr val="white"/>
                </a:solidFill>
              </a:rPr>
              <a:t>. Regulatory framework</a:t>
            </a:r>
            <a:endParaRPr lang="en-US" sz="1800" b="1" dirty="0">
              <a:solidFill>
                <a:prstClr val="white"/>
              </a:solidFill>
            </a:endParaRPr>
          </a:p>
        </p:txBody>
      </p:sp>
      <p:sp>
        <p:nvSpPr>
          <p:cNvPr id="9" name="Rectangle 8"/>
          <p:cNvSpPr/>
          <p:nvPr/>
        </p:nvSpPr>
        <p:spPr>
          <a:xfrm>
            <a:off x="563747" y="2971893"/>
            <a:ext cx="3106553" cy="560891"/>
          </a:xfrm>
          <a:prstGeom prst="rect">
            <a:avLst/>
          </a:prstGeom>
          <a:solidFill>
            <a:srgbClr val="58009A"/>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2000" b="1" dirty="0" smtClean="0">
                <a:solidFill>
                  <a:prstClr val="white"/>
                </a:solidFill>
              </a:rPr>
              <a:t>2. </a:t>
            </a:r>
            <a:r>
              <a:rPr lang="en-US" sz="1800" b="1" dirty="0" smtClean="0">
                <a:solidFill>
                  <a:prstClr val="white"/>
                </a:solidFill>
              </a:rPr>
              <a:t>Patient characteristics</a:t>
            </a:r>
            <a:endParaRPr lang="en-US" sz="1800" b="1" dirty="0">
              <a:solidFill>
                <a:prstClr val="white"/>
              </a:solidFill>
            </a:endParaRPr>
          </a:p>
        </p:txBody>
      </p:sp>
      <p:sp>
        <p:nvSpPr>
          <p:cNvPr id="10" name="Rectangle 9"/>
          <p:cNvSpPr/>
          <p:nvPr/>
        </p:nvSpPr>
        <p:spPr>
          <a:xfrm>
            <a:off x="563747" y="2310184"/>
            <a:ext cx="3106553" cy="560891"/>
          </a:xfrm>
          <a:prstGeom prst="rect">
            <a:avLst/>
          </a:prstGeom>
          <a:solidFill>
            <a:srgbClr val="1111FF"/>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b="1" dirty="0" smtClean="0">
                <a:solidFill>
                  <a:prstClr val="white"/>
                </a:solidFill>
              </a:rPr>
              <a:t>1</a:t>
            </a:r>
            <a:r>
              <a:rPr lang="en-US" sz="1800" b="1" dirty="0" smtClean="0">
                <a:solidFill>
                  <a:prstClr val="white"/>
                </a:solidFill>
              </a:rPr>
              <a:t>. The patient community </a:t>
            </a:r>
            <a:endParaRPr lang="en-US" sz="1800" b="1" dirty="0">
              <a:solidFill>
                <a:prstClr val="white"/>
              </a:solidFill>
            </a:endParaRPr>
          </a:p>
        </p:txBody>
      </p:sp>
      <p:sp>
        <p:nvSpPr>
          <p:cNvPr id="11" name="Right Arrow 10"/>
          <p:cNvSpPr/>
          <p:nvPr/>
        </p:nvSpPr>
        <p:spPr>
          <a:xfrm>
            <a:off x="3936379" y="2310184"/>
            <a:ext cx="1170879" cy="3949870"/>
          </a:xfrm>
          <a:prstGeom prst="rightArrow">
            <a:avLst>
              <a:gd name="adj1" fmla="val 97169"/>
              <a:gd name="adj2" fmla="val 42076"/>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5274528" y="4106304"/>
            <a:ext cx="3640872" cy="2246769"/>
          </a:xfrm>
          <a:prstGeom prst="rect">
            <a:avLst/>
          </a:prstGeom>
        </p:spPr>
        <p:txBody>
          <a:bodyPr wrap="square">
            <a:spAutoFit/>
          </a:bodyPr>
          <a:lstStyle/>
          <a:p>
            <a:r>
              <a:rPr lang="en-US" sz="2000" b="1" dirty="0" smtClean="0">
                <a:solidFill>
                  <a:prstClr val="black"/>
                </a:solidFill>
              </a:rPr>
              <a:t>Definition: </a:t>
            </a:r>
          </a:p>
          <a:p>
            <a:r>
              <a:rPr lang="en-US" sz="2000" dirty="0" smtClean="0">
                <a:solidFill>
                  <a:prstClr val="black"/>
                </a:solidFill>
              </a:rPr>
              <a:t>Social </a:t>
            </a:r>
            <a:r>
              <a:rPr lang="en-US" sz="2000" dirty="0">
                <a:solidFill>
                  <a:prstClr val="black"/>
                </a:solidFill>
              </a:rPr>
              <a:t>and psychological situations arising out of features of the originating domains, </a:t>
            </a:r>
            <a:r>
              <a:rPr lang="en-US" sz="2000" dirty="0" smtClean="0">
                <a:solidFill>
                  <a:prstClr val="black"/>
                </a:solidFill>
              </a:rPr>
              <a:t>signaling </a:t>
            </a:r>
            <a:r>
              <a:rPr lang="en-US" sz="2000" dirty="0">
                <a:solidFill>
                  <a:prstClr val="black"/>
                </a:solidFill>
              </a:rPr>
              <a:t>and preceding imminent conflict behaviours</a:t>
            </a:r>
          </a:p>
        </p:txBody>
      </p:sp>
      <p:sp>
        <p:nvSpPr>
          <p:cNvPr id="13" name="TextBox 12"/>
          <p:cNvSpPr txBox="1"/>
          <p:nvPr/>
        </p:nvSpPr>
        <p:spPr>
          <a:xfrm>
            <a:off x="1358900" y="1851952"/>
            <a:ext cx="1841500" cy="369332"/>
          </a:xfrm>
          <a:prstGeom prst="rect">
            <a:avLst/>
          </a:prstGeom>
          <a:noFill/>
        </p:spPr>
        <p:txBody>
          <a:bodyPr wrap="square" rtlCol="0">
            <a:spAutoFit/>
          </a:bodyPr>
          <a:lstStyle/>
          <a:p>
            <a:r>
              <a:rPr lang="en-US" dirty="0" smtClean="0">
                <a:solidFill>
                  <a:srgbClr val="4BACC6">
                    <a:lumMod val="50000"/>
                  </a:srgbClr>
                </a:solidFill>
                <a:latin typeface="Arial Black"/>
                <a:cs typeface="Arial Black"/>
              </a:rPr>
              <a:t>Domains</a:t>
            </a:r>
            <a:endParaRPr lang="en-US" dirty="0">
              <a:solidFill>
                <a:srgbClr val="4BACC6">
                  <a:lumMod val="50000"/>
                </a:srgbClr>
              </a:solidFill>
              <a:latin typeface="Arial Black"/>
              <a:cs typeface="Arial Black"/>
            </a:endParaRPr>
          </a:p>
        </p:txBody>
      </p:sp>
    </p:spTree>
    <p:extLst>
      <p:ext uri="{BB962C8B-B14F-4D97-AF65-F5344CB8AC3E}">
        <p14:creationId xmlns:p14="http://schemas.microsoft.com/office/powerpoint/2010/main" val="40284256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Staff can influence conflict and containment by:</a:t>
            </a:r>
            <a:endParaRPr lang="en-AU" dirty="0"/>
          </a:p>
        </p:txBody>
      </p:sp>
      <p:sp>
        <p:nvSpPr>
          <p:cNvPr id="3" name="Content Placeholder 2"/>
          <p:cNvSpPr>
            <a:spLocks noGrp="1"/>
          </p:cNvSpPr>
          <p:nvPr>
            <p:ph idx="1"/>
          </p:nvPr>
        </p:nvSpPr>
        <p:spPr/>
        <p:txBody>
          <a:bodyPr/>
          <a:lstStyle/>
          <a:p>
            <a:pPr marL="457200" lvl="1" indent="-457200">
              <a:spcBef>
                <a:spcPts val="0"/>
              </a:spcBef>
              <a:spcAft>
                <a:spcPts val="1000"/>
              </a:spcAft>
              <a:buFont typeface="Arial" panose="020B0604020202020204" pitchFamily="34" charset="0"/>
              <a:buChar char="•"/>
            </a:pPr>
            <a:r>
              <a:rPr lang="en-US" dirty="0"/>
              <a:t>Reducing or eradicating the originating conflict factors.</a:t>
            </a:r>
          </a:p>
          <a:p>
            <a:pPr marL="457200" lvl="1" indent="-457200">
              <a:spcBef>
                <a:spcPts val="0"/>
              </a:spcBef>
              <a:spcAft>
                <a:spcPts val="1000"/>
              </a:spcAft>
              <a:buFont typeface="Arial" panose="020B0604020202020204" pitchFamily="34" charset="0"/>
              <a:buChar char="•"/>
            </a:pPr>
            <a:r>
              <a:rPr lang="en-US" dirty="0"/>
              <a:t>Preventing flashpoints.</a:t>
            </a:r>
          </a:p>
          <a:p>
            <a:pPr marL="457200" lvl="1" indent="-457200">
              <a:spcBef>
                <a:spcPts val="0"/>
              </a:spcBef>
              <a:spcAft>
                <a:spcPts val="1000"/>
              </a:spcAft>
              <a:buFont typeface="Arial" panose="020B0604020202020204" pitchFamily="34" charset="0"/>
              <a:buChar char="•"/>
            </a:pPr>
            <a:r>
              <a:rPr lang="en-US" dirty="0"/>
              <a:t>Cutting the link between the flashpoint and conflict.</a:t>
            </a:r>
          </a:p>
          <a:p>
            <a:pPr marL="457200" lvl="1" indent="-457200">
              <a:spcBef>
                <a:spcPts val="0"/>
              </a:spcBef>
              <a:spcAft>
                <a:spcPts val="1000"/>
              </a:spcAft>
              <a:buFont typeface="Arial" panose="020B0604020202020204" pitchFamily="34" charset="0"/>
              <a:buChar char="•"/>
            </a:pPr>
            <a:r>
              <a:rPr lang="en-US" dirty="0"/>
              <a:t>Choosing not to use containment when it would be counterproductive.</a:t>
            </a:r>
          </a:p>
          <a:p>
            <a:pPr marL="457200" lvl="1" indent="-457200">
              <a:spcBef>
                <a:spcPts val="0"/>
              </a:spcBef>
              <a:spcAft>
                <a:spcPts val="1000"/>
              </a:spcAft>
              <a:buFont typeface="Arial" panose="020B0604020202020204" pitchFamily="34" charset="0"/>
              <a:buChar char="•"/>
            </a:pPr>
            <a:r>
              <a:rPr lang="en-US" dirty="0"/>
              <a:t>Ensuring that containment does not lead to further conflict.</a:t>
            </a:r>
          </a:p>
          <a:p>
            <a:endParaRPr lang="en-AU" dirty="0"/>
          </a:p>
        </p:txBody>
      </p:sp>
    </p:spTree>
    <p:extLst>
      <p:ext uri="{BB962C8B-B14F-4D97-AF65-F5344CB8AC3E}">
        <p14:creationId xmlns:p14="http://schemas.microsoft.com/office/powerpoint/2010/main" val="14803108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Safewards Victoria Trial</a:t>
            </a:r>
            <a:endParaRPr lang="en-AU" dirty="0"/>
          </a:p>
        </p:txBody>
      </p:sp>
      <p:graphicFrame>
        <p:nvGraphicFramePr>
          <p:cNvPr id="4" name="Content Placeholder 5"/>
          <p:cNvGraphicFramePr>
            <a:graphicFrameLocks noGrp="1"/>
          </p:cNvGraphicFramePr>
          <p:nvPr>
            <p:ph idx="1"/>
            <p:extLst>
              <p:ext uri="{D42A27DB-BD31-4B8C-83A1-F6EECF244321}">
                <p14:modId xmlns:p14="http://schemas.microsoft.com/office/powerpoint/2010/main" val="3372912728"/>
              </p:ext>
            </p:extLst>
          </p:nvPr>
        </p:nvGraphicFramePr>
        <p:xfrm>
          <a:off x="539750" y="1619250"/>
          <a:ext cx="8243888" cy="48545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511088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Safewards trial – key </a:t>
            </a:r>
            <a:r>
              <a:rPr lang="en-AU" dirty="0" smtClean="0"/>
              <a:t>results from the pilot</a:t>
            </a:r>
            <a:endParaRPr lang="en-AU" dirty="0"/>
          </a:p>
        </p:txBody>
      </p:sp>
      <p:sp>
        <p:nvSpPr>
          <p:cNvPr id="3" name="Content Placeholder 2"/>
          <p:cNvSpPr>
            <a:spLocks noGrp="1"/>
          </p:cNvSpPr>
          <p:nvPr>
            <p:ph idx="1"/>
          </p:nvPr>
        </p:nvSpPr>
        <p:spPr/>
        <p:txBody>
          <a:bodyPr/>
          <a:lstStyle/>
          <a:p>
            <a:pPr marL="342900" lvl="1" indent="-342900">
              <a:lnSpc>
                <a:spcPct val="100000"/>
              </a:lnSpc>
              <a:spcAft>
                <a:spcPts val="600"/>
              </a:spcAft>
              <a:buFont typeface="Arial" panose="020B0604020202020204" pitchFamily="34" charset="0"/>
              <a:buChar char="•"/>
            </a:pPr>
            <a:r>
              <a:rPr lang="en-AU" dirty="0"/>
              <a:t>36% reduction in seclusion rates, from baseline to follow-up.</a:t>
            </a:r>
          </a:p>
          <a:p>
            <a:pPr lvl="1">
              <a:lnSpc>
                <a:spcPct val="100000"/>
              </a:lnSpc>
              <a:spcAft>
                <a:spcPts val="600"/>
              </a:spcAft>
            </a:pPr>
            <a:endParaRPr lang="en-AU" dirty="0"/>
          </a:p>
          <a:p>
            <a:pPr marL="342900" lvl="1" indent="-342900">
              <a:lnSpc>
                <a:spcPct val="100000"/>
              </a:lnSpc>
              <a:spcAft>
                <a:spcPts val="600"/>
              </a:spcAft>
              <a:buFont typeface="Arial" panose="020B0604020202020204" pitchFamily="34" charset="0"/>
              <a:buChar char="•"/>
            </a:pPr>
            <a:r>
              <a:rPr lang="en-AU" dirty="0"/>
              <a:t>Highly favourable impact of staff and consumer perceptions of increased safety and more positive inpatient environments. </a:t>
            </a:r>
          </a:p>
          <a:p>
            <a:pPr lvl="1">
              <a:lnSpc>
                <a:spcPct val="100000"/>
              </a:lnSpc>
              <a:spcAft>
                <a:spcPts val="600"/>
              </a:spcAft>
            </a:pPr>
            <a:endParaRPr lang="en-AU" dirty="0"/>
          </a:p>
          <a:p>
            <a:pPr marL="342900" indent="-342900">
              <a:lnSpc>
                <a:spcPct val="100000"/>
              </a:lnSpc>
              <a:spcAft>
                <a:spcPts val="600"/>
              </a:spcAft>
              <a:buFont typeface="Arial" panose="020B0604020202020204" pitchFamily="34" charset="0"/>
              <a:buChar char="•"/>
            </a:pPr>
            <a:r>
              <a:rPr lang="en-AU" sz="2000" b="0" dirty="0">
                <a:solidFill>
                  <a:schemeClr val="tx1"/>
                </a:solidFill>
              </a:rPr>
              <a:t>Applicability: The Safewards model made sense to staff, most interventions were keenly taken up by staff (n=103), and consumers enthusiastically engaged with several interventions (n=72) .</a:t>
            </a:r>
          </a:p>
          <a:p>
            <a:pPr>
              <a:lnSpc>
                <a:spcPct val="100000"/>
              </a:lnSpc>
              <a:spcAft>
                <a:spcPts val="600"/>
              </a:spcAft>
            </a:pPr>
            <a:endParaRPr lang="en-AU" sz="2000" b="0" dirty="0">
              <a:solidFill>
                <a:schemeClr val="tx1"/>
              </a:solidFill>
            </a:endParaRPr>
          </a:p>
          <a:p>
            <a:pPr marL="342900" indent="-342900">
              <a:lnSpc>
                <a:spcPct val="100000"/>
              </a:lnSpc>
              <a:spcAft>
                <a:spcPts val="600"/>
              </a:spcAft>
              <a:buFont typeface="Arial" panose="020B0604020202020204" pitchFamily="34" charset="0"/>
              <a:buChar char="•"/>
            </a:pPr>
            <a:r>
              <a:rPr lang="en-AU" sz="2000" b="0" dirty="0">
                <a:solidFill>
                  <a:schemeClr val="tx1"/>
                </a:solidFill>
              </a:rPr>
              <a:t>Sustainability: Fidelity was achieved to a very good standard in the trial period and to an excellent standard by the end of the sustainability period.</a:t>
            </a:r>
          </a:p>
          <a:p>
            <a:endParaRPr lang="en-AU" dirty="0"/>
          </a:p>
        </p:txBody>
      </p:sp>
    </p:spTree>
    <p:extLst>
      <p:ext uri="{BB962C8B-B14F-4D97-AF65-F5344CB8AC3E}">
        <p14:creationId xmlns:p14="http://schemas.microsoft.com/office/powerpoint/2010/main" val="17455864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Safewards Victoria state-wide implementation</a:t>
            </a:r>
          </a:p>
        </p:txBody>
      </p:sp>
      <p:sp>
        <p:nvSpPr>
          <p:cNvPr id="4" name="Rectangle 3"/>
          <p:cNvSpPr/>
          <p:nvPr/>
        </p:nvSpPr>
        <p:spPr>
          <a:xfrm>
            <a:off x="292506" y="1928693"/>
            <a:ext cx="2515163" cy="1351709"/>
          </a:xfrm>
          <a:prstGeom prst="rect">
            <a:avLst/>
          </a:prstGeom>
          <a:solidFill>
            <a:schemeClr val="accent5">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r>
              <a:rPr lang="en-AU" sz="2000" b="1" dirty="0">
                <a:solidFill>
                  <a:schemeClr val="tx1"/>
                </a:solidFill>
              </a:rPr>
              <a:t>Training and pre-implementation </a:t>
            </a:r>
            <a:r>
              <a:rPr lang="en-AU" sz="2000" b="1" dirty="0" smtClean="0">
                <a:solidFill>
                  <a:schemeClr val="tx1"/>
                </a:solidFill>
              </a:rPr>
              <a:t>support</a:t>
            </a:r>
            <a:endParaRPr lang="en-AU" sz="2000" b="1" dirty="0">
              <a:solidFill>
                <a:schemeClr val="tx1"/>
              </a:solidFill>
            </a:endParaRPr>
          </a:p>
        </p:txBody>
      </p:sp>
      <p:sp>
        <p:nvSpPr>
          <p:cNvPr id="5" name="Rectangle 4"/>
          <p:cNvSpPr/>
          <p:nvPr/>
        </p:nvSpPr>
        <p:spPr>
          <a:xfrm>
            <a:off x="3286507" y="1885152"/>
            <a:ext cx="2559753" cy="1375810"/>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r>
              <a:rPr lang="en-AU" sz="2000" b="1" dirty="0">
                <a:solidFill>
                  <a:schemeClr val="tx1"/>
                </a:solidFill>
              </a:rPr>
              <a:t>Implementation</a:t>
            </a:r>
          </a:p>
        </p:txBody>
      </p:sp>
      <p:sp>
        <p:nvSpPr>
          <p:cNvPr id="6" name="Rectangle 5"/>
          <p:cNvSpPr/>
          <p:nvPr/>
        </p:nvSpPr>
        <p:spPr>
          <a:xfrm>
            <a:off x="6379940" y="1885152"/>
            <a:ext cx="2331342" cy="1395250"/>
          </a:xfrm>
          <a:prstGeom prst="rect">
            <a:avLst/>
          </a:prstGeom>
          <a:solidFill>
            <a:schemeClr val="accent5">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r>
              <a:rPr lang="en-AU" sz="2000" b="1" dirty="0">
                <a:solidFill>
                  <a:schemeClr val="tx1"/>
                </a:solidFill>
              </a:rPr>
              <a:t>Embedding within </a:t>
            </a:r>
            <a:r>
              <a:rPr lang="en-AU" sz="2000" b="1" dirty="0" smtClean="0">
                <a:solidFill>
                  <a:schemeClr val="tx1"/>
                </a:solidFill>
              </a:rPr>
              <a:t>services</a:t>
            </a:r>
            <a:endParaRPr lang="en-AU" sz="2000" b="1" dirty="0">
              <a:solidFill>
                <a:schemeClr val="tx1"/>
              </a:solidFill>
            </a:endParaRPr>
          </a:p>
        </p:txBody>
      </p:sp>
      <p:sp>
        <p:nvSpPr>
          <p:cNvPr id="7" name="Pentagon 6"/>
          <p:cNvSpPr/>
          <p:nvPr/>
        </p:nvSpPr>
        <p:spPr>
          <a:xfrm>
            <a:off x="5976458" y="1891473"/>
            <a:ext cx="289367" cy="1192192"/>
          </a:xfrm>
          <a:prstGeom prst="homePlate">
            <a:avLst>
              <a:gd name="adj" fmla="val 90000"/>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AU" b="1">
              <a:solidFill>
                <a:prstClr val="white"/>
              </a:solidFill>
            </a:endParaRPr>
          </a:p>
        </p:txBody>
      </p:sp>
      <p:sp>
        <p:nvSpPr>
          <p:cNvPr id="8" name="Pentagon 7"/>
          <p:cNvSpPr/>
          <p:nvPr/>
        </p:nvSpPr>
        <p:spPr>
          <a:xfrm>
            <a:off x="2931827" y="1956786"/>
            <a:ext cx="289367" cy="1192192"/>
          </a:xfrm>
          <a:prstGeom prst="homePlate">
            <a:avLst>
              <a:gd name="adj" fmla="val 90000"/>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AU" b="1">
              <a:solidFill>
                <a:prstClr val="white"/>
              </a:solidFill>
            </a:endParaRPr>
          </a:p>
        </p:txBody>
      </p:sp>
      <p:sp>
        <p:nvSpPr>
          <p:cNvPr id="9" name="Right Arrow 8"/>
          <p:cNvSpPr/>
          <p:nvPr/>
        </p:nvSpPr>
        <p:spPr>
          <a:xfrm>
            <a:off x="280216" y="3452307"/>
            <a:ext cx="8418776" cy="717630"/>
          </a:xfrm>
          <a:prstGeom prst="rightArrow">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r>
              <a:rPr lang="en-AU" b="1" dirty="0" smtClean="0">
                <a:solidFill>
                  <a:prstClr val="white"/>
                </a:solidFill>
              </a:rPr>
              <a:t>Evaluation</a:t>
            </a:r>
            <a:endParaRPr lang="en-AU" b="1" dirty="0">
              <a:solidFill>
                <a:prstClr val="white"/>
              </a:solidFill>
            </a:endParaRPr>
          </a:p>
        </p:txBody>
      </p:sp>
      <p:sp>
        <p:nvSpPr>
          <p:cNvPr id="11" name="Rectangle 10"/>
          <p:cNvSpPr/>
          <p:nvPr/>
        </p:nvSpPr>
        <p:spPr>
          <a:xfrm>
            <a:off x="292506" y="4277513"/>
            <a:ext cx="8367649" cy="382137"/>
          </a:xfrm>
          <a:prstGeom prst="rect">
            <a:avLst/>
          </a:prstGeom>
          <a:solidFill>
            <a:schemeClr val="accent5">
              <a:lumMod val="75000"/>
            </a:scheme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AU" dirty="0" smtClean="0"/>
              <a:t>Phase 1 – Mental health – 18 services 62 units</a:t>
            </a:r>
            <a:endParaRPr lang="en-AU" dirty="0"/>
          </a:p>
        </p:txBody>
      </p:sp>
      <p:sp>
        <p:nvSpPr>
          <p:cNvPr id="12" name="Rectangle 11"/>
          <p:cNvSpPr/>
          <p:nvPr/>
        </p:nvSpPr>
        <p:spPr>
          <a:xfrm>
            <a:off x="3174949" y="5171563"/>
            <a:ext cx="5472914" cy="382137"/>
          </a:xfrm>
          <a:prstGeom prst="rect">
            <a:avLst/>
          </a:prstGeom>
          <a:solidFill>
            <a:schemeClr val="accent5"/>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AU" dirty="0" smtClean="0"/>
              <a:t>Phase 2 – Emergency Departments - pilot </a:t>
            </a:r>
            <a:endParaRPr lang="en-AU" dirty="0"/>
          </a:p>
        </p:txBody>
      </p:sp>
      <p:sp>
        <p:nvSpPr>
          <p:cNvPr id="13" name="Rectangle 12"/>
          <p:cNvSpPr/>
          <p:nvPr/>
        </p:nvSpPr>
        <p:spPr>
          <a:xfrm>
            <a:off x="4857628" y="5696601"/>
            <a:ext cx="3802527" cy="382137"/>
          </a:xfrm>
          <a:prstGeom prst="rect">
            <a:avLst/>
          </a:prstGeom>
          <a:solidFill>
            <a:srgbClr val="00B0F0"/>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AU" dirty="0" smtClean="0"/>
              <a:t>Phase 3 – General settings - pilot</a:t>
            </a:r>
            <a:endParaRPr lang="en-AU" dirty="0"/>
          </a:p>
        </p:txBody>
      </p:sp>
    </p:spTree>
    <p:extLst>
      <p:ext uri="{BB962C8B-B14F-4D97-AF65-F5344CB8AC3E}">
        <p14:creationId xmlns:p14="http://schemas.microsoft.com/office/powerpoint/2010/main" val="2519498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7431BF-2DC2-452F-8C00-8C8A5D1DB5C2}"/>
              </a:ext>
            </a:extLst>
          </p:cNvPr>
          <p:cNvSpPr>
            <a:spLocks noGrp="1"/>
          </p:cNvSpPr>
          <p:nvPr>
            <p:ph type="title"/>
          </p:nvPr>
        </p:nvSpPr>
        <p:spPr/>
        <p:txBody>
          <a:bodyPr/>
          <a:lstStyle/>
          <a:p>
            <a:r>
              <a:rPr lang="en-AU" dirty="0" smtClean="0"/>
              <a:t>Results </a:t>
            </a:r>
            <a:r>
              <a:rPr lang="en-AU" dirty="0" smtClean="0"/>
              <a:t>so </a:t>
            </a:r>
            <a:r>
              <a:rPr lang="en-AU" dirty="0" smtClean="0"/>
              <a:t>far..</a:t>
            </a:r>
            <a:endParaRPr lang="en-AU"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24107971"/>
              </p:ext>
            </p:extLst>
          </p:nvPr>
        </p:nvGraphicFramePr>
        <p:xfrm>
          <a:off x="304800" y="1622322"/>
          <a:ext cx="8534400" cy="485467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591897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Continued Collaboration</a:t>
            </a:r>
            <a:endParaRPr lang="en-AU" dirty="0"/>
          </a:p>
        </p:txBody>
      </p:sp>
      <p:pic>
        <p:nvPicPr>
          <p:cNvPr id="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37456" y="1993900"/>
            <a:ext cx="6848475" cy="4105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540424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Safewards Victoria annual forum</a:t>
            </a:r>
          </a:p>
        </p:txBody>
      </p:sp>
      <p:pic>
        <p:nvPicPr>
          <p:cNvPr id="4" name="Content Placeholder 3"/>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2473503" y="1760537"/>
            <a:ext cx="4104718" cy="3603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p:nvPr/>
        </p:nvPicPr>
        <p:blipFill>
          <a:blip r:embed="rId4">
            <a:extLst>
              <a:ext uri="{28A0092B-C50C-407E-A947-70E740481C1C}">
                <a14:useLocalDpi xmlns:a14="http://schemas.microsoft.com/office/drawing/2010/main" val="0"/>
              </a:ext>
            </a:extLst>
          </a:blip>
          <a:srcRect/>
          <a:stretch>
            <a:fillRect/>
          </a:stretch>
        </p:blipFill>
        <p:spPr bwMode="auto">
          <a:xfrm>
            <a:off x="6374784" y="4042722"/>
            <a:ext cx="2728558" cy="1853110"/>
          </a:xfrm>
          <a:prstGeom prst="rect">
            <a:avLst/>
          </a:prstGeom>
          <a:noFill/>
          <a:ln>
            <a:noFill/>
          </a:ln>
        </p:spPr>
      </p:pic>
      <p:pic>
        <p:nvPicPr>
          <p:cNvPr id="6" name="Picture 5"/>
          <p:cNvPicPr/>
          <p:nvPr/>
        </p:nvPicPr>
        <p:blipFill>
          <a:blip r:embed="rId5">
            <a:extLst>
              <a:ext uri="{28A0092B-C50C-407E-A947-70E740481C1C}">
                <a14:useLocalDpi xmlns:a14="http://schemas.microsoft.com/office/drawing/2010/main" val="0"/>
              </a:ext>
            </a:extLst>
          </a:blip>
          <a:srcRect/>
          <a:stretch>
            <a:fillRect/>
          </a:stretch>
        </p:blipFill>
        <p:spPr bwMode="auto">
          <a:xfrm>
            <a:off x="454203" y="1624059"/>
            <a:ext cx="2019300" cy="2847975"/>
          </a:xfrm>
          <a:prstGeom prst="rect">
            <a:avLst/>
          </a:prstGeom>
          <a:noFill/>
          <a:ln>
            <a:noFill/>
          </a:ln>
        </p:spPr>
      </p:pic>
      <p:sp>
        <p:nvSpPr>
          <p:cNvPr id="7" name="TextBox 6"/>
          <p:cNvSpPr txBox="1"/>
          <p:nvPr/>
        </p:nvSpPr>
        <p:spPr>
          <a:xfrm>
            <a:off x="382130" y="5404514"/>
            <a:ext cx="3248167" cy="1107996"/>
          </a:xfrm>
          <a:prstGeom prst="rect">
            <a:avLst/>
          </a:prstGeom>
          <a:noFill/>
        </p:spPr>
        <p:txBody>
          <a:bodyPr wrap="square" rtlCol="0">
            <a:spAutoFit/>
          </a:bodyPr>
          <a:lstStyle/>
          <a:p>
            <a:r>
              <a:rPr lang="en-AU" sz="1600" dirty="0" smtClean="0"/>
              <a:t>“..This approach is contributing to culture change which benefits everyone – staff, patients and their families”.</a:t>
            </a:r>
            <a:endParaRPr lang="en-AU" sz="1600" dirty="0"/>
          </a:p>
        </p:txBody>
      </p:sp>
      <p:sp>
        <p:nvSpPr>
          <p:cNvPr id="8" name="TextBox 7"/>
          <p:cNvSpPr txBox="1"/>
          <p:nvPr/>
        </p:nvSpPr>
        <p:spPr>
          <a:xfrm>
            <a:off x="6837528" y="2333753"/>
            <a:ext cx="2019869" cy="1077218"/>
          </a:xfrm>
          <a:prstGeom prst="rect">
            <a:avLst/>
          </a:prstGeom>
          <a:noFill/>
        </p:spPr>
        <p:txBody>
          <a:bodyPr wrap="square" rtlCol="0">
            <a:spAutoFit/>
          </a:bodyPr>
          <a:lstStyle/>
          <a:p>
            <a:r>
              <a:rPr lang="en-AU" sz="1600" dirty="0" smtClean="0"/>
              <a:t>“..I really liked that I was encouraged to think a little outside the box..”</a:t>
            </a:r>
            <a:endParaRPr lang="en-AU" sz="1600" dirty="0"/>
          </a:p>
        </p:txBody>
      </p:sp>
    </p:spTree>
    <p:extLst>
      <p:ext uri="{BB962C8B-B14F-4D97-AF65-F5344CB8AC3E}">
        <p14:creationId xmlns:p14="http://schemas.microsoft.com/office/powerpoint/2010/main" val="30882788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bwMode="auto">
          <a:xfrm>
            <a:off x="4994493" y="1619250"/>
            <a:ext cx="3640931" cy="4854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4"/>
          <a:stretch>
            <a:fillRect/>
          </a:stretch>
        </p:blipFill>
        <p:spPr>
          <a:xfrm rot="21283331">
            <a:off x="844557" y="1769403"/>
            <a:ext cx="6200080" cy="4271399"/>
          </a:xfrm>
          <a:prstGeom prst="rect">
            <a:avLst/>
          </a:prstGeom>
        </p:spPr>
      </p:pic>
    </p:spTree>
    <p:extLst>
      <p:ext uri="{BB962C8B-B14F-4D97-AF65-F5344CB8AC3E}">
        <p14:creationId xmlns:p14="http://schemas.microsoft.com/office/powerpoint/2010/main" val="15392308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For more information</a:t>
            </a:r>
          </a:p>
        </p:txBody>
      </p:sp>
      <p:sp>
        <p:nvSpPr>
          <p:cNvPr id="3" name="Content Placeholder 2"/>
          <p:cNvSpPr>
            <a:spLocks noGrp="1"/>
          </p:cNvSpPr>
          <p:nvPr>
            <p:ph idx="1"/>
          </p:nvPr>
        </p:nvSpPr>
        <p:spPr/>
        <p:txBody>
          <a:bodyPr/>
          <a:lstStyle/>
          <a:p>
            <a:r>
              <a:rPr lang="en-AU" sz="2000" dirty="0"/>
              <a:t>Thank you</a:t>
            </a:r>
          </a:p>
          <a:p>
            <a:endParaRPr lang="en-AU" sz="2000" dirty="0"/>
          </a:p>
          <a:p>
            <a:r>
              <a:rPr lang="en-AU" sz="2000" dirty="0">
                <a:hlinkClick r:id="rId3"/>
              </a:rPr>
              <a:t>www.health.vic.gov.au/safewards</a:t>
            </a:r>
            <a:endParaRPr lang="en-AU" sz="2000" dirty="0"/>
          </a:p>
          <a:p>
            <a:endParaRPr lang="en-AU" sz="2000" dirty="0"/>
          </a:p>
          <a:p>
            <a:r>
              <a:rPr lang="en-AU" sz="2000" dirty="0" smtClean="0">
                <a:hlinkClick r:id="rId4"/>
              </a:rPr>
              <a:t>www.health.vic.gov.au/mental-health/chief-mental-health-nurse</a:t>
            </a:r>
            <a:endParaRPr lang="en-AU" sz="2000" dirty="0" smtClean="0"/>
          </a:p>
          <a:p>
            <a:endParaRPr lang="en-AU" sz="2000" dirty="0"/>
          </a:p>
          <a:p>
            <a:r>
              <a:rPr lang="en-AU" sz="2000" dirty="0" smtClean="0">
                <a:hlinkClick r:id="rId5"/>
              </a:rPr>
              <a:t>www.vmia.vic.gov.au</a:t>
            </a:r>
            <a:endParaRPr lang="en-AU" sz="2000" dirty="0" smtClean="0"/>
          </a:p>
          <a:p>
            <a:endParaRPr lang="en-AU" sz="2000" dirty="0"/>
          </a:p>
          <a:p>
            <a:endParaRPr lang="en-AU" dirty="0"/>
          </a:p>
        </p:txBody>
      </p:sp>
    </p:spTree>
    <p:extLst>
      <p:ext uri="{BB962C8B-B14F-4D97-AF65-F5344CB8AC3E}">
        <p14:creationId xmlns:p14="http://schemas.microsoft.com/office/powerpoint/2010/main" val="26961387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269875"/>
            <a:ext cx="7761288" cy="1079500"/>
          </a:xfrm>
        </p:spPr>
        <p:txBody>
          <a:bodyPr/>
          <a:lstStyle/>
          <a:p>
            <a:pPr>
              <a:defRPr/>
            </a:pPr>
            <a:r>
              <a:rPr lang="en-US" dirty="0"/>
              <a:t>The Office of the Chief Mental Health </a:t>
            </a:r>
            <a:r>
              <a:rPr lang="en-US" dirty="0" smtClean="0"/>
              <a:t>Nurse in partnership with VMIA</a:t>
            </a:r>
            <a:endParaRPr lang="en-AU" dirty="0"/>
          </a:p>
        </p:txBody>
      </p:sp>
      <p:sp>
        <p:nvSpPr>
          <p:cNvPr id="7171" name="Content Placeholder 2"/>
          <p:cNvSpPr>
            <a:spLocks noGrp="1"/>
          </p:cNvSpPr>
          <p:nvPr>
            <p:ph idx="1"/>
          </p:nvPr>
        </p:nvSpPr>
        <p:spPr>
          <a:xfrm>
            <a:off x="539750" y="1619250"/>
            <a:ext cx="8243888" cy="4854575"/>
          </a:xfrm>
        </p:spPr>
        <p:txBody>
          <a:bodyPr/>
          <a:lstStyle/>
          <a:p>
            <a:pPr marL="342900" lvl="1" indent="-342900">
              <a:buFont typeface="Arial" panose="020B0604020202020204" pitchFamily="34" charset="0"/>
              <a:buChar char="•"/>
            </a:pPr>
            <a:endParaRPr lang="en-US" altLang="en-US" dirty="0" smtClean="0">
              <a:ea typeface="ＭＳ Ｐゴシック" pitchFamily="34" charset="-128"/>
            </a:endParaRPr>
          </a:p>
          <a:p>
            <a:pPr marL="342900" lvl="1" indent="-342900">
              <a:buFont typeface="Arial" panose="020B0604020202020204" pitchFamily="34" charset="0"/>
              <a:buChar char="•"/>
            </a:pPr>
            <a:endParaRPr lang="en-US" altLang="en-US" dirty="0">
              <a:ea typeface="ＭＳ Ｐゴシック" pitchFamily="34" charset="-128"/>
            </a:endParaRPr>
          </a:p>
          <a:p>
            <a:pPr lvl="1"/>
            <a:endParaRPr lang="en-US" altLang="en-US" dirty="0">
              <a:ea typeface="ＭＳ Ｐゴシック" pitchFamily="34" charset="-128"/>
            </a:endParaRPr>
          </a:p>
          <a:p>
            <a:pPr lvl="1"/>
            <a:endParaRPr lang="en-US" altLang="en-US" dirty="0">
              <a:ea typeface="ＭＳ Ｐゴシック" pitchFamily="34" charset="-128"/>
            </a:endParaRPr>
          </a:p>
        </p:txBody>
      </p:sp>
      <p:graphicFrame>
        <p:nvGraphicFramePr>
          <p:cNvPr id="4" name="Diagram 3"/>
          <p:cNvGraphicFramePr/>
          <p:nvPr>
            <p:extLst>
              <p:ext uri="{D42A27DB-BD31-4B8C-83A1-F6EECF244321}">
                <p14:modId xmlns:p14="http://schemas.microsoft.com/office/powerpoint/2010/main" val="4089622388"/>
              </p:ext>
            </p:extLst>
          </p:nvPr>
        </p:nvGraphicFramePr>
        <p:xfrm>
          <a:off x="1524000" y="1919515"/>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AU" altLang="en-US" dirty="0">
                <a:ea typeface="ＭＳ Ｐゴシック" pitchFamily="34" charset="-128"/>
              </a:rPr>
              <a:t>VMIA</a:t>
            </a:r>
            <a:endParaRPr lang="en-AU" dirty="0"/>
          </a:p>
        </p:txBody>
      </p:sp>
      <p:sp>
        <p:nvSpPr>
          <p:cNvPr id="4" name="Content Placeholder 2"/>
          <p:cNvSpPr>
            <a:spLocks noGrp="1"/>
          </p:cNvSpPr>
          <p:nvPr>
            <p:ph idx="1"/>
          </p:nvPr>
        </p:nvSpPr>
        <p:spPr>
          <a:xfrm>
            <a:off x="539750" y="1619250"/>
            <a:ext cx="8243888" cy="4854575"/>
          </a:xfrm>
        </p:spPr>
        <p:txBody>
          <a:bodyPr/>
          <a:lstStyle/>
          <a:p>
            <a:r>
              <a:rPr lang="en-AU" dirty="0" smtClean="0"/>
              <a:t>VMIA’s diverse </a:t>
            </a:r>
            <a:r>
              <a:rPr lang="en-AU" dirty="0"/>
              <a:t>client base and coverage includes assets, services, infrastructure and people.</a:t>
            </a:r>
          </a:p>
          <a:p>
            <a:endParaRPr lang="en-AU" dirty="0"/>
          </a:p>
        </p:txBody>
      </p:sp>
      <p:pic>
        <p:nvPicPr>
          <p:cNvPr id="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0060" y="2456597"/>
            <a:ext cx="6987652" cy="36521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Medical claims</a:t>
            </a:r>
          </a:p>
        </p:txBody>
      </p:sp>
      <p:pic>
        <p:nvPicPr>
          <p:cNvPr id="4" name="Picture 6"/>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39750" y="1619250"/>
            <a:ext cx="8153675" cy="4854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154164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AU" dirty="0"/>
              <a:t>Key Themes for VMIA</a:t>
            </a:r>
          </a:p>
        </p:txBody>
      </p:sp>
      <p:sp>
        <p:nvSpPr>
          <p:cNvPr id="3" name="Content Placeholder 2"/>
          <p:cNvSpPr>
            <a:spLocks noGrp="1"/>
          </p:cNvSpPr>
          <p:nvPr>
            <p:ph idx="1"/>
          </p:nvPr>
        </p:nvSpPr>
        <p:spPr>
          <a:xfrm>
            <a:off x="539750" y="1619250"/>
            <a:ext cx="8243888" cy="4854575"/>
          </a:xfrm>
        </p:spPr>
        <p:txBody>
          <a:bodyPr/>
          <a:lstStyle/>
          <a:p>
            <a:pPr>
              <a:spcBef>
                <a:spcPts val="600"/>
              </a:spcBef>
              <a:spcAft>
                <a:spcPts val="0"/>
              </a:spcAft>
            </a:pPr>
            <a:r>
              <a:rPr lang="en-AU" dirty="0"/>
              <a:t>The most frequent and high cost VMIA mental health claims include;</a:t>
            </a:r>
          </a:p>
          <a:p>
            <a:pPr marL="342900" indent="-342900">
              <a:spcAft>
                <a:spcPts val="0"/>
              </a:spcAft>
              <a:buFont typeface="Arial" panose="020B0604020202020204" pitchFamily="34" charset="0"/>
              <a:buChar char="•"/>
            </a:pPr>
            <a:r>
              <a:rPr lang="en-AU" b="0" dirty="0"/>
              <a:t>Nervous shock and dependency claims made by family members e.g. multiple claims for once incident</a:t>
            </a:r>
          </a:p>
          <a:p>
            <a:pPr marL="342900" indent="-342900">
              <a:spcAft>
                <a:spcPts val="0"/>
              </a:spcAft>
              <a:buFont typeface="Arial" panose="020B0604020202020204" pitchFamily="34" charset="0"/>
              <a:buChar char="•"/>
            </a:pPr>
            <a:r>
              <a:rPr lang="en-AU" b="0" dirty="0"/>
              <a:t>Inappropriate treatment e.g. physical and chemical restraint used inappropriately</a:t>
            </a:r>
          </a:p>
          <a:p>
            <a:pPr marL="342900" indent="-342900">
              <a:spcAft>
                <a:spcPts val="0"/>
              </a:spcAft>
              <a:buFont typeface="Arial" panose="020B0604020202020204" pitchFamily="34" charset="0"/>
              <a:buChar char="•"/>
            </a:pPr>
            <a:r>
              <a:rPr lang="en-AU" b="0" dirty="0"/>
              <a:t>Assault e.g. both sexual and physical</a:t>
            </a:r>
          </a:p>
          <a:p>
            <a:pPr marL="342900" indent="-342900">
              <a:spcAft>
                <a:spcPts val="0"/>
              </a:spcAft>
              <a:buFont typeface="Arial" panose="020B0604020202020204" pitchFamily="34" charset="0"/>
              <a:buChar char="•"/>
            </a:pPr>
            <a:r>
              <a:rPr lang="en-AU" b="0" dirty="0"/>
              <a:t>Self-harm</a:t>
            </a:r>
          </a:p>
          <a:p>
            <a:pPr marL="342900" indent="-342900">
              <a:spcAft>
                <a:spcPts val="0"/>
              </a:spcAft>
              <a:buFont typeface="Arial" panose="020B0604020202020204" pitchFamily="34" charset="0"/>
              <a:buChar char="•"/>
            </a:pPr>
            <a:r>
              <a:rPr lang="en-AU" b="0" dirty="0"/>
              <a:t>Misdiagnosis</a:t>
            </a:r>
          </a:p>
          <a:p>
            <a:pPr marL="342900" indent="-342900">
              <a:spcAft>
                <a:spcPts val="0"/>
              </a:spcAft>
              <a:buFont typeface="Arial" panose="020B0604020202020204" pitchFamily="34" charset="0"/>
              <a:buChar char="•"/>
            </a:pPr>
            <a:r>
              <a:rPr lang="en-AU" b="0" dirty="0"/>
              <a:t>Absconding, including failure to supervise resulting in suicide or injury</a:t>
            </a:r>
          </a:p>
          <a:p>
            <a:pPr>
              <a:defRPr/>
            </a:pPr>
            <a:endParaRPr lang="en-AU" b="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Drivers</a:t>
            </a:r>
            <a:endParaRPr lang="en-AU"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19419825"/>
              </p:ext>
            </p:extLst>
          </p:nvPr>
        </p:nvGraphicFramePr>
        <p:xfrm>
          <a:off x="539750" y="1619251"/>
          <a:ext cx="8243888" cy="36459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ounded Rectangle 4"/>
          <p:cNvSpPr/>
          <p:nvPr/>
        </p:nvSpPr>
        <p:spPr>
          <a:xfrm>
            <a:off x="663677" y="5383161"/>
            <a:ext cx="7993626" cy="501445"/>
          </a:xfrm>
          <a:prstGeom prst="roundRect">
            <a:avLst/>
          </a:prstGeom>
          <a:solidFill>
            <a:schemeClr val="accent5">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AU" b="1" dirty="0">
                <a:solidFill>
                  <a:schemeClr val="bg1"/>
                </a:solidFill>
              </a:rPr>
              <a:t>Mental Health Act (2014)</a:t>
            </a:r>
          </a:p>
        </p:txBody>
      </p:sp>
      <p:sp>
        <p:nvSpPr>
          <p:cNvPr id="6" name="Rounded Rectangle 5"/>
          <p:cNvSpPr/>
          <p:nvPr/>
        </p:nvSpPr>
        <p:spPr>
          <a:xfrm>
            <a:off x="663677" y="6027173"/>
            <a:ext cx="7993626" cy="501445"/>
          </a:xfrm>
          <a:prstGeom prst="roundRect">
            <a:avLst/>
          </a:prstGeom>
          <a:solidFill>
            <a:schemeClr val="accent5">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AU" b="1" dirty="0">
                <a:solidFill>
                  <a:schemeClr val="bg1"/>
                </a:solidFill>
              </a:rPr>
              <a:t>10 Year Mental Health Plan</a:t>
            </a:r>
          </a:p>
        </p:txBody>
      </p:sp>
    </p:spTree>
    <p:extLst>
      <p:ext uri="{BB962C8B-B14F-4D97-AF65-F5344CB8AC3E}">
        <p14:creationId xmlns:p14="http://schemas.microsoft.com/office/powerpoint/2010/main" val="1924332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Why Safewards?</a:t>
            </a:r>
            <a:endParaRPr lang="en-AU" dirty="0"/>
          </a:p>
        </p:txBody>
      </p:sp>
      <p:sp>
        <p:nvSpPr>
          <p:cNvPr id="3" name="Content Placeholder 2"/>
          <p:cNvSpPr>
            <a:spLocks noGrp="1"/>
          </p:cNvSpPr>
          <p:nvPr>
            <p:ph idx="1"/>
          </p:nvPr>
        </p:nvSpPr>
        <p:spPr/>
        <p:txBody>
          <a:bodyPr/>
          <a:lstStyle/>
          <a:p>
            <a:endParaRPr lang="en-AU" b="0" dirty="0"/>
          </a:p>
          <a:p>
            <a:pPr marL="342900" indent="-342900">
              <a:buFont typeface="Arial" panose="020B0604020202020204" pitchFamily="34" charset="0"/>
              <a:buChar char="•"/>
            </a:pPr>
            <a:r>
              <a:rPr lang="en-AU" b="0" dirty="0" smtClean="0"/>
              <a:t>Evidence based model</a:t>
            </a:r>
          </a:p>
          <a:p>
            <a:pPr marL="342900" indent="-342900">
              <a:buFont typeface="Arial" panose="020B0604020202020204" pitchFamily="34" charset="0"/>
              <a:buChar char="•"/>
            </a:pPr>
            <a:r>
              <a:rPr lang="en-AU" b="0" dirty="0" smtClean="0"/>
              <a:t>Aligns with VMIA’s Better Patient Safety objectives and DHHS Reducing Interventions objectives</a:t>
            </a:r>
          </a:p>
          <a:p>
            <a:pPr marL="342900" indent="-342900">
              <a:buFont typeface="Arial" panose="020B0604020202020204" pitchFamily="34" charset="0"/>
              <a:buChar char="•"/>
            </a:pPr>
            <a:r>
              <a:rPr lang="en-AU" b="0" dirty="0" smtClean="0"/>
              <a:t>Sector Interest</a:t>
            </a:r>
          </a:p>
          <a:p>
            <a:pPr marL="342900" indent="-342900">
              <a:buFont typeface="Arial" panose="020B0604020202020204" pitchFamily="34" charset="0"/>
              <a:buChar char="•"/>
            </a:pPr>
            <a:r>
              <a:rPr lang="en-AU" b="0" dirty="0" smtClean="0"/>
              <a:t>Successful pilot by DHHS</a:t>
            </a:r>
          </a:p>
          <a:p>
            <a:pPr marL="342900" indent="-342900">
              <a:buFont typeface="Arial" panose="020B0604020202020204" pitchFamily="34" charset="0"/>
              <a:buChar char="•"/>
            </a:pPr>
            <a:r>
              <a:rPr lang="en-AU" b="0" dirty="0" smtClean="0"/>
              <a:t>Safewards minimises harm to patients and </a:t>
            </a:r>
            <a:r>
              <a:rPr lang="en-AU" b="0" dirty="0" smtClean="0"/>
              <a:t>staff </a:t>
            </a:r>
          </a:p>
          <a:p>
            <a:pPr marL="342900" indent="-342900">
              <a:buFont typeface="Arial" panose="020B0604020202020204" pitchFamily="34" charset="0"/>
              <a:buChar char="•"/>
            </a:pPr>
            <a:r>
              <a:rPr lang="en-AU" b="0" dirty="0" smtClean="0"/>
              <a:t>Preventative </a:t>
            </a:r>
            <a:r>
              <a:rPr lang="en-AU" b="0" dirty="0" smtClean="0"/>
              <a:t>model</a:t>
            </a:r>
          </a:p>
        </p:txBody>
      </p:sp>
    </p:spTree>
    <p:extLst>
      <p:ext uri="{BB962C8B-B14F-4D97-AF65-F5344CB8AC3E}">
        <p14:creationId xmlns:p14="http://schemas.microsoft.com/office/powerpoint/2010/main" val="14982386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is Safewards?</a:t>
            </a:r>
            <a:endParaRPr lang="en-AU" dirty="0"/>
          </a:p>
        </p:txBody>
      </p:sp>
      <p:sp>
        <p:nvSpPr>
          <p:cNvPr id="4" name="Rectangle 3"/>
          <p:cNvSpPr/>
          <p:nvPr/>
        </p:nvSpPr>
        <p:spPr>
          <a:xfrm>
            <a:off x="1253273" y="1743495"/>
            <a:ext cx="1329210" cy="461665"/>
          </a:xfrm>
          <a:prstGeom prst="rect">
            <a:avLst/>
          </a:prstGeom>
        </p:spPr>
        <p:txBody>
          <a:bodyPr wrap="none">
            <a:spAutoFit/>
          </a:bodyPr>
          <a:lstStyle/>
          <a:p>
            <a:r>
              <a:rPr lang="en-US" sz="2400" b="1" dirty="0" smtClean="0">
                <a:solidFill>
                  <a:prstClr val="black"/>
                </a:solidFill>
                <a:cs typeface="Arial" panose="020B0604020202020204" pitchFamily="34" charset="0"/>
              </a:rPr>
              <a:t>Conflict</a:t>
            </a:r>
            <a:endParaRPr lang="en-US" sz="2400" dirty="0">
              <a:solidFill>
                <a:prstClr val="black"/>
              </a:solidFill>
              <a:cs typeface="Arial" panose="020B0604020202020204" pitchFamily="34" charset="0"/>
            </a:endParaRPr>
          </a:p>
        </p:txBody>
      </p:sp>
      <p:sp>
        <p:nvSpPr>
          <p:cNvPr id="5" name="Rectangle 4"/>
          <p:cNvSpPr/>
          <p:nvPr/>
        </p:nvSpPr>
        <p:spPr>
          <a:xfrm>
            <a:off x="5476592" y="1718974"/>
            <a:ext cx="2064989" cy="461665"/>
          </a:xfrm>
          <a:prstGeom prst="rect">
            <a:avLst/>
          </a:prstGeom>
        </p:spPr>
        <p:txBody>
          <a:bodyPr wrap="none">
            <a:spAutoFit/>
          </a:bodyPr>
          <a:lstStyle/>
          <a:p>
            <a:r>
              <a:rPr lang="en-US" sz="2400" b="1" dirty="0">
                <a:solidFill>
                  <a:prstClr val="black"/>
                </a:solidFill>
                <a:cs typeface="Arial" panose="020B0604020202020204" pitchFamily="34" charset="0"/>
              </a:rPr>
              <a:t>Containment</a:t>
            </a:r>
          </a:p>
        </p:txBody>
      </p:sp>
      <p:sp>
        <p:nvSpPr>
          <p:cNvPr id="6" name="Rectangle 5"/>
          <p:cNvSpPr/>
          <p:nvPr/>
        </p:nvSpPr>
        <p:spPr>
          <a:xfrm>
            <a:off x="591015" y="2365428"/>
            <a:ext cx="3792553" cy="1631216"/>
          </a:xfrm>
          <a:prstGeom prst="rect">
            <a:avLst/>
          </a:prstGeom>
        </p:spPr>
        <p:txBody>
          <a:bodyPr wrap="square">
            <a:spAutoFit/>
          </a:bodyPr>
          <a:lstStyle/>
          <a:p>
            <a:r>
              <a:rPr lang="en-US" sz="2000" dirty="0">
                <a:solidFill>
                  <a:prstClr val="black"/>
                </a:solidFill>
                <a:cs typeface="Arial" panose="020B0604020202020204" pitchFamily="34" charset="0"/>
              </a:rPr>
              <a:t>Events that threaten staff or patient safety, including verbal abuse, physical aggression to others, </a:t>
            </a:r>
            <a:r>
              <a:rPr lang="en-US" sz="2000" dirty="0" smtClean="0">
                <a:solidFill>
                  <a:prstClr val="black"/>
                </a:solidFill>
                <a:cs typeface="Arial" panose="020B0604020202020204" pitchFamily="34" charset="0"/>
              </a:rPr>
              <a:t>self-harm</a:t>
            </a:r>
            <a:r>
              <a:rPr lang="en-US" sz="2000" dirty="0">
                <a:solidFill>
                  <a:prstClr val="black"/>
                </a:solidFill>
                <a:cs typeface="Arial" panose="020B0604020202020204" pitchFamily="34" charset="0"/>
              </a:rPr>
              <a:t>, </a:t>
            </a:r>
            <a:r>
              <a:rPr lang="en-US" sz="2000" dirty="0" smtClean="0">
                <a:solidFill>
                  <a:prstClr val="black"/>
                </a:solidFill>
                <a:cs typeface="Arial" panose="020B0604020202020204" pitchFamily="34" charset="0"/>
              </a:rPr>
              <a:t>suicide and absconding</a:t>
            </a:r>
            <a:endParaRPr lang="en-US" sz="2000" dirty="0">
              <a:solidFill>
                <a:prstClr val="black"/>
              </a:solidFill>
              <a:cs typeface="Arial" panose="020B0604020202020204" pitchFamily="34" charset="0"/>
            </a:endParaRPr>
          </a:p>
        </p:txBody>
      </p:sp>
      <p:sp>
        <p:nvSpPr>
          <p:cNvPr id="7" name="Rectangle 6"/>
          <p:cNvSpPr/>
          <p:nvPr/>
        </p:nvSpPr>
        <p:spPr>
          <a:xfrm>
            <a:off x="4863275" y="2369435"/>
            <a:ext cx="3901584" cy="1631216"/>
          </a:xfrm>
          <a:prstGeom prst="rect">
            <a:avLst/>
          </a:prstGeom>
        </p:spPr>
        <p:txBody>
          <a:bodyPr wrap="square">
            <a:spAutoFit/>
          </a:bodyPr>
          <a:lstStyle/>
          <a:p>
            <a:r>
              <a:rPr lang="en-US" sz="2000" dirty="0">
                <a:solidFill>
                  <a:prstClr val="black"/>
                </a:solidFill>
                <a:cs typeface="Arial" panose="020B0604020202020204" pitchFamily="34" charset="0"/>
              </a:rPr>
              <a:t>Things staff do </a:t>
            </a:r>
            <a:r>
              <a:rPr lang="en-US" sz="2000" dirty="0" smtClean="0">
                <a:solidFill>
                  <a:prstClr val="black"/>
                </a:solidFill>
                <a:cs typeface="Arial" panose="020B0604020202020204" pitchFamily="34" charset="0"/>
              </a:rPr>
              <a:t>to </a:t>
            </a:r>
            <a:r>
              <a:rPr lang="en-US" sz="2000" dirty="0">
                <a:solidFill>
                  <a:prstClr val="black"/>
                </a:solidFill>
                <a:cs typeface="Arial" panose="020B0604020202020204" pitchFamily="34" charset="0"/>
              </a:rPr>
              <a:t>prevent events </a:t>
            </a:r>
            <a:r>
              <a:rPr lang="en-US" sz="2000" dirty="0" smtClean="0">
                <a:solidFill>
                  <a:prstClr val="black"/>
                </a:solidFill>
                <a:cs typeface="Arial" panose="020B0604020202020204" pitchFamily="34" charset="0"/>
              </a:rPr>
              <a:t>or minimise harmful outcomes, including use </a:t>
            </a:r>
            <a:r>
              <a:rPr lang="en-US" sz="2000" dirty="0">
                <a:solidFill>
                  <a:prstClr val="black"/>
                </a:solidFill>
                <a:cs typeface="Arial" panose="020B0604020202020204" pitchFamily="34" charset="0"/>
              </a:rPr>
              <a:t>of extra sedating medication, special observation, </a:t>
            </a:r>
            <a:r>
              <a:rPr lang="en-US" sz="2000" dirty="0" smtClean="0">
                <a:solidFill>
                  <a:prstClr val="black"/>
                </a:solidFill>
                <a:cs typeface="Arial" panose="020B0604020202020204" pitchFamily="34" charset="0"/>
              </a:rPr>
              <a:t>restraint and seclusion</a:t>
            </a:r>
            <a:endParaRPr lang="en-US" sz="2000" dirty="0">
              <a:solidFill>
                <a:prstClr val="black"/>
              </a:solidFill>
              <a:cs typeface="Arial" panose="020B0604020202020204" pitchFamily="34" charset="0"/>
            </a:endParaRPr>
          </a:p>
        </p:txBody>
      </p:sp>
    </p:spTree>
    <p:extLst>
      <p:ext uri="{BB962C8B-B14F-4D97-AF65-F5344CB8AC3E}">
        <p14:creationId xmlns:p14="http://schemas.microsoft.com/office/powerpoint/2010/main" val="40049064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ltLang="en-US" dirty="0">
                <a:latin typeface="Calibri" panose="020F0502020204030204" pitchFamily="34" charset="0"/>
              </a:rPr>
              <a:t>The Safewards Model (Simple) </a:t>
            </a:r>
            <a:endParaRPr lang="en-AU"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90769" y="1643248"/>
            <a:ext cx="7494815" cy="3208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p:nvSpPr>
        <p:spPr bwMode="auto">
          <a:xfrm>
            <a:off x="182652" y="2065125"/>
            <a:ext cx="2214860" cy="1477328"/>
          </a:xfrm>
          <a:prstGeom prst="rect">
            <a:avLst/>
          </a:prstGeom>
          <a:solidFill>
            <a:schemeClr val="accent5">
              <a:lumMod val="40000"/>
              <a:lumOff val="60000"/>
            </a:schemeClr>
          </a:solidFill>
          <a:ln>
            <a:solidFill>
              <a:schemeClr val="accent5"/>
            </a:solidFill>
          </a:ln>
          <a:extLst/>
        </p:spPr>
        <p:style>
          <a:lnRef idx="1">
            <a:schemeClr val="accent3"/>
          </a:lnRef>
          <a:fillRef idx="2">
            <a:schemeClr val="accent3"/>
          </a:fillRef>
          <a:effectRef idx="1">
            <a:schemeClr val="accent3"/>
          </a:effectRef>
          <a:fontRef idx="minor">
            <a:schemeClr val="dk1"/>
          </a:fontRef>
        </p:style>
        <p:txBody>
          <a:bodyPr wrap="square">
            <a:spAutoFit/>
          </a:bodyPr>
          <a:lstStyle>
            <a:lvl1pPr eaLnBrk="0" hangingPunct="0">
              <a:lnSpc>
                <a:spcPct val="90000"/>
              </a:lnSpc>
              <a:spcAft>
                <a:spcPct val="25000"/>
              </a:spcAft>
              <a:buFont typeface="Arial" panose="020B0604020202020204" pitchFamily="34" charset="0"/>
              <a:buChar char="•"/>
              <a:defRPr sz="3000">
                <a:solidFill>
                  <a:schemeClr val="tx1"/>
                </a:solidFill>
                <a:latin typeface="Arial" panose="020B0604020202020204" pitchFamily="34" charset="0"/>
              </a:defRPr>
            </a:lvl1pPr>
            <a:lvl2pPr marL="742950" indent="-285750" eaLnBrk="0" hangingPunct="0">
              <a:lnSpc>
                <a:spcPct val="90000"/>
              </a:lnSpc>
              <a:spcAft>
                <a:spcPct val="25000"/>
              </a:spcAft>
              <a:buFont typeface="Arial" panose="020B0604020202020204" pitchFamily="34" charset="0"/>
              <a:buChar char="•"/>
              <a:defRPr sz="2600">
                <a:solidFill>
                  <a:schemeClr val="tx1"/>
                </a:solidFill>
                <a:latin typeface="Arial" panose="020B0604020202020204" pitchFamily="34" charset="0"/>
              </a:defRPr>
            </a:lvl2pPr>
            <a:lvl3pPr marL="1143000" indent="-228600" eaLnBrk="0" hangingPunct="0">
              <a:lnSpc>
                <a:spcPct val="90000"/>
              </a:lnSpc>
              <a:spcAft>
                <a:spcPct val="25000"/>
              </a:spcAft>
              <a:buChar char="•"/>
              <a:defRPr sz="2300">
                <a:solidFill>
                  <a:schemeClr val="tx1"/>
                </a:solidFill>
                <a:latin typeface="Arial" panose="020B0604020202020204" pitchFamily="34" charset="0"/>
              </a:defRPr>
            </a:lvl3pPr>
            <a:lvl4pPr marL="1600200" indent="-228600" eaLnBrk="0" hangingPunct="0">
              <a:lnSpc>
                <a:spcPct val="90000"/>
              </a:lnSpc>
              <a:spcAft>
                <a:spcPct val="25000"/>
              </a:spcAft>
              <a:buFont typeface="Arial" panose="020B0604020202020204" pitchFamily="34" charset="0"/>
              <a:buChar char="•"/>
              <a:defRPr sz="2000">
                <a:solidFill>
                  <a:schemeClr val="tx1"/>
                </a:solidFill>
                <a:latin typeface="Arial" panose="020B0604020202020204" pitchFamily="34" charset="0"/>
              </a:defRPr>
            </a:lvl4pPr>
            <a:lvl5pPr marL="1712913" indent="-188913" eaLnBrk="0" hangingPunct="0">
              <a:lnSpc>
                <a:spcPct val="90000"/>
              </a:lnSpc>
              <a:spcAft>
                <a:spcPct val="25000"/>
              </a:spcAft>
              <a:buFont typeface="Arial" panose="020B0604020202020204" pitchFamily="34" charset="0"/>
              <a:buChar char="•"/>
              <a:defRPr sz="2000">
                <a:solidFill>
                  <a:schemeClr val="tx1"/>
                </a:solidFill>
                <a:latin typeface="Arial" panose="020B0604020202020204" pitchFamily="34" charset="0"/>
              </a:defRPr>
            </a:lvl5pPr>
            <a:lvl6pPr marL="2170113" indent="-188913" eaLnBrk="0" fontAlgn="base" hangingPunct="0">
              <a:lnSpc>
                <a:spcPct val="90000"/>
              </a:lnSpc>
              <a:spcBef>
                <a:spcPct val="0"/>
              </a:spcBef>
              <a:spcAft>
                <a:spcPct val="25000"/>
              </a:spcAft>
              <a:buFont typeface="Arial" panose="020B0604020202020204" pitchFamily="34" charset="0"/>
              <a:buChar char="•"/>
              <a:defRPr sz="2000">
                <a:solidFill>
                  <a:schemeClr val="tx1"/>
                </a:solidFill>
                <a:latin typeface="Arial" panose="020B0604020202020204" pitchFamily="34" charset="0"/>
              </a:defRPr>
            </a:lvl6pPr>
            <a:lvl7pPr marL="2627313" indent="-188913" eaLnBrk="0" fontAlgn="base" hangingPunct="0">
              <a:lnSpc>
                <a:spcPct val="90000"/>
              </a:lnSpc>
              <a:spcBef>
                <a:spcPct val="0"/>
              </a:spcBef>
              <a:spcAft>
                <a:spcPct val="25000"/>
              </a:spcAft>
              <a:buFont typeface="Arial" panose="020B0604020202020204" pitchFamily="34" charset="0"/>
              <a:buChar char="•"/>
              <a:defRPr sz="2000">
                <a:solidFill>
                  <a:schemeClr val="tx1"/>
                </a:solidFill>
                <a:latin typeface="Arial" panose="020B0604020202020204" pitchFamily="34" charset="0"/>
              </a:defRPr>
            </a:lvl7pPr>
            <a:lvl8pPr marL="3084513" indent="-188913" eaLnBrk="0" fontAlgn="base" hangingPunct="0">
              <a:lnSpc>
                <a:spcPct val="90000"/>
              </a:lnSpc>
              <a:spcBef>
                <a:spcPct val="0"/>
              </a:spcBef>
              <a:spcAft>
                <a:spcPct val="25000"/>
              </a:spcAft>
              <a:buFont typeface="Arial" panose="020B0604020202020204" pitchFamily="34" charset="0"/>
              <a:buChar char="•"/>
              <a:defRPr sz="2000">
                <a:solidFill>
                  <a:schemeClr val="tx1"/>
                </a:solidFill>
                <a:latin typeface="Arial" panose="020B0604020202020204" pitchFamily="34" charset="0"/>
              </a:defRPr>
            </a:lvl8pPr>
            <a:lvl9pPr marL="3541713" indent="-188913" eaLnBrk="0" fontAlgn="base" hangingPunct="0">
              <a:lnSpc>
                <a:spcPct val="90000"/>
              </a:lnSpc>
              <a:spcBef>
                <a:spcPct val="0"/>
              </a:spcBef>
              <a:spcAft>
                <a:spcPct val="25000"/>
              </a:spcAft>
              <a:buFont typeface="Arial" panose="020B0604020202020204" pitchFamily="34" charset="0"/>
              <a:buChar char="•"/>
              <a:defRPr sz="2000">
                <a:solidFill>
                  <a:schemeClr val="tx1"/>
                </a:solidFill>
                <a:latin typeface="Arial" panose="020B0604020202020204" pitchFamily="34" charset="0"/>
              </a:defRPr>
            </a:lvl9pPr>
          </a:lstStyle>
          <a:p>
            <a:pPr algn="ctr" eaLnBrk="1" fontAlgn="base" hangingPunct="1">
              <a:lnSpc>
                <a:spcPct val="100000"/>
              </a:lnSpc>
              <a:spcBef>
                <a:spcPct val="0"/>
              </a:spcBef>
              <a:spcAft>
                <a:spcPct val="0"/>
              </a:spcAft>
              <a:buFontTx/>
              <a:buNone/>
              <a:defRPr/>
            </a:pPr>
            <a:r>
              <a:rPr lang="en-AU" altLang="en-US" sz="1500" dirty="0">
                <a:solidFill>
                  <a:srgbClr val="000000"/>
                </a:solidFill>
                <a:latin typeface="Calibri" panose="020F0502020204030204" pitchFamily="34" charset="0"/>
                <a:cs typeface="Arial" panose="020B0604020202020204" pitchFamily="34" charset="0"/>
              </a:rPr>
              <a:t>Staff </a:t>
            </a:r>
            <a:r>
              <a:rPr lang="en-AU" altLang="en-US" sz="1500" dirty="0" smtClean="0">
                <a:solidFill>
                  <a:srgbClr val="000000"/>
                </a:solidFill>
                <a:latin typeface="Calibri" panose="020F0502020204030204" pitchFamily="34" charset="0"/>
                <a:cs typeface="Arial" panose="020B0604020202020204" pitchFamily="34" charset="0"/>
              </a:rPr>
              <a:t>Team</a:t>
            </a:r>
            <a:endParaRPr lang="en-AU" altLang="en-US" sz="1500" dirty="0">
              <a:solidFill>
                <a:srgbClr val="000000"/>
              </a:solidFill>
              <a:latin typeface="Calibri" panose="020F0502020204030204" pitchFamily="34" charset="0"/>
              <a:cs typeface="Arial" panose="020B0604020202020204" pitchFamily="34" charset="0"/>
            </a:endParaRPr>
          </a:p>
          <a:p>
            <a:pPr algn="ctr" eaLnBrk="1" fontAlgn="base" hangingPunct="1">
              <a:lnSpc>
                <a:spcPct val="100000"/>
              </a:lnSpc>
              <a:spcBef>
                <a:spcPct val="0"/>
              </a:spcBef>
              <a:spcAft>
                <a:spcPct val="0"/>
              </a:spcAft>
              <a:buFontTx/>
              <a:buNone/>
              <a:defRPr/>
            </a:pPr>
            <a:r>
              <a:rPr lang="en-AU" altLang="en-US" sz="1500" dirty="0">
                <a:solidFill>
                  <a:srgbClr val="000000"/>
                </a:solidFill>
                <a:latin typeface="Calibri" panose="020F0502020204030204" pitchFamily="34" charset="0"/>
                <a:cs typeface="Arial" panose="020B0604020202020204" pitchFamily="34" charset="0"/>
              </a:rPr>
              <a:t>Patient Characteristics</a:t>
            </a:r>
          </a:p>
          <a:p>
            <a:pPr algn="ctr" eaLnBrk="1" fontAlgn="base" hangingPunct="1">
              <a:lnSpc>
                <a:spcPct val="100000"/>
              </a:lnSpc>
              <a:spcBef>
                <a:spcPct val="0"/>
              </a:spcBef>
              <a:spcAft>
                <a:spcPct val="0"/>
              </a:spcAft>
              <a:buFontTx/>
              <a:buNone/>
              <a:defRPr/>
            </a:pPr>
            <a:r>
              <a:rPr lang="en-AU" altLang="en-US" sz="1500" dirty="0">
                <a:solidFill>
                  <a:srgbClr val="000000"/>
                </a:solidFill>
                <a:latin typeface="Calibri" panose="020F0502020204030204" pitchFamily="34" charset="0"/>
                <a:cs typeface="Arial" panose="020B0604020202020204" pitchFamily="34" charset="0"/>
              </a:rPr>
              <a:t>Patient Community</a:t>
            </a:r>
          </a:p>
          <a:p>
            <a:pPr algn="ctr" eaLnBrk="1" fontAlgn="base" hangingPunct="1">
              <a:lnSpc>
                <a:spcPct val="100000"/>
              </a:lnSpc>
              <a:spcBef>
                <a:spcPct val="0"/>
              </a:spcBef>
              <a:spcAft>
                <a:spcPct val="0"/>
              </a:spcAft>
              <a:buFontTx/>
              <a:buNone/>
              <a:defRPr/>
            </a:pPr>
            <a:r>
              <a:rPr lang="en-AU" altLang="en-US" sz="1500" dirty="0">
                <a:solidFill>
                  <a:srgbClr val="000000"/>
                </a:solidFill>
                <a:latin typeface="Calibri" panose="020F0502020204030204" pitchFamily="34" charset="0"/>
                <a:cs typeface="Arial" panose="020B0604020202020204" pitchFamily="34" charset="0"/>
              </a:rPr>
              <a:t>Physical Environment</a:t>
            </a:r>
          </a:p>
          <a:p>
            <a:pPr algn="ctr" eaLnBrk="1" fontAlgn="base" hangingPunct="1">
              <a:lnSpc>
                <a:spcPct val="100000"/>
              </a:lnSpc>
              <a:spcBef>
                <a:spcPct val="0"/>
              </a:spcBef>
              <a:spcAft>
                <a:spcPct val="0"/>
              </a:spcAft>
              <a:buFontTx/>
              <a:buNone/>
              <a:defRPr/>
            </a:pPr>
            <a:r>
              <a:rPr lang="en-AU" altLang="en-US" sz="1500" dirty="0">
                <a:solidFill>
                  <a:srgbClr val="000000"/>
                </a:solidFill>
                <a:latin typeface="Calibri" panose="020F0502020204030204" pitchFamily="34" charset="0"/>
                <a:cs typeface="Arial" panose="020B0604020202020204" pitchFamily="34" charset="0"/>
              </a:rPr>
              <a:t>Outside Hospital</a:t>
            </a:r>
          </a:p>
          <a:p>
            <a:pPr algn="ctr" eaLnBrk="1" fontAlgn="base" hangingPunct="1">
              <a:lnSpc>
                <a:spcPct val="100000"/>
              </a:lnSpc>
              <a:spcBef>
                <a:spcPct val="0"/>
              </a:spcBef>
              <a:spcAft>
                <a:spcPct val="0"/>
              </a:spcAft>
              <a:buFontTx/>
              <a:buNone/>
              <a:defRPr/>
            </a:pPr>
            <a:r>
              <a:rPr lang="en-AU" altLang="en-US" sz="1500" dirty="0">
                <a:solidFill>
                  <a:srgbClr val="000000"/>
                </a:solidFill>
                <a:latin typeface="Calibri" panose="020F0502020204030204" pitchFamily="34" charset="0"/>
                <a:cs typeface="Arial" panose="020B0604020202020204" pitchFamily="34" charset="0"/>
              </a:rPr>
              <a:t>Regulatory </a:t>
            </a:r>
            <a:r>
              <a:rPr lang="en-AU" altLang="en-US" sz="1500" dirty="0" smtClean="0">
                <a:solidFill>
                  <a:srgbClr val="000000"/>
                </a:solidFill>
                <a:latin typeface="Calibri" panose="020F0502020204030204" pitchFamily="34" charset="0"/>
                <a:cs typeface="Arial" panose="020B0604020202020204" pitchFamily="34" charset="0"/>
              </a:rPr>
              <a:t>Framework</a:t>
            </a:r>
            <a:endParaRPr lang="en-AU" altLang="en-US" sz="1500" dirty="0">
              <a:solidFill>
                <a:srgbClr val="000000"/>
              </a:solidFill>
              <a:latin typeface="Calibri" panose="020F0502020204030204" pitchFamily="34" charset="0"/>
              <a:cs typeface="Arial" panose="020B0604020202020204" pitchFamily="34" charset="0"/>
            </a:endParaRPr>
          </a:p>
        </p:txBody>
      </p:sp>
      <p:sp>
        <p:nvSpPr>
          <p:cNvPr id="6" name="TextBox 5"/>
          <p:cNvSpPr txBox="1">
            <a:spLocks noChangeArrowheads="1"/>
          </p:cNvSpPr>
          <p:nvPr/>
        </p:nvSpPr>
        <p:spPr bwMode="auto">
          <a:xfrm>
            <a:off x="2556908" y="4984019"/>
            <a:ext cx="1769765" cy="1477328"/>
          </a:xfrm>
          <a:prstGeom prst="rect">
            <a:avLst/>
          </a:prstGeom>
          <a:ln/>
          <a:extLst/>
        </p:spPr>
        <p:style>
          <a:lnRef idx="1">
            <a:schemeClr val="accent6"/>
          </a:lnRef>
          <a:fillRef idx="2">
            <a:schemeClr val="accent6"/>
          </a:fillRef>
          <a:effectRef idx="1">
            <a:schemeClr val="accent6"/>
          </a:effectRef>
          <a:fontRef idx="minor">
            <a:schemeClr val="dk1"/>
          </a:fontRef>
        </p:style>
        <p:txBody>
          <a:bodyPr wrap="square">
            <a:spAutoFit/>
          </a:bodyPr>
          <a:lstStyle>
            <a:lvl1pPr eaLnBrk="0" hangingPunct="0">
              <a:lnSpc>
                <a:spcPct val="90000"/>
              </a:lnSpc>
              <a:spcAft>
                <a:spcPct val="25000"/>
              </a:spcAft>
              <a:buFont typeface="Arial" panose="020B0604020202020204" pitchFamily="34" charset="0"/>
              <a:buChar char="•"/>
              <a:defRPr sz="3000">
                <a:solidFill>
                  <a:schemeClr val="tx1"/>
                </a:solidFill>
                <a:latin typeface="Arial" panose="020B0604020202020204" pitchFamily="34" charset="0"/>
              </a:defRPr>
            </a:lvl1pPr>
            <a:lvl2pPr marL="742950" indent="-285750" eaLnBrk="0" hangingPunct="0">
              <a:lnSpc>
                <a:spcPct val="90000"/>
              </a:lnSpc>
              <a:spcAft>
                <a:spcPct val="25000"/>
              </a:spcAft>
              <a:buFont typeface="Arial" panose="020B0604020202020204" pitchFamily="34" charset="0"/>
              <a:buChar char="•"/>
              <a:defRPr sz="2600">
                <a:solidFill>
                  <a:schemeClr val="tx1"/>
                </a:solidFill>
                <a:latin typeface="Arial" panose="020B0604020202020204" pitchFamily="34" charset="0"/>
              </a:defRPr>
            </a:lvl2pPr>
            <a:lvl3pPr marL="1143000" indent="-228600" eaLnBrk="0" hangingPunct="0">
              <a:lnSpc>
                <a:spcPct val="90000"/>
              </a:lnSpc>
              <a:spcAft>
                <a:spcPct val="25000"/>
              </a:spcAft>
              <a:buChar char="•"/>
              <a:defRPr sz="2300">
                <a:solidFill>
                  <a:schemeClr val="tx1"/>
                </a:solidFill>
                <a:latin typeface="Arial" panose="020B0604020202020204" pitchFamily="34" charset="0"/>
              </a:defRPr>
            </a:lvl3pPr>
            <a:lvl4pPr marL="1600200" indent="-228600" eaLnBrk="0" hangingPunct="0">
              <a:lnSpc>
                <a:spcPct val="90000"/>
              </a:lnSpc>
              <a:spcAft>
                <a:spcPct val="25000"/>
              </a:spcAft>
              <a:buFont typeface="Arial" panose="020B0604020202020204" pitchFamily="34" charset="0"/>
              <a:buChar char="•"/>
              <a:defRPr sz="2000">
                <a:solidFill>
                  <a:schemeClr val="tx1"/>
                </a:solidFill>
                <a:latin typeface="Arial" panose="020B0604020202020204" pitchFamily="34" charset="0"/>
              </a:defRPr>
            </a:lvl4pPr>
            <a:lvl5pPr marL="1712913" indent="-188913" eaLnBrk="0" hangingPunct="0">
              <a:lnSpc>
                <a:spcPct val="90000"/>
              </a:lnSpc>
              <a:spcAft>
                <a:spcPct val="25000"/>
              </a:spcAft>
              <a:buFont typeface="Arial" panose="020B0604020202020204" pitchFamily="34" charset="0"/>
              <a:buChar char="•"/>
              <a:defRPr sz="2000">
                <a:solidFill>
                  <a:schemeClr val="tx1"/>
                </a:solidFill>
                <a:latin typeface="Arial" panose="020B0604020202020204" pitchFamily="34" charset="0"/>
              </a:defRPr>
            </a:lvl5pPr>
            <a:lvl6pPr marL="2170113" indent="-188913" eaLnBrk="0" fontAlgn="base" hangingPunct="0">
              <a:lnSpc>
                <a:spcPct val="90000"/>
              </a:lnSpc>
              <a:spcBef>
                <a:spcPct val="0"/>
              </a:spcBef>
              <a:spcAft>
                <a:spcPct val="25000"/>
              </a:spcAft>
              <a:buFont typeface="Arial" panose="020B0604020202020204" pitchFamily="34" charset="0"/>
              <a:buChar char="•"/>
              <a:defRPr sz="2000">
                <a:solidFill>
                  <a:schemeClr val="tx1"/>
                </a:solidFill>
                <a:latin typeface="Arial" panose="020B0604020202020204" pitchFamily="34" charset="0"/>
              </a:defRPr>
            </a:lvl6pPr>
            <a:lvl7pPr marL="2627313" indent="-188913" eaLnBrk="0" fontAlgn="base" hangingPunct="0">
              <a:lnSpc>
                <a:spcPct val="90000"/>
              </a:lnSpc>
              <a:spcBef>
                <a:spcPct val="0"/>
              </a:spcBef>
              <a:spcAft>
                <a:spcPct val="25000"/>
              </a:spcAft>
              <a:buFont typeface="Arial" panose="020B0604020202020204" pitchFamily="34" charset="0"/>
              <a:buChar char="•"/>
              <a:defRPr sz="2000">
                <a:solidFill>
                  <a:schemeClr val="tx1"/>
                </a:solidFill>
                <a:latin typeface="Arial" panose="020B0604020202020204" pitchFamily="34" charset="0"/>
              </a:defRPr>
            </a:lvl7pPr>
            <a:lvl8pPr marL="3084513" indent="-188913" eaLnBrk="0" fontAlgn="base" hangingPunct="0">
              <a:lnSpc>
                <a:spcPct val="90000"/>
              </a:lnSpc>
              <a:spcBef>
                <a:spcPct val="0"/>
              </a:spcBef>
              <a:spcAft>
                <a:spcPct val="25000"/>
              </a:spcAft>
              <a:buFont typeface="Arial" panose="020B0604020202020204" pitchFamily="34" charset="0"/>
              <a:buChar char="•"/>
              <a:defRPr sz="2000">
                <a:solidFill>
                  <a:schemeClr val="tx1"/>
                </a:solidFill>
                <a:latin typeface="Arial" panose="020B0604020202020204" pitchFamily="34" charset="0"/>
              </a:defRPr>
            </a:lvl8pPr>
            <a:lvl9pPr marL="3541713" indent="-188913" eaLnBrk="0" fontAlgn="base" hangingPunct="0">
              <a:lnSpc>
                <a:spcPct val="90000"/>
              </a:lnSpc>
              <a:spcBef>
                <a:spcPct val="0"/>
              </a:spcBef>
              <a:spcAft>
                <a:spcPct val="25000"/>
              </a:spcAft>
              <a:buFont typeface="Arial" panose="020B0604020202020204" pitchFamily="34" charset="0"/>
              <a:buChar char="•"/>
              <a:defRPr sz="2000">
                <a:solidFill>
                  <a:schemeClr val="tx1"/>
                </a:solidFill>
                <a:latin typeface="Arial" panose="020B0604020202020204" pitchFamily="34" charset="0"/>
              </a:defRPr>
            </a:lvl9pPr>
          </a:lstStyle>
          <a:p>
            <a:pPr algn="ctr" eaLnBrk="1" fontAlgn="base" hangingPunct="1">
              <a:lnSpc>
                <a:spcPct val="100000"/>
              </a:lnSpc>
              <a:spcBef>
                <a:spcPct val="0"/>
              </a:spcBef>
              <a:spcAft>
                <a:spcPct val="0"/>
              </a:spcAft>
              <a:buFontTx/>
              <a:buNone/>
              <a:defRPr/>
            </a:pPr>
            <a:r>
              <a:rPr lang="en-AU" altLang="en-US" sz="1500" dirty="0">
                <a:solidFill>
                  <a:srgbClr val="000000"/>
                </a:solidFill>
                <a:latin typeface="Calibri" panose="020F0502020204030204" pitchFamily="34" charset="0"/>
                <a:cs typeface="Arial" panose="020B0604020202020204" pitchFamily="34" charset="0"/>
              </a:rPr>
              <a:t>Limit setting</a:t>
            </a:r>
          </a:p>
          <a:p>
            <a:pPr algn="ctr" eaLnBrk="1" fontAlgn="base" hangingPunct="1">
              <a:lnSpc>
                <a:spcPct val="100000"/>
              </a:lnSpc>
              <a:spcBef>
                <a:spcPct val="0"/>
              </a:spcBef>
              <a:spcAft>
                <a:spcPct val="0"/>
              </a:spcAft>
              <a:buFontTx/>
              <a:buNone/>
              <a:defRPr/>
            </a:pPr>
            <a:r>
              <a:rPr lang="en-AU" altLang="en-US" sz="1500" dirty="0">
                <a:solidFill>
                  <a:srgbClr val="000000"/>
                </a:solidFill>
                <a:latin typeface="Calibri" panose="020F0502020204030204" pitchFamily="34" charset="0"/>
                <a:cs typeface="Arial" panose="020B0604020202020204" pitchFamily="34" charset="0"/>
              </a:rPr>
              <a:t>Exacerbation</a:t>
            </a:r>
          </a:p>
          <a:p>
            <a:pPr algn="ctr" eaLnBrk="1" fontAlgn="base" hangingPunct="1">
              <a:lnSpc>
                <a:spcPct val="100000"/>
              </a:lnSpc>
              <a:spcBef>
                <a:spcPct val="0"/>
              </a:spcBef>
              <a:spcAft>
                <a:spcPct val="0"/>
              </a:spcAft>
              <a:buFontTx/>
              <a:buNone/>
              <a:defRPr/>
            </a:pPr>
            <a:r>
              <a:rPr lang="en-AU" altLang="en-US" sz="1500" dirty="0">
                <a:solidFill>
                  <a:srgbClr val="000000"/>
                </a:solidFill>
                <a:latin typeface="Calibri" panose="020F0502020204030204" pitchFamily="34" charset="0"/>
                <a:cs typeface="Arial" panose="020B0604020202020204" pitchFamily="34" charset="0"/>
              </a:rPr>
              <a:t>Noise</a:t>
            </a:r>
          </a:p>
          <a:p>
            <a:pPr algn="ctr" eaLnBrk="1" fontAlgn="base" hangingPunct="1">
              <a:lnSpc>
                <a:spcPct val="100000"/>
              </a:lnSpc>
              <a:spcBef>
                <a:spcPct val="0"/>
              </a:spcBef>
              <a:spcAft>
                <a:spcPct val="0"/>
              </a:spcAft>
              <a:buFontTx/>
              <a:buNone/>
              <a:defRPr/>
            </a:pPr>
            <a:r>
              <a:rPr lang="en-AU" altLang="en-US" sz="1500" dirty="0">
                <a:solidFill>
                  <a:srgbClr val="000000"/>
                </a:solidFill>
                <a:latin typeface="Calibri" panose="020F0502020204030204" pitchFamily="34" charset="0"/>
                <a:cs typeface="Arial" panose="020B0604020202020204" pitchFamily="34" charset="0"/>
              </a:rPr>
              <a:t>Locked door</a:t>
            </a:r>
          </a:p>
          <a:p>
            <a:pPr algn="ctr" eaLnBrk="1" fontAlgn="base" hangingPunct="1">
              <a:lnSpc>
                <a:spcPct val="100000"/>
              </a:lnSpc>
              <a:spcBef>
                <a:spcPct val="0"/>
              </a:spcBef>
              <a:spcAft>
                <a:spcPct val="0"/>
              </a:spcAft>
              <a:buFontTx/>
              <a:buNone/>
              <a:defRPr/>
            </a:pPr>
            <a:r>
              <a:rPr lang="en-AU" altLang="en-US" sz="1500" dirty="0">
                <a:solidFill>
                  <a:srgbClr val="000000"/>
                </a:solidFill>
                <a:latin typeface="Calibri" panose="020F0502020204030204" pitchFamily="34" charset="0"/>
                <a:cs typeface="Arial" panose="020B0604020202020204" pitchFamily="34" charset="0"/>
              </a:rPr>
              <a:t>Loss of relationship</a:t>
            </a:r>
          </a:p>
          <a:p>
            <a:pPr algn="ctr" eaLnBrk="1" fontAlgn="base" hangingPunct="1">
              <a:lnSpc>
                <a:spcPct val="100000"/>
              </a:lnSpc>
              <a:spcBef>
                <a:spcPct val="0"/>
              </a:spcBef>
              <a:spcAft>
                <a:spcPct val="0"/>
              </a:spcAft>
              <a:buFontTx/>
              <a:buNone/>
              <a:defRPr/>
            </a:pPr>
            <a:r>
              <a:rPr lang="en-AU" altLang="en-US" sz="1500" dirty="0">
                <a:solidFill>
                  <a:srgbClr val="000000"/>
                </a:solidFill>
                <a:latin typeface="Calibri" panose="020F0502020204030204" pitchFamily="34" charset="0"/>
                <a:cs typeface="Arial" panose="020B0604020202020204" pitchFamily="34" charset="0"/>
              </a:rPr>
              <a:t>Denial of </a:t>
            </a:r>
            <a:r>
              <a:rPr lang="en-AU" altLang="en-US" sz="1500" dirty="0" smtClean="0">
                <a:solidFill>
                  <a:srgbClr val="000000"/>
                </a:solidFill>
                <a:latin typeface="Calibri" panose="020F0502020204030204" pitchFamily="34" charset="0"/>
                <a:cs typeface="Arial" panose="020B0604020202020204" pitchFamily="34" charset="0"/>
              </a:rPr>
              <a:t>leave</a:t>
            </a:r>
            <a:endParaRPr lang="en-AU" altLang="en-US" sz="1500" dirty="0">
              <a:solidFill>
                <a:srgbClr val="000000"/>
              </a:solidFill>
              <a:latin typeface="Calibri" panose="020F0502020204030204" pitchFamily="34" charset="0"/>
              <a:cs typeface="Arial" panose="020B0604020202020204" pitchFamily="34" charset="0"/>
            </a:endParaRPr>
          </a:p>
        </p:txBody>
      </p:sp>
      <p:sp>
        <p:nvSpPr>
          <p:cNvPr id="7" name="TextBox 6"/>
          <p:cNvSpPr txBox="1">
            <a:spLocks noChangeArrowheads="1"/>
          </p:cNvSpPr>
          <p:nvPr/>
        </p:nvSpPr>
        <p:spPr bwMode="auto">
          <a:xfrm>
            <a:off x="4829244" y="2438722"/>
            <a:ext cx="2035330" cy="1708160"/>
          </a:xfrm>
          <a:prstGeom prst="rect">
            <a:avLst/>
          </a:prstGeom>
          <a:ln/>
          <a:extLst/>
        </p:spPr>
        <p:style>
          <a:lnRef idx="1">
            <a:schemeClr val="accent4"/>
          </a:lnRef>
          <a:fillRef idx="2">
            <a:schemeClr val="accent4"/>
          </a:fillRef>
          <a:effectRef idx="1">
            <a:schemeClr val="accent4"/>
          </a:effectRef>
          <a:fontRef idx="minor">
            <a:schemeClr val="dk1"/>
          </a:fontRef>
        </p:style>
        <p:txBody>
          <a:bodyPr wrap="square">
            <a:spAutoFit/>
          </a:bodyPr>
          <a:lstStyle>
            <a:lvl1pPr eaLnBrk="0" hangingPunct="0">
              <a:lnSpc>
                <a:spcPct val="90000"/>
              </a:lnSpc>
              <a:spcAft>
                <a:spcPct val="25000"/>
              </a:spcAft>
              <a:buFont typeface="Arial" panose="020B0604020202020204" pitchFamily="34" charset="0"/>
              <a:buChar char="•"/>
              <a:defRPr sz="3000">
                <a:solidFill>
                  <a:schemeClr val="tx1"/>
                </a:solidFill>
                <a:latin typeface="Arial" panose="020B0604020202020204" pitchFamily="34" charset="0"/>
              </a:defRPr>
            </a:lvl1pPr>
            <a:lvl2pPr marL="742950" indent="-285750" eaLnBrk="0" hangingPunct="0">
              <a:lnSpc>
                <a:spcPct val="90000"/>
              </a:lnSpc>
              <a:spcAft>
                <a:spcPct val="25000"/>
              </a:spcAft>
              <a:buFont typeface="Arial" panose="020B0604020202020204" pitchFamily="34" charset="0"/>
              <a:buChar char="•"/>
              <a:defRPr sz="2600">
                <a:solidFill>
                  <a:schemeClr val="tx1"/>
                </a:solidFill>
                <a:latin typeface="Arial" panose="020B0604020202020204" pitchFamily="34" charset="0"/>
              </a:defRPr>
            </a:lvl2pPr>
            <a:lvl3pPr marL="1143000" indent="-228600" eaLnBrk="0" hangingPunct="0">
              <a:lnSpc>
                <a:spcPct val="90000"/>
              </a:lnSpc>
              <a:spcAft>
                <a:spcPct val="25000"/>
              </a:spcAft>
              <a:buChar char="•"/>
              <a:defRPr sz="2300">
                <a:solidFill>
                  <a:schemeClr val="tx1"/>
                </a:solidFill>
                <a:latin typeface="Arial" panose="020B0604020202020204" pitchFamily="34" charset="0"/>
              </a:defRPr>
            </a:lvl3pPr>
            <a:lvl4pPr marL="1600200" indent="-228600" eaLnBrk="0" hangingPunct="0">
              <a:lnSpc>
                <a:spcPct val="90000"/>
              </a:lnSpc>
              <a:spcAft>
                <a:spcPct val="25000"/>
              </a:spcAft>
              <a:buFont typeface="Arial" panose="020B0604020202020204" pitchFamily="34" charset="0"/>
              <a:buChar char="•"/>
              <a:defRPr sz="2000">
                <a:solidFill>
                  <a:schemeClr val="tx1"/>
                </a:solidFill>
                <a:latin typeface="Arial" panose="020B0604020202020204" pitchFamily="34" charset="0"/>
              </a:defRPr>
            </a:lvl4pPr>
            <a:lvl5pPr marL="1712913" indent="-188913" eaLnBrk="0" hangingPunct="0">
              <a:lnSpc>
                <a:spcPct val="90000"/>
              </a:lnSpc>
              <a:spcAft>
                <a:spcPct val="25000"/>
              </a:spcAft>
              <a:buFont typeface="Arial" panose="020B0604020202020204" pitchFamily="34" charset="0"/>
              <a:buChar char="•"/>
              <a:defRPr sz="2000">
                <a:solidFill>
                  <a:schemeClr val="tx1"/>
                </a:solidFill>
                <a:latin typeface="Arial" panose="020B0604020202020204" pitchFamily="34" charset="0"/>
              </a:defRPr>
            </a:lvl5pPr>
            <a:lvl6pPr marL="2170113" indent="-188913" eaLnBrk="0" fontAlgn="base" hangingPunct="0">
              <a:lnSpc>
                <a:spcPct val="90000"/>
              </a:lnSpc>
              <a:spcBef>
                <a:spcPct val="0"/>
              </a:spcBef>
              <a:spcAft>
                <a:spcPct val="25000"/>
              </a:spcAft>
              <a:buFont typeface="Arial" panose="020B0604020202020204" pitchFamily="34" charset="0"/>
              <a:buChar char="•"/>
              <a:defRPr sz="2000">
                <a:solidFill>
                  <a:schemeClr val="tx1"/>
                </a:solidFill>
                <a:latin typeface="Arial" panose="020B0604020202020204" pitchFamily="34" charset="0"/>
              </a:defRPr>
            </a:lvl6pPr>
            <a:lvl7pPr marL="2627313" indent="-188913" eaLnBrk="0" fontAlgn="base" hangingPunct="0">
              <a:lnSpc>
                <a:spcPct val="90000"/>
              </a:lnSpc>
              <a:spcBef>
                <a:spcPct val="0"/>
              </a:spcBef>
              <a:spcAft>
                <a:spcPct val="25000"/>
              </a:spcAft>
              <a:buFont typeface="Arial" panose="020B0604020202020204" pitchFamily="34" charset="0"/>
              <a:buChar char="•"/>
              <a:defRPr sz="2000">
                <a:solidFill>
                  <a:schemeClr val="tx1"/>
                </a:solidFill>
                <a:latin typeface="Arial" panose="020B0604020202020204" pitchFamily="34" charset="0"/>
              </a:defRPr>
            </a:lvl7pPr>
            <a:lvl8pPr marL="3084513" indent="-188913" eaLnBrk="0" fontAlgn="base" hangingPunct="0">
              <a:lnSpc>
                <a:spcPct val="90000"/>
              </a:lnSpc>
              <a:spcBef>
                <a:spcPct val="0"/>
              </a:spcBef>
              <a:spcAft>
                <a:spcPct val="25000"/>
              </a:spcAft>
              <a:buFont typeface="Arial" panose="020B0604020202020204" pitchFamily="34" charset="0"/>
              <a:buChar char="•"/>
              <a:defRPr sz="2000">
                <a:solidFill>
                  <a:schemeClr val="tx1"/>
                </a:solidFill>
                <a:latin typeface="Arial" panose="020B0604020202020204" pitchFamily="34" charset="0"/>
              </a:defRPr>
            </a:lvl8pPr>
            <a:lvl9pPr marL="3541713" indent="-188913" eaLnBrk="0" fontAlgn="base" hangingPunct="0">
              <a:lnSpc>
                <a:spcPct val="90000"/>
              </a:lnSpc>
              <a:spcBef>
                <a:spcPct val="0"/>
              </a:spcBef>
              <a:spcAft>
                <a:spcPct val="25000"/>
              </a:spcAft>
              <a:buFont typeface="Arial" panose="020B0604020202020204" pitchFamily="34" charset="0"/>
              <a:buChar char="•"/>
              <a:defRPr sz="2000">
                <a:solidFill>
                  <a:schemeClr val="tx1"/>
                </a:solidFill>
                <a:latin typeface="Arial" panose="020B0604020202020204" pitchFamily="34" charset="0"/>
              </a:defRPr>
            </a:lvl9pPr>
          </a:lstStyle>
          <a:p>
            <a:pPr algn="ctr" eaLnBrk="1" fontAlgn="base" hangingPunct="1">
              <a:lnSpc>
                <a:spcPct val="100000"/>
              </a:lnSpc>
              <a:spcBef>
                <a:spcPct val="0"/>
              </a:spcBef>
              <a:spcAft>
                <a:spcPct val="0"/>
              </a:spcAft>
              <a:buFontTx/>
              <a:buNone/>
              <a:defRPr/>
            </a:pPr>
            <a:r>
              <a:rPr lang="en-AU" altLang="en-US" sz="1500" dirty="0">
                <a:solidFill>
                  <a:srgbClr val="000000"/>
                </a:solidFill>
                <a:latin typeface="Calibri" panose="020F0502020204030204" pitchFamily="34" charset="0"/>
                <a:cs typeface="Arial" panose="020B0604020202020204" pitchFamily="34" charset="0"/>
              </a:rPr>
              <a:t>Physical aggression</a:t>
            </a:r>
          </a:p>
          <a:p>
            <a:pPr algn="ctr" eaLnBrk="1" fontAlgn="base" hangingPunct="1">
              <a:lnSpc>
                <a:spcPct val="100000"/>
              </a:lnSpc>
              <a:spcBef>
                <a:spcPct val="0"/>
              </a:spcBef>
              <a:spcAft>
                <a:spcPct val="0"/>
              </a:spcAft>
              <a:buFontTx/>
              <a:buNone/>
              <a:defRPr/>
            </a:pPr>
            <a:r>
              <a:rPr lang="en-AU" altLang="en-US" sz="1500" dirty="0">
                <a:solidFill>
                  <a:srgbClr val="000000"/>
                </a:solidFill>
                <a:latin typeface="Calibri" panose="020F0502020204030204" pitchFamily="34" charset="0"/>
                <a:cs typeface="Arial" panose="020B0604020202020204" pitchFamily="34" charset="0"/>
              </a:rPr>
              <a:t>Verbal aggression</a:t>
            </a:r>
          </a:p>
          <a:p>
            <a:pPr algn="ctr" eaLnBrk="1" fontAlgn="base" hangingPunct="1">
              <a:lnSpc>
                <a:spcPct val="100000"/>
              </a:lnSpc>
              <a:spcBef>
                <a:spcPct val="0"/>
              </a:spcBef>
              <a:spcAft>
                <a:spcPct val="0"/>
              </a:spcAft>
              <a:buFontTx/>
              <a:buNone/>
              <a:defRPr/>
            </a:pPr>
            <a:r>
              <a:rPr lang="en-AU" altLang="en-US" sz="1500" dirty="0">
                <a:solidFill>
                  <a:srgbClr val="000000"/>
                </a:solidFill>
                <a:latin typeface="Calibri" panose="020F0502020204030204" pitchFamily="34" charset="0"/>
                <a:cs typeface="Arial" panose="020B0604020202020204" pitchFamily="34" charset="0"/>
              </a:rPr>
              <a:t>Property </a:t>
            </a:r>
            <a:r>
              <a:rPr lang="en-AU" altLang="en-US" sz="1500" dirty="0" smtClean="0">
                <a:solidFill>
                  <a:srgbClr val="000000"/>
                </a:solidFill>
                <a:latin typeface="Calibri" panose="020F0502020204030204" pitchFamily="34" charset="0"/>
                <a:cs typeface="Arial" panose="020B0604020202020204" pitchFamily="34" charset="0"/>
              </a:rPr>
              <a:t>damage</a:t>
            </a:r>
          </a:p>
          <a:p>
            <a:pPr algn="ctr" eaLnBrk="1" fontAlgn="base" hangingPunct="1">
              <a:lnSpc>
                <a:spcPct val="100000"/>
              </a:lnSpc>
              <a:spcBef>
                <a:spcPct val="0"/>
              </a:spcBef>
              <a:spcAft>
                <a:spcPct val="0"/>
              </a:spcAft>
              <a:buFontTx/>
              <a:buNone/>
              <a:defRPr/>
            </a:pPr>
            <a:r>
              <a:rPr lang="en-AU" altLang="en-US" sz="1500" dirty="0" smtClean="0">
                <a:solidFill>
                  <a:srgbClr val="000000"/>
                </a:solidFill>
                <a:latin typeface="Calibri" panose="020F0502020204030204" pitchFamily="34" charset="0"/>
                <a:cs typeface="Arial" panose="020B0604020202020204" pitchFamily="34" charset="0"/>
              </a:rPr>
              <a:t>Absconding</a:t>
            </a:r>
            <a:endParaRPr lang="en-AU" altLang="en-US" sz="1500" dirty="0">
              <a:solidFill>
                <a:srgbClr val="000000"/>
              </a:solidFill>
              <a:latin typeface="Calibri" panose="020F0502020204030204" pitchFamily="34" charset="0"/>
              <a:cs typeface="Arial" panose="020B0604020202020204" pitchFamily="34" charset="0"/>
            </a:endParaRPr>
          </a:p>
          <a:p>
            <a:pPr algn="ctr" eaLnBrk="1" fontAlgn="base" hangingPunct="1">
              <a:lnSpc>
                <a:spcPct val="100000"/>
              </a:lnSpc>
              <a:spcBef>
                <a:spcPct val="0"/>
              </a:spcBef>
              <a:spcAft>
                <a:spcPct val="0"/>
              </a:spcAft>
              <a:buFontTx/>
              <a:buNone/>
              <a:defRPr/>
            </a:pPr>
            <a:r>
              <a:rPr lang="en-AU" altLang="en-US" sz="1500" dirty="0">
                <a:solidFill>
                  <a:srgbClr val="000000"/>
                </a:solidFill>
                <a:latin typeface="Calibri" panose="020F0502020204030204" pitchFamily="34" charset="0"/>
                <a:cs typeface="Arial" panose="020B0604020202020204" pitchFamily="34" charset="0"/>
              </a:rPr>
              <a:t>Self Harm</a:t>
            </a:r>
          </a:p>
          <a:p>
            <a:pPr algn="ctr" eaLnBrk="1" fontAlgn="base" hangingPunct="1">
              <a:lnSpc>
                <a:spcPct val="100000"/>
              </a:lnSpc>
              <a:spcBef>
                <a:spcPct val="0"/>
              </a:spcBef>
              <a:spcAft>
                <a:spcPct val="0"/>
              </a:spcAft>
              <a:buFontTx/>
              <a:buNone/>
              <a:defRPr/>
            </a:pPr>
            <a:r>
              <a:rPr lang="en-AU" altLang="en-US" sz="1500" dirty="0">
                <a:solidFill>
                  <a:srgbClr val="000000"/>
                </a:solidFill>
                <a:latin typeface="Calibri" panose="020F0502020204030204" pitchFamily="34" charset="0"/>
                <a:cs typeface="Arial" panose="020B0604020202020204" pitchFamily="34" charset="0"/>
              </a:rPr>
              <a:t>Suicide</a:t>
            </a:r>
          </a:p>
          <a:p>
            <a:pPr algn="ctr" eaLnBrk="1" fontAlgn="base" hangingPunct="1">
              <a:lnSpc>
                <a:spcPct val="100000"/>
              </a:lnSpc>
              <a:spcBef>
                <a:spcPct val="0"/>
              </a:spcBef>
              <a:spcAft>
                <a:spcPct val="0"/>
              </a:spcAft>
              <a:buFontTx/>
              <a:buNone/>
              <a:defRPr/>
            </a:pPr>
            <a:r>
              <a:rPr lang="en-AU" altLang="en-US" sz="1500" dirty="0">
                <a:solidFill>
                  <a:srgbClr val="000000"/>
                </a:solidFill>
                <a:latin typeface="Calibri" panose="020F0502020204030204" pitchFamily="34" charset="0"/>
                <a:cs typeface="Arial" panose="020B0604020202020204" pitchFamily="34" charset="0"/>
              </a:rPr>
              <a:t>Medication </a:t>
            </a:r>
            <a:r>
              <a:rPr lang="en-AU" altLang="en-US" sz="1500" dirty="0" smtClean="0">
                <a:solidFill>
                  <a:srgbClr val="000000"/>
                </a:solidFill>
                <a:latin typeface="Calibri" panose="020F0502020204030204" pitchFamily="34" charset="0"/>
                <a:cs typeface="Arial" panose="020B0604020202020204" pitchFamily="34" charset="0"/>
              </a:rPr>
              <a:t>refusal</a:t>
            </a:r>
            <a:endParaRPr lang="en-AU" altLang="en-US" sz="1500" dirty="0">
              <a:solidFill>
                <a:srgbClr val="000000"/>
              </a:solidFill>
              <a:latin typeface="Calibri" panose="020F0502020204030204" pitchFamily="34" charset="0"/>
              <a:cs typeface="Arial" panose="020B0604020202020204" pitchFamily="34" charset="0"/>
            </a:endParaRPr>
          </a:p>
        </p:txBody>
      </p:sp>
      <p:sp>
        <p:nvSpPr>
          <p:cNvPr id="8" name="TextBox 7"/>
          <p:cNvSpPr txBox="1">
            <a:spLocks noChangeArrowheads="1"/>
          </p:cNvSpPr>
          <p:nvPr/>
        </p:nvSpPr>
        <p:spPr bwMode="auto">
          <a:xfrm>
            <a:off x="6864574" y="4983769"/>
            <a:ext cx="1949699" cy="1708160"/>
          </a:xfrm>
          <a:prstGeom prst="rect">
            <a:avLst/>
          </a:prstGeom>
          <a:ln/>
          <a:extLst/>
        </p:spPr>
        <p:style>
          <a:lnRef idx="1">
            <a:schemeClr val="accent2"/>
          </a:lnRef>
          <a:fillRef idx="2">
            <a:schemeClr val="accent2"/>
          </a:fillRef>
          <a:effectRef idx="1">
            <a:schemeClr val="accent2"/>
          </a:effectRef>
          <a:fontRef idx="minor">
            <a:schemeClr val="dk1"/>
          </a:fontRef>
        </p:style>
        <p:txBody>
          <a:bodyPr wrap="square">
            <a:spAutoFit/>
          </a:bodyPr>
          <a:lstStyle>
            <a:lvl1pPr eaLnBrk="0" hangingPunct="0">
              <a:lnSpc>
                <a:spcPct val="90000"/>
              </a:lnSpc>
              <a:spcAft>
                <a:spcPct val="25000"/>
              </a:spcAft>
              <a:buFont typeface="Arial" panose="020B0604020202020204" pitchFamily="34" charset="0"/>
              <a:buChar char="•"/>
              <a:defRPr sz="3000">
                <a:solidFill>
                  <a:schemeClr val="tx1"/>
                </a:solidFill>
                <a:latin typeface="Arial" panose="020B0604020202020204" pitchFamily="34" charset="0"/>
              </a:defRPr>
            </a:lvl1pPr>
            <a:lvl2pPr marL="742950" indent="-285750" eaLnBrk="0" hangingPunct="0">
              <a:lnSpc>
                <a:spcPct val="90000"/>
              </a:lnSpc>
              <a:spcAft>
                <a:spcPct val="25000"/>
              </a:spcAft>
              <a:buFont typeface="Arial" panose="020B0604020202020204" pitchFamily="34" charset="0"/>
              <a:buChar char="•"/>
              <a:defRPr sz="2600">
                <a:solidFill>
                  <a:schemeClr val="tx1"/>
                </a:solidFill>
                <a:latin typeface="Arial" panose="020B0604020202020204" pitchFamily="34" charset="0"/>
              </a:defRPr>
            </a:lvl2pPr>
            <a:lvl3pPr marL="1143000" indent="-228600" eaLnBrk="0" hangingPunct="0">
              <a:lnSpc>
                <a:spcPct val="90000"/>
              </a:lnSpc>
              <a:spcAft>
                <a:spcPct val="25000"/>
              </a:spcAft>
              <a:buChar char="•"/>
              <a:defRPr sz="2300">
                <a:solidFill>
                  <a:schemeClr val="tx1"/>
                </a:solidFill>
                <a:latin typeface="Arial" panose="020B0604020202020204" pitchFamily="34" charset="0"/>
              </a:defRPr>
            </a:lvl3pPr>
            <a:lvl4pPr marL="1600200" indent="-228600" eaLnBrk="0" hangingPunct="0">
              <a:lnSpc>
                <a:spcPct val="90000"/>
              </a:lnSpc>
              <a:spcAft>
                <a:spcPct val="25000"/>
              </a:spcAft>
              <a:buFont typeface="Arial" panose="020B0604020202020204" pitchFamily="34" charset="0"/>
              <a:buChar char="•"/>
              <a:defRPr sz="2000">
                <a:solidFill>
                  <a:schemeClr val="tx1"/>
                </a:solidFill>
                <a:latin typeface="Arial" panose="020B0604020202020204" pitchFamily="34" charset="0"/>
              </a:defRPr>
            </a:lvl4pPr>
            <a:lvl5pPr marL="1712913" indent="-188913" eaLnBrk="0" hangingPunct="0">
              <a:lnSpc>
                <a:spcPct val="90000"/>
              </a:lnSpc>
              <a:spcAft>
                <a:spcPct val="25000"/>
              </a:spcAft>
              <a:buFont typeface="Arial" panose="020B0604020202020204" pitchFamily="34" charset="0"/>
              <a:buChar char="•"/>
              <a:defRPr sz="2000">
                <a:solidFill>
                  <a:schemeClr val="tx1"/>
                </a:solidFill>
                <a:latin typeface="Arial" panose="020B0604020202020204" pitchFamily="34" charset="0"/>
              </a:defRPr>
            </a:lvl5pPr>
            <a:lvl6pPr marL="2170113" indent="-188913" eaLnBrk="0" fontAlgn="base" hangingPunct="0">
              <a:lnSpc>
                <a:spcPct val="90000"/>
              </a:lnSpc>
              <a:spcBef>
                <a:spcPct val="0"/>
              </a:spcBef>
              <a:spcAft>
                <a:spcPct val="25000"/>
              </a:spcAft>
              <a:buFont typeface="Arial" panose="020B0604020202020204" pitchFamily="34" charset="0"/>
              <a:buChar char="•"/>
              <a:defRPr sz="2000">
                <a:solidFill>
                  <a:schemeClr val="tx1"/>
                </a:solidFill>
                <a:latin typeface="Arial" panose="020B0604020202020204" pitchFamily="34" charset="0"/>
              </a:defRPr>
            </a:lvl6pPr>
            <a:lvl7pPr marL="2627313" indent="-188913" eaLnBrk="0" fontAlgn="base" hangingPunct="0">
              <a:lnSpc>
                <a:spcPct val="90000"/>
              </a:lnSpc>
              <a:spcBef>
                <a:spcPct val="0"/>
              </a:spcBef>
              <a:spcAft>
                <a:spcPct val="25000"/>
              </a:spcAft>
              <a:buFont typeface="Arial" panose="020B0604020202020204" pitchFamily="34" charset="0"/>
              <a:buChar char="•"/>
              <a:defRPr sz="2000">
                <a:solidFill>
                  <a:schemeClr val="tx1"/>
                </a:solidFill>
                <a:latin typeface="Arial" panose="020B0604020202020204" pitchFamily="34" charset="0"/>
              </a:defRPr>
            </a:lvl7pPr>
            <a:lvl8pPr marL="3084513" indent="-188913" eaLnBrk="0" fontAlgn="base" hangingPunct="0">
              <a:lnSpc>
                <a:spcPct val="90000"/>
              </a:lnSpc>
              <a:spcBef>
                <a:spcPct val="0"/>
              </a:spcBef>
              <a:spcAft>
                <a:spcPct val="25000"/>
              </a:spcAft>
              <a:buFont typeface="Arial" panose="020B0604020202020204" pitchFamily="34" charset="0"/>
              <a:buChar char="•"/>
              <a:defRPr sz="2000">
                <a:solidFill>
                  <a:schemeClr val="tx1"/>
                </a:solidFill>
                <a:latin typeface="Arial" panose="020B0604020202020204" pitchFamily="34" charset="0"/>
              </a:defRPr>
            </a:lvl8pPr>
            <a:lvl9pPr marL="3541713" indent="-188913" eaLnBrk="0" fontAlgn="base" hangingPunct="0">
              <a:lnSpc>
                <a:spcPct val="90000"/>
              </a:lnSpc>
              <a:spcBef>
                <a:spcPct val="0"/>
              </a:spcBef>
              <a:spcAft>
                <a:spcPct val="25000"/>
              </a:spcAft>
              <a:buFont typeface="Arial" panose="020B0604020202020204" pitchFamily="34" charset="0"/>
              <a:buChar char="•"/>
              <a:defRPr sz="2000">
                <a:solidFill>
                  <a:schemeClr val="tx1"/>
                </a:solidFill>
                <a:latin typeface="Arial" panose="020B0604020202020204" pitchFamily="34" charset="0"/>
              </a:defRPr>
            </a:lvl9pPr>
          </a:lstStyle>
          <a:p>
            <a:pPr algn="ctr" eaLnBrk="1" fontAlgn="base" hangingPunct="1">
              <a:lnSpc>
                <a:spcPct val="100000"/>
              </a:lnSpc>
              <a:spcBef>
                <a:spcPct val="0"/>
              </a:spcBef>
              <a:spcAft>
                <a:spcPct val="0"/>
              </a:spcAft>
              <a:buFontTx/>
              <a:buNone/>
              <a:defRPr/>
            </a:pPr>
            <a:r>
              <a:rPr lang="en-AU" altLang="en-US" sz="1500" dirty="0" smtClean="0">
                <a:solidFill>
                  <a:srgbClr val="000000"/>
                </a:solidFill>
                <a:latin typeface="Calibri" panose="020F0502020204030204" pitchFamily="34" charset="0"/>
                <a:cs typeface="Arial" panose="020B0604020202020204" pitchFamily="34" charset="0"/>
              </a:rPr>
              <a:t>Physical &amp; mechanical restraint</a:t>
            </a:r>
          </a:p>
          <a:p>
            <a:pPr algn="ctr" eaLnBrk="1" fontAlgn="base" hangingPunct="1">
              <a:lnSpc>
                <a:spcPct val="100000"/>
              </a:lnSpc>
              <a:spcBef>
                <a:spcPct val="0"/>
              </a:spcBef>
              <a:spcAft>
                <a:spcPct val="0"/>
              </a:spcAft>
              <a:buFontTx/>
              <a:buNone/>
              <a:defRPr/>
            </a:pPr>
            <a:r>
              <a:rPr lang="en-AU" altLang="en-US" sz="1500" dirty="0" smtClean="0">
                <a:solidFill>
                  <a:srgbClr val="000000"/>
                </a:solidFill>
                <a:latin typeface="Calibri" panose="020F0502020204030204" pitchFamily="34" charset="0"/>
                <a:cs typeface="Arial" panose="020B0604020202020204" pitchFamily="34" charset="0"/>
              </a:rPr>
              <a:t>PRN medication</a:t>
            </a:r>
            <a:endParaRPr lang="en-AU" altLang="en-US" sz="1500" dirty="0">
              <a:solidFill>
                <a:srgbClr val="000000"/>
              </a:solidFill>
              <a:latin typeface="Calibri" panose="020F0502020204030204" pitchFamily="34" charset="0"/>
              <a:cs typeface="Arial" panose="020B0604020202020204" pitchFamily="34" charset="0"/>
            </a:endParaRPr>
          </a:p>
          <a:p>
            <a:pPr algn="ctr" eaLnBrk="1" fontAlgn="base" hangingPunct="1">
              <a:lnSpc>
                <a:spcPct val="100000"/>
              </a:lnSpc>
              <a:spcBef>
                <a:spcPct val="0"/>
              </a:spcBef>
              <a:spcAft>
                <a:spcPct val="0"/>
              </a:spcAft>
              <a:buFontTx/>
              <a:buNone/>
              <a:defRPr/>
            </a:pPr>
            <a:r>
              <a:rPr lang="en-AU" altLang="en-US" sz="1500" dirty="0">
                <a:solidFill>
                  <a:srgbClr val="000000"/>
                </a:solidFill>
                <a:latin typeface="Calibri" panose="020F0502020204030204" pitchFamily="34" charset="0"/>
                <a:cs typeface="Arial" panose="020B0604020202020204" pitchFamily="34" charset="0"/>
              </a:rPr>
              <a:t>Seclusion</a:t>
            </a:r>
          </a:p>
          <a:p>
            <a:pPr algn="ctr" eaLnBrk="1" fontAlgn="base" hangingPunct="1">
              <a:lnSpc>
                <a:spcPct val="100000"/>
              </a:lnSpc>
              <a:spcBef>
                <a:spcPct val="0"/>
              </a:spcBef>
              <a:spcAft>
                <a:spcPct val="0"/>
              </a:spcAft>
              <a:buFontTx/>
              <a:buNone/>
              <a:defRPr/>
            </a:pPr>
            <a:r>
              <a:rPr lang="en-AU" altLang="en-US" sz="1500" dirty="0">
                <a:solidFill>
                  <a:srgbClr val="000000"/>
                </a:solidFill>
                <a:latin typeface="Calibri" panose="020F0502020204030204" pitchFamily="34" charset="0"/>
                <a:cs typeface="Arial" panose="020B0604020202020204" pitchFamily="34" charset="0"/>
              </a:rPr>
              <a:t>Use of security</a:t>
            </a:r>
          </a:p>
          <a:p>
            <a:pPr algn="ctr" eaLnBrk="1" fontAlgn="base" hangingPunct="1">
              <a:lnSpc>
                <a:spcPct val="100000"/>
              </a:lnSpc>
              <a:spcBef>
                <a:spcPct val="0"/>
              </a:spcBef>
              <a:spcAft>
                <a:spcPct val="0"/>
              </a:spcAft>
              <a:buFontTx/>
              <a:buNone/>
              <a:defRPr/>
            </a:pPr>
            <a:r>
              <a:rPr lang="en-AU" altLang="en-US" sz="1500" dirty="0">
                <a:solidFill>
                  <a:srgbClr val="000000"/>
                </a:solidFill>
                <a:latin typeface="Calibri" panose="020F0502020204030204" pitchFamily="34" charset="0"/>
                <a:cs typeface="Arial" panose="020B0604020202020204" pitchFamily="34" charset="0"/>
              </a:rPr>
              <a:t>Special/ increased </a:t>
            </a:r>
            <a:r>
              <a:rPr lang="en-AU" altLang="en-US" sz="1500" dirty="0" smtClean="0">
                <a:solidFill>
                  <a:srgbClr val="000000"/>
                </a:solidFill>
                <a:latin typeface="Calibri" panose="020F0502020204030204" pitchFamily="34" charset="0"/>
                <a:cs typeface="Arial" panose="020B0604020202020204" pitchFamily="34" charset="0"/>
              </a:rPr>
              <a:t>observation/HDU</a:t>
            </a:r>
            <a:endParaRPr lang="en-AU" altLang="en-US" sz="1500" dirty="0">
              <a:solidFill>
                <a:srgbClr val="000000"/>
              </a:solidFill>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355195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theme/theme1.xml><?xml version="1.0" encoding="utf-8"?>
<a:theme xmlns:a="http://schemas.openxmlformats.org/drawingml/2006/main" name="DHHS Safewards 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DHHS Safewards Presentation template.pot [Compatibility Mode]" id="{40503164-3BE1-4930-AA91-58F5DF5BEAEA}" vid="{0A7ACF4F-89D8-4DE1-BFF5-41CC7666773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DHHS Safewards Presentation template</Template>
  <TotalTime>3318</TotalTime>
  <Words>2511</Words>
  <Application>Microsoft Office PowerPoint</Application>
  <PresentationFormat>On-screen Show (4:3)</PresentationFormat>
  <Paragraphs>318</Paragraphs>
  <Slides>19</Slides>
  <Notes>19</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DHHS Safewards Presentation template</vt:lpstr>
      <vt:lpstr> Safewards Victoria  A model for safety and mutual support </vt:lpstr>
      <vt:lpstr>The Office of the Chief Mental Health Nurse in partnership with VMIA</vt:lpstr>
      <vt:lpstr>VMIA</vt:lpstr>
      <vt:lpstr>Medical claims</vt:lpstr>
      <vt:lpstr>Key Themes for VMIA</vt:lpstr>
      <vt:lpstr>Drivers</vt:lpstr>
      <vt:lpstr>Why Safewards?</vt:lpstr>
      <vt:lpstr>What is Safewards?</vt:lpstr>
      <vt:lpstr>The Safewards Model (Simple) </vt:lpstr>
      <vt:lpstr>Six domains that influence or trigger conflict </vt:lpstr>
      <vt:lpstr>Staff can influence conflict and containment by:</vt:lpstr>
      <vt:lpstr>Safewards Victoria Trial</vt:lpstr>
      <vt:lpstr>Safewards trial – key results from the pilot</vt:lpstr>
      <vt:lpstr>Safewards Victoria state-wide implementation</vt:lpstr>
      <vt:lpstr>Results so far..</vt:lpstr>
      <vt:lpstr>Continued Collaboration</vt:lpstr>
      <vt:lpstr>Safewards Victoria annual forum</vt:lpstr>
      <vt:lpstr>PowerPoint Presentation</vt:lpstr>
      <vt:lpstr>For more information</vt:lpstr>
    </vt:vector>
  </TitlesOfParts>
  <Company>Victorian Government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(32pt)</dc:title>
  <dc:creator>Marisol Corrales</dc:creator>
  <cp:lastModifiedBy>Marisol Corrales</cp:lastModifiedBy>
  <cp:revision>34</cp:revision>
  <dcterms:created xsi:type="dcterms:W3CDTF">2017-10-06T03:15:41Z</dcterms:created>
  <dcterms:modified xsi:type="dcterms:W3CDTF">2017-10-19T05:41:56Z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