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 id="2147483664" r:id="rId2"/>
    <p:sldMasterId id="2147483666" r:id="rId3"/>
    <p:sldMasterId id="2147483669" r:id="rId4"/>
  </p:sldMasterIdLst>
  <p:notesMasterIdLst>
    <p:notesMasterId r:id="rId42"/>
  </p:notesMasterIdLst>
  <p:handoutMasterIdLst>
    <p:handoutMasterId r:id="rId43"/>
  </p:handoutMasterIdLst>
  <p:sldIdLst>
    <p:sldId id="289" r:id="rId5"/>
    <p:sldId id="352" r:id="rId6"/>
    <p:sldId id="353" r:id="rId7"/>
    <p:sldId id="323" r:id="rId8"/>
    <p:sldId id="338" r:id="rId9"/>
    <p:sldId id="326" r:id="rId10"/>
    <p:sldId id="327" r:id="rId11"/>
    <p:sldId id="329" r:id="rId12"/>
    <p:sldId id="331" r:id="rId13"/>
    <p:sldId id="350" r:id="rId14"/>
    <p:sldId id="351" r:id="rId15"/>
    <p:sldId id="342" r:id="rId16"/>
    <p:sldId id="343" r:id="rId17"/>
    <p:sldId id="339" r:id="rId18"/>
    <p:sldId id="344" r:id="rId19"/>
    <p:sldId id="345" r:id="rId20"/>
    <p:sldId id="347" r:id="rId21"/>
    <p:sldId id="348" r:id="rId22"/>
    <p:sldId id="349" r:id="rId23"/>
    <p:sldId id="340" r:id="rId24"/>
    <p:sldId id="341" r:id="rId25"/>
    <p:sldId id="320" r:id="rId26"/>
    <p:sldId id="304" r:id="rId27"/>
    <p:sldId id="306" r:id="rId28"/>
    <p:sldId id="307" r:id="rId29"/>
    <p:sldId id="308" r:id="rId30"/>
    <p:sldId id="309" r:id="rId31"/>
    <p:sldId id="310" r:id="rId32"/>
    <p:sldId id="311" r:id="rId33"/>
    <p:sldId id="312" r:id="rId34"/>
    <p:sldId id="313" r:id="rId35"/>
    <p:sldId id="314" r:id="rId36"/>
    <p:sldId id="315" r:id="rId37"/>
    <p:sldId id="324" r:id="rId38"/>
    <p:sldId id="316" r:id="rId39"/>
    <p:sldId id="317" r:id="rId40"/>
    <p:sldId id="318" r:id="rId41"/>
  </p:sldIdLst>
  <p:sldSz cx="9144000" cy="6858000" type="screen4x3"/>
  <p:notesSz cx="6797675" cy="9928225"/>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319">
          <p15:clr>
            <a:srgbClr val="A4A3A4"/>
          </p15:clr>
        </p15:guide>
        <p15:guide id="2" pos="5448">
          <p15:clr>
            <a:srgbClr val="A4A3A4"/>
          </p15:clr>
        </p15:guide>
      </p15:sldGuideLst>
    </p:ext>
    <p:ext uri="{2D200454-40CA-4A62-9FC3-DE9A4176ACB9}">
      <p15:notesGuideLst xmlns=""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BA80F4"/>
    <a:srgbClr val="C2E9EB"/>
    <a:srgbClr val="8DD5D4"/>
    <a:srgbClr val="04B5A0"/>
    <a:srgbClr val="4A3A73"/>
    <a:srgbClr val="FFFFCC"/>
    <a:srgbClr val="FFFF99"/>
    <a:srgbClr val="747679"/>
    <a:srgbClr val="512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91773" autoAdjust="0"/>
  </p:normalViewPr>
  <p:slideViewPr>
    <p:cSldViewPr>
      <p:cViewPr varScale="1">
        <p:scale>
          <a:sx n="150" d="100"/>
          <a:sy n="150" d="100"/>
        </p:scale>
        <p:origin x="-2184" y="-112"/>
      </p:cViewPr>
      <p:guideLst>
        <p:guide orient="horz" pos="4319"/>
        <p:guide pos="5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2814" y="-10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1" y="2"/>
            <a:ext cx="2945659" cy="49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defRPr sz="1200"/>
            </a:lvl1pPr>
          </a:lstStyle>
          <a:p>
            <a:endParaRPr lang="en-AU"/>
          </a:p>
        </p:txBody>
      </p:sp>
      <p:sp>
        <p:nvSpPr>
          <p:cNvPr id="64515" name="Rectangle 3"/>
          <p:cNvSpPr>
            <a:spLocks noGrp="1" noChangeArrowheads="1"/>
          </p:cNvSpPr>
          <p:nvPr>
            <p:ph type="dt" sz="quarter" idx="1"/>
          </p:nvPr>
        </p:nvSpPr>
        <p:spPr bwMode="auto">
          <a:xfrm>
            <a:off x="3850444" y="2"/>
            <a:ext cx="2945659" cy="49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lgn="r">
              <a:defRPr sz="1200"/>
            </a:lvl1pPr>
          </a:lstStyle>
          <a:p>
            <a:endParaRPr lang="en-AU"/>
          </a:p>
        </p:txBody>
      </p:sp>
      <p:sp>
        <p:nvSpPr>
          <p:cNvPr id="64516" name="Rectangle 4"/>
          <p:cNvSpPr>
            <a:spLocks noGrp="1" noChangeArrowheads="1"/>
          </p:cNvSpPr>
          <p:nvPr>
            <p:ph type="ftr" sz="quarter" idx="2"/>
          </p:nvPr>
        </p:nvSpPr>
        <p:spPr bwMode="auto">
          <a:xfrm>
            <a:off x="1" y="9430092"/>
            <a:ext cx="2945659" cy="49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defRPr sz="1200"/>
            </a:lvl1pPr>
          </a:lstStyle>
          <a:p>
            <a:endParaRPr lang="en-AU"/>
          </a:p>
        </p:txBody>
      </p:sp>
      <p:sp>
        <p:nvSpPr>
          <p:cNvPr id="64517" name="Rectangle 5"/>
          <p:cNvSpPr>
            <a:spLocks noGrp="1" noChangeArrowheads="1"/>
          </p:cNvSpPr>
          <p:nvPr>
            <p:ph type="sldNum" sz="quarter" idx="3"/>
          </p:nvPr>
        </p:nvSpPr>
        <p:spPr bwMode="auto">
          <a:xfrm>
            <a:off x="3850444" y="9430092"/>
            <a:ext cx="2945659" cy="49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lgn="r">
              <a:defRPr sz="1200"/>
            </a:lvl1pPr>
          </a:lstStyle>
          <a:p>
            <a:fld id="{19CEC23E-F698-445E-BE97-7753C6669CCA}" type="slidenum">
              <a:rPr lang="en-AU"/>
              <a:pPr/>
              <a:t>‹#›</a:t>
            </a:fld>
            <a:endParaRPr lang="en-AU"/>
          </a:p>
        </p:txBody>
      </p:sp>
    </p:spTree>
    <p:extLst>
      <p:ext uri="{BB962C8B-B14F-4D97-AF65-F5344CB8AC3E}">
        <p14:creationId xmlns:p14="http://schemas.microsoft.com/office/powerpoint/2010/main" val="259075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 y="2"/>
            <a:ext cx="2945659" cy="49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defRPr sz="1200"/>
            </a:lvl1pPr>
          </a:lstStyle>
          <a:p>
            <a:endParaRPr lang="en-AU"/>
          </a:p>
        </p:txBody>
      </p:sp>
      <p:sp>
        <p:nvSpPr>
          <p:cNvPr id="53251" name="Rectangle 3"/>
          <p:cNvSpPr>
            <a:spLocks noGrp="1" noChangeArrowheads="1"/>
          </p:cNvSpPr>
          <p:nvPr>
            <p:ph type="dt" idx="1"/>
          </p:nvPr>
        </p:nvSpPr>
        <p:spPr bwMode="auto">
          <a:xfrm>
            <a:off x="3850444" y="2"/>
            <a:ext cx="2945659" cy="49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lgn="r">
              <a:defRPr sz="1200"/>
            </a:lvl1pPr>
          </a:lstStyle>
          <a:p>
            <a:endParaRPr lang="en-AU"/>
          </a:p>
        </p:txBody>
      </p:sp>
      <p:sp>
        <p:nvSpPr>
          <p:cNvPr id="532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679768" y="4715907"/>
            <a:ext cx="5438140" cy="446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3254" name="Rectangle 6"/>
          <p:cNvSpPr>
            <a:spLocks noGrp="1" noChangeArrowheads="1"/>
          </p:cNvSpPr>
          <p:nvPr>
            <p:ph type="ftr" sz="quarter" idx="4"/>
          </p:nvPr>
        </p:nvSpPr>
        <p:spPr bwMode="auto">
          <a:xfrm>
            <a:off x="1" y="9430092"/>
            <a:ext cx="2945659" cy="49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defRPr sz="1200"/>
            </a:lvl1pPr>
          </a:lstStyle>
          <a:p>
            <a:endParaRPr lang="en-AU"/>
          </a:p>
        </p:txBody>
      </p:sp>
      <p:sp>
        <p:nvSpPr>
          <p:cNvPr id="53255" name="Rectangle 7"/>
          <p:cNvSpPr>
            <a:spLocks noGrp="1" noChangeArrowheads="1"/>
          </p:cNvSpPr>
          <p:nvPr>
            <p:ph type="sldNum" sz="quarter" idx="5"/>
          </p:nvPr>
        </p:nvSpPr>
        <p:spPr bwMode="auto">
          <a:xfrm>
            <a:off x="3850444" y="9430092"/>
            <a:ext cx="2945659" cy="49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lgn="r">
              <a:defRPr sz="1200"/>
            </a:lvl1pPr>
          </a:lstStyle>
          <a:p>
            <a:fld id="{CBE1CC1B-78C5-44BA-B466-D949657F588B}" type="slidenum">
              <a:rPr lang="en-AU"/>
              <a:pPr/>
              <a:t>‹#›</a:t>
            </a:fld>
            <a:endParaRPr lang="en-AU"/>
          </a:p>
        </p:txBody>
      </p:sp>
    </p:spTree>
    <p:extLst>
      <p:ext uri="{BB962C8B-B14F-4D97-AF65-F5344CB8AC3E}">
        <p14:creationId xmlns:p14="http://schemas.microsoft.com/office/powerpoint/2010/main" val="3327598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This is a detailed procedure that all RCH staff should adhere to.</a:t>
            </a:r>
          </a:p>
          <a:p>
            <a:endParaRPr lang="en-AU" altLang="en-US" smtClean="0"/>
          </a:p>
          <a:p>
            <a:r>
              <a:rPr lang="en-AU" altLang="en-US" smtClean="0"/>
              <a:t>This procedure is not discussed in detail during this orientation session however we want you to know that it is a very important procedure that you must read in full by the end of the week and have provided you a paper copy of the procedure as a handout including the flowchart of steps for responding to suspected child abuse. </a:t>
            </a:r>
          </a:p>
          <a:p>
            <a:endParaRPr lang="en-AU" altLang="en-US" smtClean="0"/>
          </a:p>
          <a:p>
            <a:r>
              <a:rPr lang="en-AU" altLang="en-US" smtClean="0"/>
              <a:t>If you only remember one procedure today, remember this one.</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B3E646-3F45-4CD1-8876-777ED81C0588}" type="slidenum">
              <a:rPr lang="en-AU" altLang="en-US" smtClean="0"/>
              <a:pPr/>
              <a:t>36</a:t>
            </a:fld>
            <a:endParaRPr lang="en-AU" altLang="en-US" smtClean="0"/>
          </a:p>
        </p:txBody>
      </p:sp>
    </p:spTree>
    <p:extLst>
      <p:ext uri="{BB962C8B-B14F-4D97-AF65-F5344CB8AC3E}">
        <p14:creationId xmlns:p14="http://schemas.microsoft.com/office/powerpoint/2010/main" val="199886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You may wish to use this tool to practice your decision making after orientation.</a:t>
            </a:r>
          </a:p>
          <a:p>
            <a:endParaRPr lang="en-AU" altLang="en-US" smtClean="0"/>
          </a:p>
          <a:p>
            <a:r>
              <a:rPr lang="en-AU" altLang="en-US" smtClean="0"/>
              <a:t>Encourage all nurses present to do this e-learning tool in order to practice decision making regarding reporting to Child Protection and referral to Child FIRST. Remind the nurses that RCH expects nurses to discuss with senior managers and SW (with possible discussion with VFPMS) as a first step rather than reporting to Child Protection on the basis of mere SUSPICION but when a BELIEF is formed about the need for protection from physical abuse or sexual abuse then mandatory reporting obligations must determine action.  </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A22D77F-EDE9-4C8C-9C73-CDC2C05981D4}" type="slidenum">
              <a:rPr lang="en-AU" altLang="en-US" smtClean="0"/>
              <a:pPr/>
              <a:t>37</a:t>
            </a:fld>
            <a:endParaRPr lang="en-AU" altLang="en-US" smtClean="0"/>
          </a:p>
        </p:txBody>
      </p:sp>
    </p:spTree>
    <p:extLst>
      <p:ext uri="{BB962C8B-B14F-4D97-AF65-F5344CB8AC3E}">
        <p14:creationId xmlns:p14="http://schemas.microsoft.com/office/powerpoint/2010/main" val="35448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0" name="Title Placeholder 1"/>
          <p:cNvSpPr>
            <a:spLocks noGrp="1"/>
          </p:cNvSpPr>
          <p:nvPr>
            <p:ph type="ctrTitle"/>
          </p:nvPr>
        </p:nvSpPr>
        <p:spPr>
          <a:xfrm>
            <a:off x="1079500" y="2133600"/>
            <a:ext cx="7772400" cy="1470025"/>
          </a:xfrm>
        </p:spPr>
        <p:txBody>
          <a:bodyPr anchor="ctr"/>
          <a:lstStyle>
            <a:lvl1pPr>
              <a:defRPr sz="2000">
                <a:solidFill>
                  <a:srgbClr val="512698"/>
                </a:solidFill>
              </a:defRPr>
            </a:lvl1pPr>
          </a:lstStyle>
          <a:p>
            <a:pPr lvl="0"/>
            <a:r>
              <a:rPr lang="en-US" noProof="0" smtClean="0"/>
              <a:t>Click to edit Master title style</a:t>
            </a:r>
            <a:endParaRPr lang="en-AU" noProof="0" smtClean="0"/>
          </a:p>
        </p:txBody>
      </p:sp>
      <p:sp>
        <p:nvSpPr>
          <p:cNvPr id="3" name="Text Placeholder 2"/>
          <p:cNvSpPr>
            <a:spLocks noGrp="1"/>
          </p:cNvSpPr>
          <p:nvPr>
            <p:ph type="body" idx="1"/>
          </p:nvPr>
        </p:nvSpPr>
        <p:spPr>
          <a:xfrm>
            <a:off x="1866900" y="3860800"/>
            <a:ext cx="5937250" cy="1752600"/>
          </a:xfrm>
        </p:spPr>
        <p:txBody>
          <a:bodyPr/>
          <a:lstStyle>
            <a:lvl1pPr>
              <a:spcAft>
                <a:spcPts val="1000"/>
              </a:spcAft>
              <a:defRPr sz="2500" b="0">
                <a:solidFill>
                  <a:srgbClr val="747679"/>
                </a:solidFill>
              </a:defRPr>
            </a:lvl1pPr>
          </a:lstStyle>
          <a:p>
            <a:pPr lvl="0"/>
            <a:r>
              <a:rPr lang="en-US" noProof="0" smtClean="0"/>
              <a:t>Click to edit Master text styles</a:t>
            </a:r>
          </a:p>
          <a:p>
            <a:pPr lvl="1"/>
            <a:r>
              <a:rPr lang="en-US" noProof="0" smtClean="0"/>
              <a:t>Second level</a:t>
            </a:r>
          </a:p>
          <a:p>
            <a:pPr lvl="2"/>
            <a:r>
              <a:rPr lang="en-US" noProof="0" smtClean="0"/>
              <a:t>Third level</a:t>
            </a:r>
          </a:p>
        </p:txBody>
      </p:sp>
      <p:pic>
        <p:nvPicPr>
          <p:cNvPr id="17417"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1520" y="449609"/>
            <a:ext cx="2611018" cy="123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SVHA_Endorsement_RGB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1088" y="6308725"/>
            <a:ext cx="3144837" cy="7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a:t>Day/Month/Year</a:t>
            </a:r>
            <a:endParaRPr lang="en-AU"/>
          </a:p>
        </p:txBody>
      </p:sp>
      <p:sp>
        <p:nvSpPr>
          <p:cNvPr id="5" name="Footer Placeholder 4"/>
          <p:cNvSpPr>
            <a:spLocks noGrp="1"/>
          </p:cNvSpPr>
          <p:nvPr>
            <p:ph type="ftr" sz="quarter" idx="11"/>
          </p:nvPr>
        </p:nvSpPr>
        <p:spPr/>
        <p:txBody>
          <a:bodyPr/>
          <a:lstStyle>
            <a:lvl1pPr>
              <a:defRPr/>
            </a:lvl1pPr>
          </a:lstStyle>
          <a:p>
            <a:r>
              <a:rPr lang="en-AU"/>
              <a:t>Footnote to go here</a:t>
            </a:r>
          </a:p>
        </p:txBody>
      </p:sp>
      <p:sp>
        <p:nvSpPr>
          <p:cNvPr id="6" name="Slide Number Placeholder 5"/>
          <p:cNvSpPr>
            <a:spLocks noGrp="1"/>
          </p:cNvSpPr>
          <p:nvPr>
            <p:ph type="sldNum" sz="quarter" idx="12"/>
          </p:nvPr>
        </p:nvSpPr>
        <p:spPr/>
        <p:txBody>
          <a:bodyPr/>
          <a:lstStyle>
            <a:lvl1pPr>
              <a:defRPr/>
            </a:lvl1pPr>
          </a:lstStyle>
          <a:p>
            <a:r>
              <a:rPr lang="en-AU"/>
              <a:t>Page </a:t>
            </a:r>
            <a:fld id="{F9F7AC0D-045B-4BAC-8BC3-5343518D45F1}" type="slidenum">
              <a:rPr lang="en-AU"/>
              <a:pPr/>
              <a:t>‹#›</a:t>
            </a:fld>
            <a:endParaRPr lang="en-AU"/>
          </a:p>
        </p:txBody>
      </p:sp>
    </p:spTree>
    <p:extLst>
      <p:ext uri="{BB962C8B-B14F-4D97-AF65-F5344CB8AC3E}">
        <p14:creationId xmlns:p14="http://schemas.microsoft.com/office/powerpoint/2010/main" val="98685319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755650"/>
            <a:ext cx="2014537" cy="53895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9750" y="755650"/>
            <a:ext cx="5894388" cy="5389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a:t>Day/Month/Year</a:t>
            </a:r>
            <a:endParaRPr lang="en-AU"/>
          </a:p>
        </p:txBody>
      </p:sp>
      <p:sp>
        <p:nvSpPr>
          <p:cNvPr id="5" name="Footer Placeholder 4"/>
          <p:cNvSpPr>
            <a:spLocks noGrp="1"/>
          </p:cNvSpPr>
          <p:nvPr>
            <p:ph type="ftr" sz="quarter" idx="11"/>
          </p:nvPr>
        </p:nvSpPr>
        <p:spPr/>
        <p:txBody>
          <a:bodyPr/>
          <a:lstStyle>
            <a:lvl1pPr>
              <a:defRPr/>
            </a:lvl1pPr>
          </a:lstStyle>
          <a:p>
            <a:r>
              <a:rPr lang="en-AU"/>
              <a:t>Footnote to go here</a:t>
            </a:r>
          </a:p>
        </p:txBody>
      </p:sp>
      <p:sp>
        <p:nvSpPr>
          <p:cNvPr id="6" name="Slide Number Placeholder 5"/>
          <p:cNvSpPr>
            <a:spLocks noGrp="1"/>
          </p:cNvSpPr>
          <p:nvPr>
            <p:ph type="sldNum" sz="quarter" idx="12"/>
          </p:nvPr>
        </p:nvSpPr>
        <p:spPr/>
        <p:txBody>
          <a:bodyPr/>
          <a:lstStyle>
            <a:lvl1pPr>
              <a:defRPr/>
            </a:lvl1pPr>
          </a:lstStyle>
          <a:p>
            <a:r>
              <a:rPr lang="en-AU"/>
              <a:t>Page </a:t>
            </a:r>
            <a:fld id="{B05C74B2-A9A3-49BA-9CD6-968C924F05F1}" type="slidenum">
              <a:rPr lang="en-AU"/>
              <a:pPr/>
              <a:t>‹#›</a:t>
            </a:fld>
            <a:endParaRPr lang="en-AU"/>
          </a:p>
        </p:txBody>
      </p:sp>
    </p:spTree>
    <p:extLst>
      <p:ext uri="{BB962C8B-B14F-4D97-AF65-F5344CB8AC3E}">
        <p14:creationId xmlns:p14="http://schemas.microsoft.com/office/powerpoint/2010/main" val="220653041"/>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755650"/>
            <a:ext cx="5976938" cy="585788"/>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539750" y="1619250"/>
            <a:ext cx="395446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6613" y="1619250"/>
            <a:ext cx="395446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539750" y="6678613"/>
            <a:ext cx="1187450" cy="179387"/>
          </a:xfrm>
        </p:spPr>
        <p:txBody>
          <a:bodyPr/>
          <a:lstStyle>
            <a:lvl1pPr>
              <a:defRPr/>
            </a:lvl1pPr>
          </a:lstStyle>
          <a:p>
            <a:r>
              <a:rPr lang="en-US"/>
              <a:t>Day/Month/Year</a:t>
            </a:r>
            <a:endParaRPr lang="en-AU"/>
          </a:p>
        </p:txBody>
      </p:sp>
      <p:sp>
        <p:nvSpPr>
          <p:cNvPr id="6" name="Footer Placeholder 5"/>
          <p:cNvSpPr>
            <a:spLocks noGrp="1"/>
          </p:cNvSpPr>
          <p:nvPr>
            <p:ph type="ftr" sz="quarter" idx="11"/>
          </p:nvPr>
        </p:nvSpPr>
        <p:spPr>
          <a:xfrm>
            <a:off x="1914525" y="6678613"/>
            <a:ext cx="5289550" cy="179387"/>
          </a:xfrm>
        </p:spPr>
        <p:txBody>
          <a:bodyPr/>
          <a:lstStyle>
            <a:lvl1pPr>
              <a:defRPr/>
            </a:lvl1pPr>
          </a:lstStyle>
          <a:p>
            <a:r>
              <a:rPr lang="en-AU"/>
              <a:t>Footnote to go here</a:t>
            </a:r>
          </a:p>
        </p:txBody>
      </p:sp>
      <p:sp>
        <p:nvSpPr>
          <p:cNvPr id="7" name="Slide Number Placeholder 6"/>
          <p:cNvSpPr>
            <a:spLocks noGrp="1"/>
          </p:cNvSpPr>
          <p:nvPr>
            <p:ph type="sldNum" sz="quarter" idx="12"/>
          </p:nvPr>
        </p:nvSpPr>
        <p:spPr>
          <a:xfrm>
            <a:off x="7432675" y="6675438"/>
            <a:ext cx="1187450" cy="179387"/>
          </a:xfrm>
        </p:spPr>
        <p:txBody>
          <a:bodyPr/>
          <a:lstStyle>
            <a:lvl1pPr>
              <a:defRPr/>
            </a:lvl1pPr>
          </a:lstStyle>
          <a:p>
            <a:r>
              <a:rPr lang="en-AU"/>
              <a:t>Page </a:t>
            </a:r>
            <a:fld id="{F3FD8B38-8836-4BDC-B4D0-B4A9AF580CDB}" type="slidenum">
              <a:rPr lang="en-AU"/>
              <a:pPr/>
              <a:t>‹#›</a:t>
            </a:fld>
            <a:endParaRPr lang="en-AU"/>
          </a:p>
        </p:txBody>
      </p:sp>
    </p:spTree>
    <p:extLst>
      <p:ext uri="{BB962C8B-B14F-4D97-AF65-F5344CB8AC3E}">
        <p14:creationId xmlns:p14="http://schemas.microsoft.com/office/powerpoint/2010/main" val="345285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9750" y="755650"/>
            <a:ext cx="5976938" cy="585788"/>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539750" y="1619250"/>
            <a:ext cx="395446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6613" y="1619250"/>
            <a:ext cx="395446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539750" y="3957638"/>
            <a:ext cx="395446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Content Placeholder 5"/>
          <p:cNvSpPr>
            <a:spLocks noGrp="1"/>
          </p:cNvSpPr>
          <p:nvPr>
            <p:ph sz="quarter" idx="4"/>
          </p:nvPr>
        </p:nvSpPr>
        <p:spPr>
          <a:xfrm>
            <a:off x="4646613" y="3957638"/>
            <a:ext cx="3954462"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539750" y="6678613"/>
            <a:ext cx="1187450" cy="179387"/>
          </a:xfrm>
        </p:spPr>
        <p:txBody>
          <a:bodyPr/>
          <a:lstStyle>
            <a:lvl1pPr>
              <a:defRPr/>
            </a:lvl1pPr>
          </a:lstStyle>
          <a:p>
            <a:r>
              <a:rPr lang="en-US"/>
              <a:t>Day/Month/Year</a:t>
            </a:r>
            <a:endParaRPr lang="en-AU"/>
          </a:p>
        </p:txBody>
      </p:sp>
      <p:sp>
        <p:nvSpPr>
          <p:cNvPr id="8" name="Footer Placeholder 7"/>
          <p:cNvSpPr>
            <a:spLocks noGrp="1"/>
          </p:cNvSpPr>
          <p:nvPr>
            <p:ph type="ftr" sz="quarter" idx="11"/>
          </p:nvPr>
        </p:nvSpPr>
        <p:spPr>
          <a:xfrm>
            <a:off x="1914525" y="6678613"/>
            <a:ext cx="5289550" cy="179387"/>
          </a:xfrm>
        </p:spPr>
        <p:txBody>
          <a:bodyPr/>
          <a:lstStyle>
            <a:lvl1pPr>
              <a:defRPr/>
            </a:lvl1pPr>
          </a:lstStyle>
          <a:p>
            <a:r>
              <a:rPr lang="en-AU"/>
              <a:t>Footnote to go here</a:t>
            </a:r>
          </a:p>
        </p:txBody>
      </p:sp>
      <p:sp>
        <p:nvSpPr>
          <p:cNvPr id="9" name="Slide Number Placeholder 8"/>
          <p:cNvSpPr>
            <a:spLocks noGrp="1"/>
          </p:cNvSpPr>
          <p:nvPr>
            <p:ph type="sldNum" sz="quarter" idx="12"/>
          </p:nvPr>
        </p:nvSpPr>
        <p:spPr>
          <a:xfrm>
            <a:off x="7432675" y="6675438"/>
            <a:ext cx="1187450" cy="179387"/>
          </a:xfrm>
        </p:spPr>
        <p:txBody>
          <a:bodyPr/>
          <a:lstStyle>
            <a:lvl1pPr>
              <a:defRPr/>
            </a:lvl1pPr>
          </a:lstStyle>
          <a:p>
            <a:r>
              <a:rPr lang="en-AU"/>
              <a:t>Page </a:t>
            </a:r>
            <a:fld id="{17A77340-03E3-4F4C-9A6B-03A58DCAF904}" type="slidenum">
              <a:rPr lang="en-AU"/>
              <a:pPr/>
              <a:t>‹#›</a:t>
            </a:fld>
            <a:endParaRPr lang="en-AU"/>
          </a:p>
        </p:txBody>
      </p:sp>
    </p:spTree>
    <p:extLst>
      <p:ext uri="{BB962C8B-B14F-4D97-AF65-F5344CB8AC3E}">
        <p14:creationId xmlns:p14="http://schemas.microsoft.com/office/powerpoint/2010/main" val="3663067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4613" y="3905277"/>
            <a:ext cx="7560000" cy="1620000"/>
          </a:xfrm>
          <a:prstGeom prst="rect">
            <a:avLst/>
          </a:prstGeom>
        </p:spPr>
        <p:txBody>
          <a:bodyPr lIns="0" tIns="0" rIns="0" bIns="0"/>
          <a:lstStyle>
            <a:lvl1pPr marL="0" indent="0" algn="ctr">
              <a:buNone/>
              <a:defRPr>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404916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40896"/>
            <a:ext cx="7483642" cy="1259304"/>
          </a:xfrm>
          <a:prstGeom prst="rect">
            <a:avLst/>
          </a:prstGeom>
        </p:spPr>
        <p:txBody>
          <a:bodyPr lIns="0" tIns="0" rIns="0" bIns="0" anchor="t" anchorCtr="0"/>
          <a:lstStyle>
            <a:lvl1pPr algn="l">
              <a:lnSpc>
                <a:spcPct val="100000"/>
              </a:lnSpc>
              <a:defRPr sz="4000">
                <a:solidFill>
                  <a:srgbClr val="0C0037"/>
                </a:solidFill>
                <a:latin typeface="Open Sans Semibold"/>
                <a:cs typeface="Open Sans Semibold"/>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771316"/>
            <a:ext cx="8229600" cy="4354847"/>
          </a:xfrm>
          <a:prstGeom prst="rect">
            <a:avLst/>
          </a:prstGeom>
        </p:spPr>
        <p:txBody>
          <a:bodyPr lIns="0" tIns="0" rIns="0" bIns="0"/>
          <a:lstStyle>
            <a:lvl1pPr>
              <a:defRPr>
                <a:solidFill>
                  <a:srgbClr val="2F4354"/>
                </a:solidFill>
                <a:latin typeface="Open Sans Semibold"/>
                <a:cs typeface="Open Sans Semibold"/>
              </a:defRPr>
            </a:lvl1pPr>
            <a:lvl2pPr>
              <a:defRPr>
                <a:solidFill>
                  <a:srgbClr val="2F4354"/>
                </a:solidFill>
                <a:latin typeface="Open Sans"/>
                <a:cs typeface="Open Sans"/>
              </a:defRPr>
            </a:lvl2pPr>
            <a:lvl3pPr>
              <a:defRPr>
                <a:solidFill>
                  <a:srgbClr val="2F4354"/>
                </a:solidFill>
                <a:latin typeface="Open Sans"/>
                <a:cs typeface="Open Sans"/>
              </a:defRPr>
            </a:lvl3pPr>
            <a:lvl4pPr>
              <a:defRPr>
                <a:solidFill>
                  <a:srgbClr val="2F4354"/>
                </a:solidFill>
                <a:latin typeface="Open Sans"/>
                <a:cs typeface="Open Sans"/>
              </a:defRPr>
            </a:lvl4pPr>
            <a:lvl5pPr>
              <a:defRPr>
                <a:solidFill>
                  <a:srgbClr val="2F4354"/>
                </a:solidFill>
                <a:latin typeface="Open Sans"/>
                <a:cs typeface="Open Sans"/>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58506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84684"/>
            <a:ext cx="4038600" cy="4341479"/>
          </a:xfrm>
          <a:prstGeom prst="rect">
            <a:avLst/>
          </a:prstGeom>
        </p:spPr>
        <p:txBody>
          <a:bodyPr lIns="0" tIns="0" rIns="0" bIns="0"/>
          <a:lstStyle>
            <a:lvl1pPr>
              <a:defRPr sz="2800" b="0" i="0">
                <a:solidFill>
                  <a:srgbClr val="2F4354"/>
                </a:solidFill>
                <a:latin typeface="Open Sans"/>
                <a:cs typeface="Open Sans"/>
              </a:defRPr>
            </a:lvl1pPr>
            <a:lvl2pPr>
              <a:defRPr sz="2400" b="0" i="0">
                <a:solidFill>
                  <a:srgbClr val="2F4354"/>
                </a:solidFill>
                <a:latin typeface="Open Sans"/>
                <a:cs typeface="Open Sans"/>
              </a:defRPr>
            </a:lvl2pPr>
            <a:lvl3pPr>
              <a:defRPr sz="2000" b="0" i="0">
                <a:solidFill>
                  <a:srgbClr val="2F4354"/>
                </a:solidFill>
                <a:latin typeface="Open Sans"/>
                <a:cs typeface="Open Sans"/>
              </a:defRPr>
            </a:lvl3pPr>
            <a:lvl4pPr>
              <a:defRPr sz="1800" b="0" i="0">
                <a:solidFill>
                  <a:srgbClr val="2F4354"/>
                </a:solidFill>
                <a:latin typeface="Open Sans"/>
                <a:cs typeface="Open Sans"/>
              </a:defRPr>
            </a:lvl4pPr>
            <a:lvl5pPr>
              <a:defRPr sz="1800" b="0" i="0">
                <a:solidFill>
                  <a:srgbClr val="2F4354"/>
                </a:solidFill>
                <a:latin typeface="Open Sans"/>
                <a:cs typeface="Open Sans"/>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784684"/>
            <a:ext cx="4038600" cy="4341479"/>
          </a:xfrm>
          <a:prstGeom prst="rect">
            <a:avLst/>
          </a:prstGeom>
        </p:spPr>
        <p:txBody>
          <a:bodyPr lIns="0" tIns="0" rIns="0" bIns="0"/>
          <a:lstStyle>
            <a:lvl1pPr>
              <a:defRPr sz="2800" b="0" i="0">
                <a:solidFill>
                  <a:srgbClr val="2F4354"/>
                </a:solidFill>
                <a:latin typeface="Open Sans"/>
                <a:cs typeface="Open Sans"/>
              </a:defRPr>
            </a:lvl1pPr>
            <a:lvl2pPr>
              <a:defRPr sz="2400" b="0" i="0">
                <a:solidFill>
                  <a:srgbClr val="2F4354"/>
                </a:solidFill>
                <a:latin typeface="Open Sans"/>
                <a:cs typeface="Open Sans"/>
              </a:defRPr>
            </a:lvl2pPr>
            <a:lvl3pPr>
              <a:defRPr sz="2000" b="0" i="0">
                <a:solidFill>
                  <a:srgbClr val="2F4354"/>
                </a:solidFill>
                <a:latin typeface="Open Sans"/>
                <a:cs typeface="Open Sans"/>
              </a:defRPr>
            </a:lvl3pPr>
            <a:lvl4pPr>
              <a:defRPr sz="1800" b="0" i="0">
                <a:solidFill>
                  <a:srgbClr val="2F4354"/>
                </a:solidFill>
                <a:latin typeface="Open Sans"/>
                <a:cs typeface="Open Sans"/>
              </a:defRPr>
            </a:lvl4pPr>
            <a:lvl5pPr>
              <a:defRPr sz="1800" b="0" i="0">
                <a:solidFill>
                  <a:srgbClr val="2F4354"/>
                </a:solidFill>
                <a:latin typeface="Open Sans"/>
                <a:cs typeface="Open Sans"/>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Title 1"/>
          <p:cNvSpPr>
            <a:spLocks noGrp="1"/>
          </p:cNvSpPr>
          <p:nvPr>
            <p:ph type="title"/>
          </p:nvPr>
        </p:nvSpPr>
        <p:spPr>
          <a:xfrm>
            <a:off x="457201" y="340896"/>
            <a:ext cx="7483642" cy="1259304"/>
          </a:xfrm>
          <a:prstGeom prst="rect">
            <a:avLst/>
          </a:prstGeom>
        </p:spPr>
        <p:txBody>
          <a:bodyPr lIns="0" tIns="0" rIns="0" bIns="0" anchor="t" anchorCtr="0"/>
          <a:lstStyle>
            <a:lvl1pPr algn="l">
              <a:lnSpc>
                <a:spcPct val="100000"/>
              </a:lnSpc>
              <a:defRPr sz="4000">
                <a:solidFill>
                  <a:srgbClr val="0C0037"/>
                </a:solidFill>
                <a:latin typeface="Open Sans Semibold"/>
                <a:cs typeface="Open Sans Semibold"/>
              </a:defRPr>
            </a:lvl1pPr>
          </a:lstStyle>
          <a:p>
            <a:r>
              <a:rPr lang="en-AU" dirty="0" smtClean="0"/>
              <a:t>Click to edit Master title style</a:t>
            </a:r>
            <a:endParaRPr lang="en-US" dirty="0"/>
          </a:p>
        </p:txBody>
      </p:sp>
    </p:spTree>
    <p:extLst>
      <p:ext uri="{BB962C8B-B14F-4D97-AF65-F5344CB8AC3E}">
        <p14:creationId xmlns:p14="http://schemas.microsoft.com/office/powerpoint/2010/main" val="943191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5D24531-05A8-FE4F-B693-A936BD4FC9F1}" type="datetimeFigureOut">
              <a:rPr lang="en-US" smtClean="0"/>
              <a:t>20/10/2017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E852075-69A9-C746-ABC2-8C5484E3246B}" type="slidenum">
              <a:rPr lang="en-US" smtClean="0"/>
              <a:t>‹#›</a:t>
            </a:fld>
            <a:endParaRPr lang="en-US"/>
          </a:p>
        </p:txBody>
      </p:sp>
    </p:spTree>
    <p:extLst>
      <p:ext uri="{BB962C8B-B14F-4D97-AF65-F5344CB8AC3E}">
        <p14:creationId xmlns:p14="http://schemas.microsoft.com/office/powerpoint/2010/main" val="2219951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794613" y="3256908"/>
            <a:ext cx="7560000" cy="1234881"/>
          </a:xfrm>
          <a:prstGeom prst="rect">
            <a:avLst/>
          </a:prstGeom>
        </p:spPr>
        <p:txBody>
          <a:bodyPr lIns="0" tIns="0" rIns="0" bIns="0" anchor="ctr" anchorCtr="0"/>
          <a:lstStyle>
            <a:lvl1pPr marL="0" indent="0" algn="ctr">
              <a:buNone/>
              <a:defRPr sz="2400">
                <a:solidFill>
                  <a:schemeClr val="bg1"/>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170211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a:t>Day/Month/Year</a:t>
            </a:r>
            <a:endParaRPr lang="en-AU"/>
          </a:p>
        </p:txBody>
      </p:sp>
      <p:sp>
        <p:nvSpPr>
          <p:cNvPr id="5" name="Footer Placeholder 4"/>
          <p:cNvSpPr>
            <a:spLocks noGrp="1"/>
          </p:cNvSpPr>
          <p:nvPr>
            <p:ph type="ftr" sz="quarter" idx="11"/>
          </p:nvPr>
        </p:nvSpPr>
        <p:spPr/>
        <p:txBody>
          <a:bodyPr/>
          <a:lstStyle>
            <a:lvl1pPr>
              <a:defRPr/>
            </a:lvl1pPr>
          </a:lstStyle>
          <a:p>
            <a:r>
              <a:rPr lang="en-AU"/>
              <a:t>Footnote to go here</a:t>
            </a:r>
          </a:p>
        </p:txBody>
      </p:sp>
      <p:sp>
        <p:nvSpPr>
          <p:cNvPr id="6" name="Slide Number Placeholder 5"/>
          <p:cNvSpPr>
            <a:spLocks noGrp="1"/>
          </p:cNvSpPr>
          <p:nvPr>
            <p:ph type="sldNum" sz="quarter" idx="12"/>
          </p:nvPr>
        </p:nvSpPr>
        <p:spPr/>
        <p:txBody>
          <a:bodyPr/>
          <a:lstStyle>
            <a:lvl1pPr>
              <a:defRPr/>
            </a:lvl1pPr>
          </a:lstStyle>
          <a:p>
            <a:r>
              <a:rPr lang="en-AU"/>
              <a:t>Page </a:t>
            </a:r>
            <a:fld id="{AC7740A8-C120-415F-B66C-722740330232}" type="slidenum">
              <a:rPr lang="en-AU"/>
              <a:pPr/>
              <a:t>‹#›</a:t>
            </a:fld>
            <a:endParaRPr lang="en-AU"/>
          </a:p>
        </p:txBody>
      </p:sp>
    </p:spTree>
    <p:extLst>
      <p:ext uri="{BB962C8B-B14F-4D97-AF65-F5344CB8AC3E}">
        <p14:creationId xmlns:p14="http://schemas.microsoft.com/office/powerpoint/2010/main" val="300763122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Day/Month/Year</a:t>
            </a:r>
            <a:endParaRPr lang="en-AU"/>
          </a:p>
        </p:txBody>
      </p:sp>
      <p:sp>
        <p:nvSpPr>
          <p:cNvPr id="5" name="Footer Placeholder 4"/>
          <p:cNvSpPr>
            <a:spLocks noGrp="1"/>
          </p:cNvSpPr>
          <p:nvPr>
            <p:ph type="ftr" sz="quarter" idx="11"/>
          </p:nvPr>
        </p:nvSpPr>
        <p:spPr/>
        <p:txBody>
          <a:bodyPr/>
          <a:lstStyle>
            <a:lvl1pPr>
              <a:defRPr/>
            </a:lvl1pPr>
          </a:lstStyle>
          <a:p>
            <a:r>
              <a:rPr lang="en-AU"/>
              <a:t>Footnote to go here</a:t>
            </a:r>
          </a:p>
        </p:txBody>
      </p:sp>
      <p:sp>
        <p:nvSpPr>
          <p:cNvPr id="6" name="Slide Number Placeholder 5"/>
          <p:cNvSpPr>
            <a:spLocks noGrp="1"/>
          </p:cNvSpPr>
          <p:nvPr>
            <p:ph type="sldNum" sz="quarter" idx="12"/>
          </p:nvPr>
        </p:nvSpPr>
        <p:spPr/>
        <p:txBody>
          <a:bodyPr/>
          <a:lstStyle>
            <a:lvl1pPr>
              <a:defRPr/>
            </a:lvl1pPr>
          </a:lstStyle>
          <a:p>
            <a:r>
              <a:rPr lang="en-AU"/>
              <a:t>Page </a:t>
            </a:r>
            <a:fld id="{4812E1E6-B964-4621-ADDF-E3FB29E74668}" type="slidenum">
              <a:rPr lang="en-AU"/>
              <a:pPr/>
              <a:t>‹#›</a:t>
            </a:fld>
            <a:endParaRPr lang="en-AU"/>
          </a:p>
        </p:txBody>
      </p:sp>
    </p:spTree>
    <p:extLst>
      <p:ext uri="{BB962C8B-B14F-4D97-AF65-F5344CB8AC3E}">
        <p14:creationId xmlns:p14="http://schemas.microsoft.com/office/powerpoint/2010/main" val="45329008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539750" y="1619250"/>
            <a:ext cx="39544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6613" y="1619250"/>
            <a:ext cx="395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r>
              <a:rPr lang="en-US"/>
              <a:t>Day/Month/Year</a:t>
            </a:r>
            <a:endParaRPr lang="en-AU"/>
          </a:p>
        </p:txBody>
      </p:sp>
      <p:sp>
        <p:nvSpPr>
          <p:cNvPr id="6" name="Footer Placeholder 5"/>
          <p:cNvSpPr>
            <a:spLocks noGrp="1"/>
          </p:cNvSpPr>
          <p:nvPr>
            <p:ph type="ftr" sz="quarter" idx="11"/>
          </p:nvPr>
        </p:nvSpPr>
        <p:spPr/>
        <p:txBody>
          <a:bodyPr/>
          <a:lstStyle>
            <a:lvl1pPr>
              <a:defRPr/>
            </a:lvl1pPr>
          </a:lstStyle>
          <a:p>
            <a:r>
              <a:rPr lang="en-AU"/>
              <a:t>Footnote to go here</a:t>
            </a:r>
          </a:p>
        </p:txBody>
      </p:sp>
      <p:sp>
        <p:nvSpPr>
          <p:cNvPr id="7" name="Slide Number Placeholder 6"/>
          <p:cNvSpPr>
            <a:spLocks noGrp="1"/>
          </p:cNvSpPr>
          <p:nvPr>
            <p:ph type="sldNum" sz="quarter" idx="12"/>
          </p:nvPr>
        </p:nvSpPr>
        <p:spPr/>
        <p:txBody>
          <a:bodyPr/>
          <a:lstStyle>
            <a:lvl1pPr>
              <a:defRPr/>
            </a:lvl1pPr>
          </a:lstStyle>
          <a:p>
            <a:r>
              <a:rPr lang="en-AU"/>
              <a:t>Page </a:t>
            </a:r>
            <a:fld id="{1A60ADB5-0C46-4999-B09D-43D6DBCF6461}" type="slidenum">
              <a:rPr lang="en-AU"/>
              <a:pPr/>
              <a:t>‹#›</a:t>
            </a:fld>
            <a:endParaRPr lang="en-AU"/>
          </a:p>
        </p:txBody>
      </p:sp>
    </p:spTree>
    <p:extLst>
      <p:ext uri="{BB962C8B-B14F-4D97-AF65-F5344CB8AC3E}">
        <p14:creationId xmlns:p14="http://schemas.microsoft.com/office/powerpoint/2010/main" val="10379178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r>
              <a:rPr lang="en-US"/>
              <a:t>Day/Month/Year</a:t>
            </a:r>
            <a:endParaRPr lang="en-AU"/>
          </a:p>
        </p:txBody>
      </p:sp>
      <p:sp>
        <p:nvSpPr>
          <p:cNvPr id="8" name="Footer Placeholder 7"/>
          <p:cNvSpPr>
            <a:spLocks noGrp="1"/>
          </p:cNvSpPr>
          <p:nvPr>
            <p:ph type="ftr" sz="quarter" idx="11"/>
          </p:nvPr>
        </p:nvSpPr>
        <p:spPr/>
        <p:txBody>
          <a:bodyPr/>
          <a:lstStyle>
            <a:lvl1pPr>
              <a:defRPr/>
            </a:lvl1pPr>
          </a:lstStyle>
          <a:p>
            <a:r>
              <a:rPr lang="en-AU"/>
              <a:t>Footnote to go here</a:t>
            </a:r>
          </a:p>
        </p:txBody>
      </p:sp>
      <p:sp>
        <p:nvSpPr>
          <p:cNvPr id="9" name="Slide Number Placeholder 8"/>
          <p:cNvSpPr>
            <a:spLocks noGrp="1"/>
          </p:cNvSpPr>
          <p:nvPr>
            <p:ph type="sldNum" sz="quarter" idx="12"/>
          </p:nvPr>
        </p:nvSpPr>
        <p:spPr/>
        <p:txBody>
          <a:bodyPr/>
          <a:lstStyle>
            <a:lvl1pPr>
              <a:defRPr/>
            </a:lvl1pPr>
          </a:lstStyle>
          <a:p>
            <a:r>
              <a:rPr lang="en-AU"/>
              <a:t>Page </a:t>
            </a:r>
            <a:fld id="{C9228210-D93A-4590-9C54-B78131DB173E}" type="slidenum">
              <a:rPr lang="en-AU"/>
              <a:pPr/>
              <a:t>‹#›</a:t>
            </a:fld>
            <a:endParaRPr lang="en-AU"/>
          </a:p>
        </p:txBody>
      </p:sp>
    </p:spTree>
    <p:extLst>
      <p:ext uri="{BB962C8B-B14F-4D97-AF65-F5344CB8AC3E}">
        <p14:creationId xmlns:p14="http://schemas.microsoft.com/office/powerpoint/2010/main" val="414186866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r>
              <a:rPr lang="en-US"/>
              <a:t>Day/Month/Year</a:t>
            </a:r>
            <a:endParaRPr lang="en-AU"/>
          </a:p>
        </p:txBody>
      </p:sp>
      <p:sp>
        <p:nvSpPr>
          <p:cNvPr id="4" name="Footer Placeholder 3"/>
          <p:cNvSpPr>
            <a:spLocks noGrp="1"/>
          </p:cNvSpPr>
          <p:nvPr>
            <p:ph type="ftr" sz="quarter" idx="11"/>
          </p:nvPr>
        </p:nvSpPr>
        <p:spPr/>
        <p:txBody>
          <a:bodyPr/>
          <a:lstStyle>
            <a:lvl1pPr>
              <a:defRPr/>
            </a:lvl1pPr>
          </a:lstStyle>
          <a:p>
            <a:r>
              <a:rPr lang="en-AU"/>
              <a:t>Footnote to go here</a:t>
            </a:r>
          </a:p>
        </p:txBody>
      </p:sp>
      <p:sp>
        <p:nvSpPr>
          <p:cNvPr id="5" name="Slide Number Placeholder 4"/>
          <p:cNvSpPr>
            <a:spLocks noGrp="1"/>
          </p:cNvSpPr>
          <p:nvPr>
            <p:ph type="sldNum" sz="quarter" idx="12"/>
          </p:nvPr>
        </p:nvSpPr>
        <p:spPr/>
        <p:txBody>
          <a:bodyPr/>
          <a:lstStyle>
            <a:lvl1pPr>
              <a:defRPr/>
            </a:lvl1pPr>
          </a:lstStyle>
          <a:p>
            <a:r>
              <a:rPr lang="en-AU"/>
              <a:t>Page </a:t>
            </a:r>
            <a:fld id="{819348F2-760B-4EBE-9739-3DB504B740B3}" type="slidenum">
              <a:rPr lang="en-AU"/>
              <a:pPr/>
              <a:t>‹#›</a:t>
            </a:fld>
            <a:endParaRPr lang="en-AU"/>
          </a:p>
        </p:txBody>
      </p:sp>
    </p:spTree>
    <p:extLst>
      <p:ext uri="{BB962C8B-B14F-4D97-AF65-F5344CB8AC3E}">
        <p14:creationId xmlns:p14="http://schemas.microsoft.com/office/powerpoint/2010/main" val="396812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Day/Month/Year</a:t>
            </a:r>
            <a:endParaRPr lang="en-AU"/>
          </a:p>
        </p:txBody>
      </p:sp>
      <p:sp>
        <p:nvSpPr>
          <p:cNvPr id="3" name="Footer Placeholder 2"/>
          <p:cNvSpPr>
            <a:spLocks noGrp="1"/>
          </p:cNvSpPr>
          <p:nvPr>
            <p:ph type="ftr" sz="quarter" idx="11"/>
          </p:nvPr>
        </p:nvSpPr>
        <p:spPr/>
        <p:txBody>
          <a:bodyPr/>
          <a:lstStyle>
            <a:lvl1pPr>
              <a:defRPr/>
            </a:lvl1pPr>
          </a:lstStyle>
          <a:p>
            <a:r>
              <a:rPr lang="en-AU"/>
              <a:t>Footnote to go here</a:t>
            </a:r>
          </a:p>
        </p:txBody>
      </p:sp>
      <p:sp>
        <p:nvSpPr>
          <p:cNvPr id="4" name="Slide Number Placeholder 3"/>
          <p:cNvSpPr>
            <a:spLocks noGrp="1"/>
          </p:cNvSpPr>
          <p:nvPr>
            <p:ph type="sldNum" sz="quarter" idx="12"/>
          </p:nvPr>
        </p:nvSpPr>
        <p:spPr/>
        <p:txBody>
          <a:bodyPr/>
          <a:lstStyle>
            <a:lvl1pPr>
              <a:defRPr/>
            </a:lvl1pPr>
          </a:lstStyle>
          <a:p>
            <a:r>
              <a:rPr lang="en-AU"/>
              <a:t>Page </a:t>
            </a:r>
            <a:fld id="{7EE2CB1D-7A7D-43C7-83EE-AF5641CC0A49}" type="slidenum">
              <a:rPr lang="en-AU"/>
              <a:pPr/>
              <a:t>‹#›</a:t>
            </a:fld>
            <a:endParaRPr lang="en-AU"/>
          </a:p>
        </p:txBody>
      </p:sp>
    </p:spTree>
    <p:extLst>
      <p:ext uri="{BB962C8B-B14F-4D97-AF65-F5344CB8AC3E}">
        <p14:creationId xmlns:p14="http://schemas.microsoft.com/office/powerpoint/2010/main" val="54269496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Day/Month/Year</a:t>
            </a:r>
            <a:endParaRPr lang="en-AU"/>
          </a:p>
        </p:txBody>
      </p:sp>
      <p:sp>
        <p:nvSpPr>
          <p:cNvPr id="6" name="Footer Placeholder 5"/>
          <p:cNvSpPr>
            <a:spLocks noGrp="1"/>
          </p:cNvSpPr>
          <p:nvPr>
            <p:ph type="ftr" sz="quarter" idx="11"/>
          </p:nvPr>
        </p:nvSpPr>
        <p:spPr/>
        <p:txBody>
          <a:bodyPr/>
          <a:lstStyle>
            <a:lvl1pPr>
              <a:defRPr/>
            </a:lvl1pPr>
          </a:lstStyle>
          <a:p>
            <a:r>
              <a:rPr lang="en-AU"/>
              <a:t>Footnote to go here</a:t>
            </a:r>
          </a:p>
        </p:txBody>
      </p:sp>
      <p:sp>
        <p:nvSpPr>
          <p:cNvPr id="7" name="Slide Number Placeholder 6"/>
          <p:cNvSpPr>
            <a:spLocks noGrp="1"/>
          </p:cNvSpPr>
          <p:nvPr>
            <p:ph type="sldNum" sz="quarter" idx="12"/>
          </p:nvPr>
        </p:nvSpPr>
        <p:spPr/>
        <p:txBody>
          <a:bodyPr/>
          <a:lstStyle>
            <a:lvl1pPr>
              <a:defRPr/>
            </a:lvl1pPr>
          </a:lstStyle>
          <a:p>
            <a:r>
              <a:rPr lang="en-AU"/>
              <a:t>Page </a:t>
            </a:r>
            <a:fld id="{FC37F235-E031-4483-A92F-5146536F454D}" type="slidenum">
              <a:rPr lang="en-AU"/>
              <a:pPr/>
              <a:t>‹#›</a:t>
            </a:fld>
            <a:endParaRPr lang="en-AU"/>
          </a:p>
        </p:txBody>
      </p:sp>
    </p:spTree>
    <p:extLst>
      <p:ext uri="{BB962C8B-B14F-4D97-AF65-F5344CB8AC3E}">
        <p14:creationId xmlns:p14="http://schemas.microsoft.com/office/powerpoint/2010/main" val="390069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Day/Month/Year</a:t>
            </a:r>
            <a:endParaRPr lang="en-AU"/>
          </a:p>
        </p:txBody>
      </p:sp>
      <p:sp>
        <p:nvSpPr>
          <p:cNvPr id="6" name="Footer Placeholder 5"/>
          <p:cNvSpPr>
            <a:spLocks noGrp="1"/>
          </p:cNvSpPr>
          <p:nvPr>
            <p:ph type="ftr" sz="quarter" idx="11"/>
          </p:nvPr>
        </p:nvSpPr>
        <p:spPr/>
        <p:txBody>
          <a:bodyPr/>
          <a:lstStyle>
            <a:lvl1pPr>
              <a:defRPr/>
            </a:lvl1pPr>
          </a:lstStyle>
          <a:p>
            <a:r>
              <a:rPr lang="en-AU"/>
              <a:t>Footnote to go here</a:t>
            </a:r>
          </a:p>
        </p:txBody>
      </p:sp>
      <p:sp>
        <p:nvSpPr>
          <p:cNvPr id="7" name="Slide Number Placeholder 6"/>
          <p:cNvSpPr>
            <a:spLocks noGrp="1"/>
          </p:cNvSpPr>
          <p:nvPr>
            <p:ph type="sldNum" sz="quarter" idx="12"/>
          </p:nvPr>
        </p:nvSpPr>
        <p:spPr/>
        <p:txBody>
          <a:bodyPr/>
          <a:lstStyle>
            <a:lvl1pPr>
              <a:defRPr/>
            </a:lvl1pPr>
          </a:lstStyle>
          <a:p>
            <a:r>
              <a:rPr lang="en-AU"/>
              <a:t>Page </a:t>
            </a:r>
            <a:fld id="{A7ED4898-20B3-434D-8231-D3A32ADC8A15}" type="slidenum">
              <a:rPr lang="en-AU"/>
              <a:pPr/>
              <a:t>‹#›</a:t>
            </a:fld>
            <a:endParaRPr lang="en-AU"/>
          </a:p>
        </p:txBody>
      </p:sp>
    </p:spTree>
    <p:extLst>
      <p:ext uri="{BB962C8B-B14F-4D97-AF65-F5344CB8AC3E}">
        <p14:creationId xmlns:p14="http://schemas.microsoft.com/office/powerpoint/2010/main" val="212754732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file://localhost/Users/ercstaff/Desktop/WIP/141141%20DULLARD%20Powerpoint%20templates/Images/HR/RCH_Powerpoint_1.jpg" TargetMode="External"/><Relationship Id="rId1" Type="http://schemas.openxmlformats.org/officeDocument/2006/relationships/slideLayout" Target="../slideLayouts/slideLayout1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theme" Target="../theme/theme3.xml"/><Relationship Id="rId5" Type="http://schemas.openxmlformats.org/officeDocument/2006/relationships/image" Target="../media/image5.jpeg"/><Relationship Id="rId6" Type="http://schemas.openxmlformats.org/officeDocument/2006/relationships/image" Target="file://localhost/Users/ercstaff/Desktop/WIP/141141%20DULLARD%20Powerpoint%20templates/Images/HR/RCH_Powerpoint_2.jpg" TargetMode="Externa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file://localhost/Users/ercstaff/Desktop/WIP/141141%20DULLARD%20Powerpoint%20templates/Images/HR/RCH_Powerpoint_3.jpg" TargetMode="External"/><Relationship Id="rId1" Type="http://schemas.openxmlformats.org/officeDocument/2006/relationships/slideLayout" Target="../slideLayouts/slideLayout18.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539750" y="755650"/>
            <a:ext cx="5976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a:t>
            </a:r>
            <a:endParaRPr lang="en-AU" dirty="0" smtClean="0"/>
          </a:p>
        </p:txBody>
      </p:sp>
      <p:sp>
        <p:nvSpPr>
          <p:cNvPr id="3" name="Text Placeholder 2"/>
          <p:cNvSpPr>
            <a:spLocks noGrp="1"/>
          </p:cNvSpPr>
          <p:nvPr>
            <p:ph type="body" idx="1"/>
          </p:nvPr>
        </p:nvSpPr>
        <p:spPr>
          <a:xfrm>
            <a:off x="539750" y="1619250"/>
            <a:ext cx="8061325" cy="4525963"/>
          </a:xfrm>
          <a:prstGeom prst="rect">
            <a:avLst/>
          </a:prstGeom>
        </p:spPr>
        <p:txBody>
          <a:bodyPr vert="horz" wrap="square" lIns="0" tIns="0" rIns="0" bIns="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auto">
          <a:xfrm>
            <a:off x="539750" y="6678613"/>
            <a:ext cx="11874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800">
                <a:solidFill>
                  <a:srgbClr val="747679"/>
                </a:solidFill>
              </a:defRPr>
            </a:lvl1pPr>
          </a:lstStyle>
          <a:p>
            <a:r>
              <a:rPr lang="en-US"/>
              <a:t>Day/Month/Year</a:t>
            </a:r>
            <a:endParaRPr lang="en-AU"/>
          </a:p>
        </p:txBody>
      </p:sp>
      <p:sp>
        <p:nvSpPr>
          <p:cNvPr id="5" name="Footer Placeholder 4"/>
          <p:cNvSpPr>
            <a:spLocks noGrp="1"/>
          </p:cNvSpPr>
          <p:nvPr>
            <p:ph type="ftr" sz="quarter" idx="3"/>
          </p:nvPr>
        </p:nvSpPr>
        <p:spPr bwMode="auto">
          <a:xfrm>
            <a:off x="1914525" y="6678613"/>
            <a:ext cx="52895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800">
                <a:solidFill>
                  <a:srgbClr val="747679"/>
                </a:solidFill>
              </a:defRPr>
            </a:lvl1pPr>
          </a:lstStyle>
          <a:p>
            <a:r>
              <a:rPr lang="en-AU"/>
              <a:t>Footnote to go here</a:t>
            </a:r>
          </a:p>
        </p:txBody>
      </p:sp>
      <p:sp>
        <p:nvSpPr>
          <p:cNvPr id="6" name="Slide Number Placeholder 5"/>
          <p:cNvSpPr>
            <a:spLocks noGrp="1"/>
          </p:cNvSpPr>
          <p:nvPr>
            <p:ph type="sldNum" sz="quarter" idx="4"/>
          </p:nvPr>
        </p:nvSpPr>
        <p:spPr bwMode="auto">
          <a:xfrm>
            <a:off x="7432675" y="6675438"/>
            <a:ext cx="11874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r">
              <a:defRPr sz="800" b="1">
                <a:solidFill>
                  <a:srgbClr val="0046AD"/>
                </a:solidFill>
                <a:latin typeface="Calibri" pitchFamily="34" charset="0"/>
              </a:defRPr>
            </a:lvl1pPr>
          </a:lstStyle>
          <a:p>
            <a:r>
              <a:rPr lang="en-AU"/>
              <a:t>Page </a:t>
            </a:r>
            <a:fld id="{07944508-1FAB-4840-917D-9BB672F26EBE}" type="slidenum">
              <a:rPr lang="en-AU"/>
              <a:pPr/>
              <a:t>‹#›</a:t>
            </a:fld>
            <a:endParaRPr lang="en-AU"/>
          </a:p>
        </p:txBody>
      </p:sp>
      <p:pic>
        <p:nvPicPr>
          <p:cNvPr id="15368" name="Picture 8"/>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164288" y="476672"/>
            <a:ext cx="144252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2800">
          <a:solidFill>
            <a:srgbClr val="0046AD"/>
          </a:solidFill>
          <a:latin typeface="+mj-lt"/>
          <a:ea typeface="+mj-ea"/>
          <a:cs typeface="+mj-cs"/>
        </a:defRPr>
      </a:lvl1pPr>
      <a:lvl2pPr algn="l" rtl="0" eaLnBrk="1" fontAlgn="base" hangingPunct="1">
        <a:spcBef>
          <a:spcPct val="0"/>
        </a:spcBef>
        <a:spcAft>
          <a:spcPct val="0"/>
        </a:spcAft>
        <a:defRPr sz="2800">
          <a:solidFill>
            <a:srgbClr val="0046AD"/>
          </a:solidFill>
          <a:latin typeface="Arial" charset="0"/>
        </a:defRPr>
      </a:lvl2pPr>
      <a:lvl3pPr algn="l" rtl="0" eaLnBrk="1" fontAlgn="base" hangingPunct="1">
        <a:spcBef>
          <a:spcPct val="0"/>
        </a:spcBef>
        <a:spcAft>
          <a:spcPct val="0"/>
        </a:spcAft>
        <a:defRPr sz="2800">
          <a:solidFill>
            <a:srgbClr val="0046AD"/>
          </a:solidFill>
          <a:latin typeface="Arial" charset="0"/>
        </a:defRPr>
      </a:lvl3pPr>
      <a:lvl4pPr algn="l" rtl="0" eaLnBrk="1" fontAlgn="base" hangingPunct="1">
        <a:spcBef>
          <a:spcPct val="0"/>
        </a:spcBef>
        <a:spcAft>
          <a:spcPct val="0"/>
        </a:spcAft>
        <a:defRPr sz="2800">
          <a:solidFill>
            <a:srgbClr val="0046AD"/>
          </a:solidFill>
          <a:latin typeface="Arial" charset="0"/>
        </a:defRPr>
      </a:lvl4pPr>
      <a:lvl5pPr algn="l" rtl="0" eaLnBrk="1" fontAlgn="base" hangingPunct="1">
        <a:spcBef>
          <a:spcPct val="0"/>
        </a:spcBef>
        <a:spcAft>
          <a:spcPct val="0"/>
        </a:spcAft>
        <a:defRPr sz="2800">
          <a:solidFill>
            <a:srgbClr val="0046AD"/>
          </a:solidFill>
          <a:latin typeface="Arial" charset="0"/>
        </a:defRPr>
      </a:lvl5pPr>
      <a:lvl6pPr marL="457200" algn="l" rtl="0" eaLnBrk="1" fontAlgn="base" hangingPunct="1">
        <a:spcBef>
          <a:spcPct val="0"/>
        </a:spcBef>
        <a:spcAft>
          <a:spcPct val="0"/>
        </a:spcAft>
        <a:defRPr sz="2800">
          <a:solidFill>
            <a:srgbClr val="0046AD"/>
          </a:solidFill>
          <a:latin typeface="Arial" charset="0"/>
        </a:defRPr>
      </a:lvl6pPr>
      <a:lvl7pPr marL="914400" algn="l" rtl="0" eaLnBrk="1" fontAlgn="base" hangingPunct="1">
        <a:spcBef>
          <a:spcPct val="0"/>
        </a:spcBef>
        <a:spcAft>
          <a:spcPct val="0"/>
        </a:spcAft>
        <a:defRPr sz="2800">
          <a:solidFill>
            <a:srgbClr val="0046AD"/>
          </a:solidFill>
          <a:latin typeface="Arial" charset="0"/>
        </a:defRPr>
      </a:lvl7pPr>
      <a:lvl8pPr marL="1371600" algn="l" rtl="0" eaLnBrk="1" fontAlgn="base" hangingPunct="1">
        <a:spcBef>
          <a:spcPct val="0"/>
        </a:spcBef>
        <a:spcAft>
          <a:spcPct val="0"/>
        </a:spcAft>
        <a:defRPr sz="2800">
          <a:solidFill>
            <a:srgbClr val="0046AD"/>
          </a:solidFill>
          <a:latin typeface="Arial" charset="0"/>
        </a:defRPr>
      </a:lvl8pPr>
      <a:lvl9pPr marL="1828800" algn="l" rtl="0" eaLnBrk="1" fontAlgn="base" hangingPunct="1">
        <a:spcBef>
          <a:spcPct val="0"/>
        </a:spcBef>
        <a:spcAft>
          <a:spcPct val="0"/>
        </a:spcAft>
        <a:defRPr sz="2800">
          <a:solidFill>
            <a:srgbClr val="0046AD"/>
          </a:solidFill>
          <a:latin typeface="Arial" charset="0"/>
        </a:defRPr>
      </a:lvl9pPr>
    </p:titleStyle>
    <p:bodyStyle>
      <a:lvl1pPr algn="l" rtl="0" eaLnBrk="1" fontAlgn="base" hangingPunct="1">
        <a:lnSpc>
          <a:spcPts val="1800"/>
        </a:lnSpc>
        <a:spcBef>
          <a:spcPct val="0"/>
        </a:spcBef>
        <a:spcAft>
          <a:spcPts val="563"/>
        </a:spcAft>
        <a:buFont typeface="Arial" charset="0"/>
        <a:defRPr sz="1600" b="1">
          <a:solidFill>
            <a:srgbClr val="512698"/>
          </a:solidFill>
          <a:latin typeface="+mn-lt"/>
          <a:ea typeface="+mn-ea"/>
          <a:cs typeface="+mn-cs"/>
        </a:defRPr>
      </a:lvl1pPr>
      <a:lvl2pPr algn="l" rtl="0" eaLnBrk="1" fontAlgn="base" hangingPunct="1">
        <a:lnSpc>
          <a:spcPts val="1800"/>
        </a:lnSpc>
        <a:spcBef>
          <a:spcPct val="0"/>
        </a:spcBef>
        <a:spcAft>
          <a:spcPts val="1413"/>
        </a:spcAft>
        <a:buFont typeface="Arial" charset="0"/>
        <a:defRPr sz="1600">
          <a:solidFill>
            <a:schemeClr val="tx1"/>
          </a:solidFill>
          <a:latin typeface="+mn-lt"/>
          <a:cs typeface="+mn-cs"/>
        </a:defRPr>
      </a:lvl2pPr>
      <a:lvl3pPr marL="215900" indent="-228600" algn="l" rtl="0" eaLnBrk="1" fontAlgn="base" hangingPunct="1">
        <a:spcBef>
          <a:spcPct val="0"/>
        </a:spcBef>
        <a:spcAft>
          <a:spcPct val="0"/>
        </a:spcAft>
        <a:buClr>
          <a:srgbClr val="0046AD"/>
        </a:buClr>
        <a:buFont typeface="Arial" charset="0"/>
        <a:buChar char="•"/>
        <a:defRPr sz="1600">
          <a:solidFill>
            <a:schemeClr val="tx1"/>
          </a:solidFill>
          <a:latin typeface="+mn-lt"/>
          <a:cs typeface="+mn-cs"/>
        </a:defRPr>
      </a:lvl3pPr>
      <a:lvl4pPr marL="45720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4pPr>
      <a:lvl5pPr marL="92075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5pPr>
      <a:lvl6pPr marL="137795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6pPr>
      <a:lvl7pPr marL="183515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7pPr>
      <a:lvl8pPr marL="229235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8pPr>
      <a:lvl9pPr marL="274955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RCH_Powerpoint_1.jpg" descr="/Users/ercstaff/Desktop/WIP/141141 DULLARD Powerpoint templates/Images/HR/RCH_Powerpoint_1.jpg"/>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8673371"/>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RCH_Powerpoint_2.jpg" descr="/Users/ercstaff/Desktop/WIP/141141 DULLARD Powerpoint templates/Images/HR/RCH_Powerpoint_2.jpg"/>
          <p:cNvPicPr>
            <a:picLocks noChangeAspect="1"/>
          </p:cNvPicPr>
          <p:nvPr userDrawn="1"/>
        </p:nvPicPr>
        <p:blipFill>
          <a:blip r:embed="rId5" r:link="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19407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RCH_Powerpoint_3.jpg" descr="/Users/ercstaff/Desktop/WIP/141141 DULLARD Powerpoint templates/Images/HR/RCH_Powerpoint_3.jpg"/>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0642270"/>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s://ccyp.vic.gov.au/child-safety/being-a-child-safe-organisation/%23TOC-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rch.org.au/quality/child-safet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www.health.nsw.gov.au/kidsfamilies/programs/Pages/rights-child-young-people.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s://ccyp.vic.gov.au/child-safety/being-a-child-safe-organisation/%23TOC-2" TargetMode="Externa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thewomens.org.au/health-professionals/clinical-resources/strengthening-hospitals-response-to-family-violenc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www.rch.org.au/policy/policies/Vulnerable_Children_-_Children_on_Interim_Accommodation_Orders_placed_in_the_care_of_the_RCH_/" TargetMode="External"/><Relationship Id="rId4" Type="http://schemas.openxmlformats.org/officeDocument/2006/relationships/hyperlink" Target="https://www.rch.org.au/policy/policies/Vulnerable_Children_-_Management_of_Known_Sex_Offenders_at_RCH/" TargetMode="External"/><Relationship Id="rId5" Type="http://schemas.openxmlformats.org/officeDocument/2006/relationships/hyperlink" Target="https://www.rch.org.au/policy/policies/Vulnerable_Children_-_Procedure_for_Referral_between_VFPMS_and_Gatehouse/" TargetMode="External"/><Relationship Id="rId6" Type="http://schemas.openxmlformats.org/officeDocument/2006/relationships/hyperlink" Target="https://www.rch.org.au/policy/policies/Vulnerable_Children_-_RCH_Procedure_for_Suspected_Child_Abuse/" TargetMode="External"/><Relationship Id="rId7" Type="http://schemas.openxmlformats.org/officeDocument/2006/relationships/hyperlink" Target="https://www.rch.org.au/policy/policies/Vulnerable_Children_-_Responding_to_Intervention_Orders_at_RCH/" TargetMode="External"/><Relationship Id="rId8" Type="http://schemas.openxmlformats.org/officeDocument/2006/relationships/hyperlink" Target="https://www.rch.org.au/policy/policies/Family_violence__Responding_to_patients/" TargetMode="External"/><Relationship Id="rId9" Type="http://schemas.openxmlformats.org/officeDocument/2006/relationships/hyperlink" Target="https://www.rch.org.au/policy/policies/Chaperones_for_Intimate_Examinations/" TargetMode="External"/><Relationship Id="rId1" Type="http://schemas.openxmlformats.org/officeDocument/2006/relationships/slideLayout" Target="../slideLayouts/slideLayout16.xml"/><Relationship Id="rId2" Type="http://schemas.openxmlformats.org/officeDocument/2006/relationships/hyperlink" Target="https://www.rch.org.au/policy/policies/vulnerable-childre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4613" y="3877053"/>
            <a:ext cx="7560000" cy="1852056"/>
          </a:xfrm>
        </p:spPr>
        <p:txBody>
          <a:bodyPr/>
          <a:lstStyle/>
          <a:p>
            <a:r>
              <a:rPr lang="en-US" dirty="0" smtClean="0">
                <a:latin typeface="Open Sans Semibold"/>
                <a:cs typeface="Open Sans Semibold"/>
              </a:rPr>
              <a:t>How to Implement and Evaluate the </a:t>
            </a:r>
          </a:p>
          <a:p>
            <a:r>
              <a:rPr lang="en-US" dirty="0" smtClean="0">
                <a:latin typeface="Open Sans Semibold"/>
                <a:cs typeface="Open Sans Semibold"/>
              </a:rPr>
              <a:t>Child Safe Standards</a:t>
            </a:r>
          </a:p>
          <a:p>
            <a:r>
              <a:rPr lang="en-US" sz="2000" dirty="0" smtClean="0">
                <a:latin typeface="Open Sans Light"/>
                <a:cs typeface="Open Sans Light"/>
              </a:rPr>
              <a:t>RCH </a:t>
            </a:r>
          </a:p>
        </p:txBody>
      </p:sp>
    </p:spTree>
    <p:extLst>
      <p:ext uri="{BB962C8B-B14F-4D97-AF65-F5344CB8AC3E}">
        <p14:creationId xmlns:p14="http://schemas.microsoft.com/office/powerpoint/2010/main" val="22770328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608" y="908720"/>
            <a:ext cx="7483642" cy="1259304"/>
          </a:xfrm>
        </p:spPr>
        <p:txBody>
          <a:bodyPr/>
          <a:lstStyle/>
          <a:p>
            <a:pPr algn="ctr"/>
            <a:r>
              <a:rPr lang="en-US" dirty="0" smtClean="0"/>
              <a:t>Practical Implementation</a:t>
            </a:r>
            <a:endParaRPr lang="en-US" dirty="0"/>
          </a:p>
        </p:txBody>
      </p:sp>
      <p:pic>
        <p:nvPicPr>
          <p:cNvPr id="5" name="Picture 4"/>
          <p:cNvPicPr>
            <a:picLocks noChangeAspect="1"/>
          </p:cNvPicPr>
          <p:nvPr/>
        </p:nvPicPr>
        <p:blipFill>
          <a:blip r:embed="rId2"/>
          <a:stretch>
            <a:fillRect/>
          </a:stretch>
        </p:blipFill>
        <p:spPr>
          <a:xfrm>
            <a:off x="2411760" y="2492896"/>
            <a:ext cx="4320480" cy="2875083"/>
          </a:xfrm>
          <a:prstGeom prst="rect">
            <a:avLst/>
          </a:prstGeom>
        </p:spPr>
      </p:pic>
    </p:spTree>
    <p:extLst>
      <p:ext uri="{BB962C8B-B14F-4D97-AF65-F5344CB8AC3E}">
        <p14:creationId xmlns:p14="http://schemas.microsoft.com/office/powerpoint/2010/main" val="24258946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84684"/>
            <a:ext cx="7859216" cy="4341479"/>
          </a:xfrm>
        </p:spPr>
        <p:txBody>
          <a:bodyPr/>
          <a:lstStyle/>
          <a:p>
            <a:pPr marL="0" indent="0">
              <a:buNone/>
            </a:pPr>
            <a:r>
              <a:rPr lang="en-US" dirty="0" smtClean="0"/>
              <a:t>The Commission for Children and Young People</a:t>
            </a:r>
          </a:p>
          <a:p>
            <a:pPr marL="0" indent="0">
              <a:buNone/>
            </a:pPr>
            <a:endParaRPr lang="en-US" dirty="0" smtClean="0"/>
          </a:p>
          <a:p>
            <a:pPr marL="0" indent="0" algn="ctr">
              <a:buNone/>
            </a:pPr>
            <a:r>
              <a:rPr lang="en-US" dirty="0" smtClean="0"/>
              <a:t>Child Safety review and action checklist</a:t>
            </a:r>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Where to start?</a:t>
            </a:r>
            <a:endParaRPr lang="en-US" dirty="0"/>
          </a:p>
        </p:txBody>
      </p:sp>
      <p:sp>
        <p:nvSpPr>
          <p:cNvPr id="5" name="Rectangle 4"/>
          <p:cNvSpPr/>
          <p:nvPr/>
        </p:nvSpPr>
        <p:spPr>
          <a:xfrm>
            <a:off x="1547664" y="3861048"/>
            <a:ext cx="5544616" cy="369332"/>
          </a:xfrm>
          <a:prstGeom prst="rect">
            <a:avLst/>
          </a:prstGeom>
        </p:spPr>
        <p:txBody>
          <a:bodyPr wrap="square">
            <a:spAutoFit/>
          </a:bodyPr>
          <a:lstStyle/>
          <a:p>
            <a:pPr algn="ctr"/>
            <a:r>
              <a:rPr lang="en-US" dirty="0" smtClean="0">
                <a:hlinkClick r:id="rId2"/>
              </a:rPr>
              <a:t>Commission </a:t>
            </a:r>
            <a:r>
              <a:rPr lang="en-US" dirty="0">
                <a:hlinkClick r:id="rId2"/>
              </a:rPr>
              <a:t>for Children and Young </a:t>
            </a:r>
            <a:r>
              <a:rPr lang="en-US" dirty="0" smtClean="0">
                <a:hlinkClick r:id="rId2"/>
              </a:rPr>
              <a:t>People</a:t>
            </a:r>
            <a:r>
              <a:rPr lang="en-US" dirty="0" smtClean="0"/>
              <a:t> </a:t>
            </a:r>
            <a:endParaRPr lang="en-US" dirty="0"/>
          </a:p>
        </p:txBody>
      </p:sp>
    </p:spTree>
    <p:extLst>
      <p:ext uri="{BB962C8B-B14F-4D97-AF65-F5344CB8AC3E}">
        <p14:creationId xmlns:p14="http://schemas.microsoft.com/office/powerpoint/2010/main" val="41742187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461133251"/>
              </p:ext>
            </p:extLst>
          </p:nvPr>
        </p:nvGraphicFramePr>
        <p:xfrm>
          <a:off x="683568" y="2060848"/>
          <a:ext cx="7704856" cy="4135362"/>
        </p:xfrm>
        <a:graphic>
          <a:graphicData uri="http://schemas.openxmlformats.org/drawingml/2006/table">
            <a:tbl>
              <a:tblPr firstRow="1" bandRow="1">
                <a:tableStyleId>{5C22544A-7EE6-4342-B048-85BDC9FD1C3A}</a:tableStyleId>
              </a:tblPr>
              <a:tblGrid>
                <a:gridCol w="2520280"/>
                <a:gridCol w="5184576"/>
              </a:tblGrid>
              <a:tr h="421761">
                <a:tc>
                  <a:txBody>
                    <a:bodyPr/>
                    <a:lstStyle/>
                    <a:p>
                      <a:r>
                        <a:rPr lang="en-US" dirty="0" smtClean="0"/>
                        <a:t>Requirement</a:t>
                      </a:r>
                      <a:endParaRPr lang="en-US" dirty="0"/>
                    </a:p>
                  </a:txBody>
                  <a:tcPr/>
                </a:tc>
                <a:tc>
                  <a:txBody>
                    <a:bodyPr/>
                    <a:lstStyle/>
                    <a:p>
                      <a:r>
                        <a:rPr lang="en-US" dirty="0" smtClean="0"/>
                        <a:t>Action</a:t>
                      </a:r>
                      <a:endParaRPr lang="en-US" dirty="0"/>
                    </a:p>
                  </a:txBody>
                  <a:tcPr/>
                </a:tc>
              </a:tr>
              <a:tr h="421761">
                <a:tc>
                  <a:txBody>
                    <a:bodyPr/>
                    <a:lstStyle/>
                    <a:p>
                      <a:r>
                        <a:rPr lang="en-US" sz="1600" dirty="0" smtClean="0"/>
                        <a:t>Governance Arrangement</a:t>
                      </a:r>
                      <a:endParaRPr lang="en-US" sz="1600" dirty="0"/>
                    </a:p>
                  </a:txBody>
                  <a:tcPr/>
                </a:tc>
                <a:tc>
                  <a:txBody>
                    <a:bodyPr/>
                    <a:lstStyle/>
                    <a:p>
                      <a:r>
                        <a:rPr lang="en-US" sz="1600" dirty="0" smtClean="0"/>
                        <a:t>Embedded into ‘project’ to implement into the Vulnerable Children’s Committee – renamed to Vulnerable Children and Child Safety </a:t>
                      </a:r>
                      <a:r>
                        <a:rPr lang="en-US" sz="1600" dirty="0" smtClean="0"/>
                        <a:t>Committee</a:t>
                      </a:r>
                    </a:p>
                    <a:p>
                      <a:endParaRPr lang="en-US" sz="1600" dirty="0"/>
                    </a:p>
                  </a:txBody>
                  <a:tcPr/>
                </a:tc>
              </a:tr>
              <a:tr h="421761">
                <a:tc>
                  <a:txBody>
                    <a:bodyPr/>
                    <a:lstStyle/>
                    <a:p>
                      <a:r>
                        <a:rPr lang="en-US" sz="1600" dirty="0" smtClean="0"/>
                        <a:t>Modeled by Leadership</a:t>
                      </a:r>
                      <a:endParaRPr lang="en-US" sz="1600" dirty="0"/>
                    </a:p>
                  </a:txBody>
                  <a:tcPr/>
                </a:tc>
                <a:tc>
                  <a:txBody>
                    <a:bodyPr/>
                    <a:lstStyle/>
                    <a:p>
                      <a:r>
                        <a:rPr lang="en-US" sz="1600" dirty="0" smtClean="0"/>
                        <a:t>Executive Sponsor</a:t>
                      </a:r>
                      <a:r>
                        <a:rPr lang="en-US" sz="1600" baseline="0" dirty="0" smtClean="0"/>
                        <a:t>; organizational policies (endorsed by Board</a:t>
                      </a:r>
                      <a:r>
                        <a:rPr lang="en-US" sz="1600" baseline="0" dirty="0" smtClean="0"/>
                        <a:t>)</a:t>
                      </a:r>
                    </a:p>
                    <a:p>
                      <a:endParaRPr lang="en-US" sz="1600" dirty="0"/>
                    </a:p>
                  </a:txBody>
                  <a:tcPr/>
                </a:tc>
              </a:tr>
              <a:tr h="421761">
                <a:tc>
                  <a:txBody>
                    <a:bodyPr/>
                    <a:lstStyle/>
                    <a:p>
                      <a:r>
                        <a:rPr lang="en-US" sz="1600" dirty="0" smtClean="0"/>
                        <a:t>All children accepted and acknowledgement of vulnerability</a:t>
                      </a:r>
                      <a:endParaRPr lang="en-US" sz="1600" dirty="0"/>
                    </a:p>
                  </a:txBody>
                  <a:tcPr/>
                </a:tc>
                <a:tc>
                  <a:txBody>
                    <a:bodyPr/>
                    <a:lstStyle/>
                    <a:p>
                      <a:r>
                        <a:rPr lang="en-US" sz="1600" dirty="0" smtClean="0"/>
                        <a:t>Vulnerable Children </a:t>
                      </a:r>
                      <a:r>
                        <a:rPr lang="en-US" sz="1600" dirty="0" smtClean="0"/>
                        <a:t>policies </a:t>
                      </a:r>
                      <a:r>
                        <a:rPr lang="en-US" sz="1600" dirty="0" smtClean="0"/>
                        <a:t>and associate procedures</a:t>
                      </a:r>
                      <a:endParaRPr lang="en-US" sz="1600" dirty="0"/>
                    </a:p>
                  </a:txBody>
                  <a:tcPr/>
                </a:tc>
              </a:tr>
              <a:tr h="421761">
                <a:tc>
                  <a:txBody>
                    <a:bodyPr/>
                    <a:lstStyle/>
                    <a:p>
                      <a:r>
                        <a:rPr lang="en-US" sz="1600" dirty="0" smtClean="0"/>
                        <a:t>Raise</a:t>
                      </a:r>
                      <a:r>
                        <a:rPr lang="en-US" sz="1600" baseline="0" dirty="0" smtClean="0"/>
                        <a:t> awareness of Child Safety</a:t>
                      </a:r>
                      <a:endParaRPr lang="en-US" sz="1600" dirty="0"/>
                    </a:p>
                  </a:txBody>
                  <a:tcPr/>
                </a:tc>
                <a:tc>
                  <a:txBody>
                    <a:bodyPr/>
                    <a:lstStyle/>
                    <a:p>
                      <a:r>
                        <a:rPr lang="en-US" sz="1600" dirty="0" smtClean="0"/>
                        <a:t>All staff training package</a:t>
                      </a:r>
                      <a:endParaRPr lang="en-US" sz="1600" dirty="0"/>
                    </a:p>
                  </a:txBody>
                  <a:tcPr/>
                </a:tc>
              </a:tr>
              <a:tr h="421761">
                <a:tc>
                  <a:txBody>
                    <a:bodyPr/>
                    <a:lstStyle/>
                    <a:p>
                      <a:r>
                        <a:rPr lang="en-US" sz="1600" dirty="0" smtClean="0"/>
                        <a:t>Accept Diversity</a:t>
                      </a:r>
                      <a:endParaRPr lang="en-US" sz="1600" dirty="0"/>
                    </a:p>
                  </a:txBody>
                  <a:tcPr/>
                </a:tc>
                <a:tc>
                  <a:txBody>
                    <a:bodyPr/>
                    <a:lstStyle/>
                    <a:p>
                      <a:r>
                        <a:rPr lang="en-US" sz="1600" dirty="0" smtClean="0"/>
                        <a:t>Access</a:t>
                      </a:r>
                      <a:r>
                        <a:rPr lang="en-US" sz="1600" baseline="0" dirty="0" smtClean="0"/>
                        <a:t> procedures and cultural diversity committee</a:t>
                      </a:r>
                      <a:endParaRPr lang="en-US" sz="1600" dirty="0"/>
                    </a:p>
                  </a:txBody>
                  <a:tcPr/>
                </a:tc>
              </a:tr>
            </a:tbl>
          </a:graphicData>
        </a:graphic>
      </p:graphicFrame>
      <p:sp>
        <p:nvSpPr>
          <p:cNvPr id="4" name="Title 3"/>
          <p:cNvSpPr>
            <a:spLocks noGrp="1"/>
          </p:cNvSpPr>
          <p:nvPr>
            <p:ph type="title"/>
          </p:nvPr>
        </p:nvSpPr>
        <p:spPr>
          <a:xfrm>
            <a:off x="457201" y="340896"/>
            <a:ext cx="7483642" cy="855856"/>
          </a:xfrm>
        </p:spPr>
        <p:txBody>
          <a:bodyPr/>
          <a:lstStyle/>
          <a:p>
            <a:r>
              <a:rPr lang="en-US" dirty="0" smtClean="0"/>
              <a:t>Key Aspects of Implementation</a:t>
            </a:r>
            <a:endParaRPr lang="en-US" dirty="0"/>
          </a:p>
        </p:txBody>
      </p:sp>
      <p:sp>
        <p:nvSpPr>
          <p:cNvPr id="6" name="TextBox 5"/>
          <p:cNvSpPr txBox="1"/>
          <p:nvPr/>
        </p:nvSpPr>
        <p:spPr>
          <a:xfrm>
            <a:off x="611560" y="1268760"/>
            <a:ext cx="7776864" cy="646331"/>
          </a:xfrm>
          <a:prstGeom prst="rect">
            <a:avLst/>
          </a:prstGeom>
          <a:noFill/>
        </p:spPr>
        <p:txBody>
          <a:bodyPr wrap="square" rtlCol="0">
            <a:spAutoFit/>
          </a:bodyPr>
          <a:lstStyle/>
          <a:p>
            <a:r>
              <a:rPr lang="en-US" dirty="0" smtClean="0">
                <a:solidFill>
                  <a:srgbClr val="512698"/>
                </a:solidFill>
              </a:rPr>
              <a:t>Standard 1:  </a:t>
            </a:r>
            <a:r>
              <a:rPr lang="en-AU" dirty="0">
                <a:solidFill>
                  <a:srgbClr val="512698"/>
                </a:solidFill>
              </a:rPr>
              <a:t>Strategies to embed an organisational culture of child safety, </a:t>
            </a:r>
            <a:endParaRPr lang="en-AU" dirty="0" smtClean="0">
              <a:solidFill>
                <a:srgbClr val="512698"/>
              </a:solidFill>
            </a:endParaRPr>
          </a:p>
          <a:p>
            <a:r>
              <a:rPr lang="en-AU" dirty="0" smtClean="0">
                <a:solidFill>
                  <a:srgbClr val="512698"/>
                </a:solidFill>
              </a:rPr>
              <a:t>through </a:t>
            </a:r>
            <a:r>
              <a:rPr lang="en-AU" dirty="0">
                <a:solidFill>
                  <a:srgbClr val="512698"/>
                </a:solidFill>
              </a:rPr>
              <a:t>effective leadership arrangements </a:t>
            </a:r>
            <a:endParaRPr lang="en-US" dirty="0">
              <a:solidFill>
                <a:srgbClr val="512698"/>
              </a:solidFill>
            </a:endParaRPr>
          </a:p>
        </p:txBody>
      </p:sp>
    </p:spTree>
    <p:extLst>
      <p:ext uri="{BB962C8B-B14F-4D97-AF65-F5344CB8AC3E}">
        <p14:creationId xmlns:p14="http://schemas.microsoft.com/office/powerpoint/2010/main" val="18584676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1329426888"/>
              </p:ext>
            </p:extLst>
          </p:nvPr>
        </p:nvGraphicFramePr>
        <p:xfrm>
          <a:off x="755576" y="1916832"/>
          <a:ext cx="7704856" cy="3622161"/>
        </p:xfrm>
        <a:graphic>
          <a:graphicData uri="http://schemas.openxmlformats.org/drawingml/2006/table">
            <a:tbl>
              <a:tblPr firstRow="1" bandRow="1">
                <a:tableStyleId>{5C22544A-7EE6-4342-B048-85BDC9FD1C3A}</a:tableStyleId>
              </a:tblPr>
              <a:tblGrid>
                <a:gridCol w="2520280"/>
                <a:gridCol w="5184576"/>
              </a:tblGrid>
              <a:tr h="421761">
                <a:tc>
                  <a:txBody>
                    <a:bodyPr/>
                    <a:lstStyle/>
                    <a:p>
                      <a:r>
                        <a:rPr lang="en-US" dirty="0" smtClean="0"/>
                        <a:t>Requirement</a:t>
                      </a:r>
                      <a:endParaRPr lang="en-US" dirty="0"/>
                    </a:p>
                  </a:txBody>
                  <a:tcPr/>
                </a:tc>
                <a:tc>
                  <a:txBody>
                    <a:bodyPr/>
                    <a:lstStyle/>
                    <a:p>
                      <a:r>
                        <a:rPr lang="en-US" dirty="0" smtClean="0"/>
                        <a:t>Action</a:t>
                      </a:r>
                      <a:endParaRPr lang="en-US" dirty="0"/>
                    </a:p>
                  </a:txBody>
                  <a:tcPr/>
                </a:tc>
              </a:tr>
              <a:tr h="421761">
                <a:tc>
                  <a:txBody>
                    <a:bodyPr/>
                    <a:lstStyle/>
                    <a:p>
                      <a:r>
                        <a:rPr lang="en-US" sz="1600" dirty="0" smtClean="0"/>
                        <a:t>Statement</a:t>
                      </a:r>
                      <a:r>
                        <a:rPr lang="en-US" sz="1600" baseline="0" dirty="0" smtClean="0"/>
                        <a:t> of commitment to child </a:t>
                      </a:r>
                      <a:r>
                        <a:rPr lang="en-US" sz="1600" baseline="0" dirty="0" smtClean="0"/>
                        <a:t>safety</a:t>
                      </a:r>
                    </a:p>
                    <a:p>
                      <a:endParaRPr lang="en-US" sz="1600" dirty="0"/>
                    </a:p>
                  </a:txBody>
                  <a:tcPr/>
                </a:tc>
                <a:tc>
                  <a:txBody>
                    <a:bodyPr/>
                    <a:lstStyle/>
                    <a:p>
                      <a:r>
                        <a:rPr lang="en-US" sz="1600" dirty="0" smtClean="0"/>
                        <a:t>Statement on webpage – RCH Commitment to child</a:t>
                      </a:r>
                      <a:r>
                        <a:rPr lang="en-US" sz="1600" baseline="0" dirty="0" smtClean="0"/>
                        <a:t> </a:t>
                      </a:r>
                      <a:r>
                        <a:rPr lang="en-US" sz="1600" baseline="0" dirty="0" smtClean="0"/>
                        <a:t>safety</a:t>
                      </a:r>
                    </a:p>
                    <a:p>
                      <a:endParaRPr lang="en-US" sz="1600" dirty="0"/>
                    </a:p>
                  </a:txBody>
                  <a:tcPr/>
                </a:tc>
              </a:tr>
              <a:tr h="421761">
                <a:tc>
                  <a:txBody>
                    <a:bodyPr/>
                    <a:lstStyle/>
                    <a:p>
                      <a:r>
                        <a:rPr lang="en-US" sz="1600" dirty="0" smtClean="0"/>
                        <a:t>Child</a:t>
                      </a:r>
                      <a:r>
                        <a:rPr lang="en-US" sz="1600" baseline="0" dirty="0" smtClean="0"/>
                        <a:t> Safety </a:t>
                      </a:r>
                      <a:r>
                        <a:rPr lang="en-US" sz="1600" baseline="0" dirty="0" smtClean="0"/>
                        <a:t>policy</a:t>
                      </a:r>
                      <a:endParaRPr lang="en-US" sz="1600" dirty="0"/>
                    </a:p>
                  </a:txBody>
                  <a:tcPr/>
                </a:tc>
                <a:tc>
                  <a:txBody>
                    <a:bodyPr/>
                    <a:lstStyle/>
                    <a:p>
                      <a:r>
                        <a:rPr lang="en-US" sz="1600" dirty="0" smtClean="0"/>
                        <a:t>Included the Child Safe Standards in the Policy – ‘Vulnerable Children and Child Safety</a:t>
                      </a:r>
                      <a:r>
                        <a:rPr lang="en-US" sz="1600" dirty="0" smtClean="0"/>
                        <a:t>’</a:t>
                      </a:r>
                    </a:p>
                    <a:p>
                      <a:endParaRPr lang="en-US" sz="1600" dirty="0"/>
                    </a:p>
                  </a:txBody>
                  <a:tcPr/>
                </a:tc>
              </a:tr>
              <a:tr h="421761">
                <a:tc>
                  <a:txBody>
                    <a:bodyPr/>
                    <a:lstStyle/>
                    <a:p>
                      <a:r>
                        <a:rPr lang="en-US" sz="1600" dirty="0" smtClean="0"/>
                        <a:t>Regular child safety reviews</a:t>
                      </a:r>
                      <a:endParaRPr lang="en-US" sz="1600" dirty="0"/>
                    </a:p>
                  </a:txBody>
                  <a:tcPr/>
                </a:tc>
                <a:tc>
                  <a:txBody>
                    <a:bodyPr/>
                    <a:lstStyle/>
                    <a:p>
                      <a:pPr marL="285750" indent="-285750">
                        <a:buFont typeface="Arial"/>
                        <a:buChar char="•"/>
                      </a:pPr>
                      <a:r>
                        <a:rPr lang="en-US" sz="1600" dirty="0" smtClean="0"/>
                        <a:t>Cases of</a:t>
                      </a:r>
                      <a:r>
                        <a:rPr lang="en-US" sz="1600" baseline="0" dirty="0" smtClean="0"/>
                        <a:t> child abuse are recorded in VHIMS</a:t>
                      </a:r>
                    </a:p>
                    <a:p>
                      <a:pPr marL="285750" indent="-285750">
                        <a:buFont typeface="Arial"/>
                        <a:buChar char="•"/>
                      </a:pPr>
                      <a:r>
                        <a:rPr lang="en-US" sz="1600" baseline="0" dirty="0" smtClean="0"/>
                        <a:t>Incident review process is initiated</a:t>
                      </a:r>
                    </a:p>
                    <a:p>
                      <a:pPr marL="285750" indent="-285750">
                        <a:buFont typeface="Arial"/>
                        <a:buChar char="•"/>
                      </a:pPr>
                      <a:r>
                        <a:rPr lang="en-US" sz="1600" baseline="0" dirty="0" smtClean="0"/>
                        <a:t>All cases in VHIMS are reported to the Vulnerable Children and Child Safety Committee to allow for trend analysis and mitigation strategies</a:t>
                      </a:r>
                      <a:r>
                        <a:rPr lang="en-US" sz="1600" baseline="0" dirty="0" smtClean="0"/>
                        <a:t>.</a:t>
                      </a:r>
                    </a:p>
                    <a:p>
                      <a:pPr marL="0" indent="0">
                        <a:buFont typeface="Arial"/>
                        <a:buNone/>
                      </a:pPr>
                      <a:endParaRPr lang="en-US" sz="1600" dirty="0"/>
                    </a:p>
                  </a:txBody>
                  <a:tcPr/>
                </a:tc>
              </a:tr>
            </a:tbl>
          </a:graphicData>
        </a:graphic>
      </p:graphicFrame>
      <p:sp>
        <p:nvSpPr>
          <p:cNvPr id="4" name="Title 3"/>
          <p:cNvSpPr>
            <a:spLocks noGrp="1"/>
          </p:cNvSpPr>
          <p:nvPr>
            <p:ph type="title"/>
          </p:nvPr>
        </p:nvSpPr>
        <p:spPr>
          <a:xfrm>
            <a:off x="457201" y="340896"/>
            <a:ext cx="7483642" cy="855856"/>
          </a:xfrm>
        </p:spPr>
        <p:txBody>
          <a:bodyPr/>
          <a:lstStyle/>
          <a:p>
            <a:r>
              <a:rPr lang="en-US" dirty="0" smtClean="0"/>
              <a:t>Key Aspects of Implementation</a:t>
            </a:r>
            <a:endParaRPr lang="en-US" dirty="0"/>
          </a:p>
        </p:txBody>
      </p:sp>
      <p:sp>
        <p:nvSpPr>
          <p:cNvPr id="6" name="TextBox 5"/>
          <p:cNvSpPr txBox="1"/>
          <p:nvPr/>
        </p:nvSpPr>
        <p:spPr>
          <a:xfrm>
            <a:off x="683568" y="1340768"/>
            <a:ext cx="8139368" cy="646331"/>
          </a:xfrm>
          <a:prstGeom prst="rect">
            <a:avLst/>
          </a:prstGeom>
          <a:noFill/>
        </p:spPr>
        <p:txBody>
          <a:bodyPr wrap="none" rtlCol="0">
            <a:spAutoFit/>
          </a:bodyPr>
          <a:lstStyle/>
          <a:p>
            <a:r>
              <a:rPr lang="en-US" dirty="0" smtClean="0">
                <a:solidFill>
                  <a:srgbClr val="512698"/>
                </a:solidFill>
              </a:rPr>
              <a:t>Standard 2:  </a:t>
            </a:r>
            <a:r>
              <a:rPr lang="en-AU" dirty="0">
                <a:solidFill>
                  <a:srgbClr val="512698"/>
                </a:solidFill>
              </a:rPr>
              <a:t>A Child Safety Policy or Statement of Commitment to Child Saf</a:t>
            </a:r>
            <a:r>
              <a:rPr lang="en-AU" dirty="0"/>
              <a:t>ety</a:t>
            </a:r>
          </a:p>
          <a:p>
            <a:endParaRPr lang="en-US" dirty="0"/>
          </a:p>
        </p:txBody>
      </p:sp>
    </p:spTree>
    <p:extLst>
      <p:ext uri="{BB962C8B-B14F-4D97-AF65-F5344CB8AC3E}">
        <p14:creationId xmlns:p14="http://schemas.microsoft.com/office/powerpoint/2010/main" val="22152554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12012"/>
            <a:ext cx="7483642" cy="1259304"/>
          </a:xfrm>
        </p:spPr>
        <p:txBody>
          <a:bodyPr>
            <a:normAutofit/>
          </a:bodyPr>
          <a:lstStyle/>
          <a:p>
            <a:r>
              <a:rPr lang="en-US" sz="3600" dirty="0" smtClean="0"/>
              <a:t>RCH Commitment to Child Safety</a:t>
            </a:r>
            <a:br>
              <a:rPr lang="en-US" sz="3600" dirty="0" smtClean="0"/>
            </a:br>
            <a:endParaRPr lang="en-US" sz="1800" dirty="0"/>
          </a:p>
        </p:txBody>
      </p:sp>
      <p:sp>
        <p:nvSpPr>
          <p:cNvPr id="4" name="Content Placeholder 3"/>
          <p:cNvSpPr>
            <a:spLocks noGrp="1"/>
          </p:cNvSpPr>
          <p:nvPr>
            <p:ph idx="1"/>
          </p:nvPr>
        </p:nvSpPr>
        <p:spPr/>
        <p:txBody>
          <a:bodyPr>
            <a:normAutofit/>
          </a:bodyPr>
          <a:lstStyle/>
          <a:p>
            <a:r>
              <a:rPr lang="en-US" sz="1800" dirty="0"/>
              <a:t>The RCH considers </a:t>
            </a:r>
            <a:r>
              <a:rPr lang="en-US" sz="1800" dirty="0" smtClean="0"/>
              <a:t>any </a:t>
            </a:r>
            <a:r>
              <a:rPr lang="en-US" sz="1800" dirty="0"/>
              <a:t>form of child/young person abuse, inclusive of emotional, sexual abuse or neglect as intolerable.</a:t>
            </a:r>
          </a:p>
          <a:p>
            <a:endParaRPr lang="en-US" sz="1800" dirty="0"/>
          </a:p>
          <a:p>
            <a:r>
              <a:rPr lang="en-US" sz="1800" dirty="0"/>
              <a:t>The RCH works with vulnerable children and young people who are at risk of some form or another of abuse and therefore the RCH has a legal, ethical and </a:t>
            </a:r>
            <a:r>
              <a:rPr lang="en-US" sz="1800" dirty="0" smtClean="0"/>
              <a:t>moral obligations to </a:t>
            </a:r>
            <a:r>
              <a:rPr lang="en-US" sz="1800" dirty="0"/>
              <a:t>protect children/ young people from harm and to ensure that any incident or suspected child abuse are promptly and appropriately addressed</a:t>
            </a:r>
            <a:r>
              <a:rPr lang="en-US" sz="1800" dirty="0" smtClean="0"/>
              <a:t>.</a:t>
            </a:r>
          </a:p>
          <a:p>
            <a:pPr marL="0" indent="0">
              <a:buNone/>
            </a:pPr>
            <a:endParaRPr lang="en-US" sz="1800" dirty="0"/>
          </a:p>
          <a:p>
            <a:r>
              <a:rPr lang="en-US" sz="1800" dirty="0"/>
              <a:t>The RCH has a commitment to child safety on the website. </a:t>
            </a:r>
            <a:r>
              <a:rPr lang="en-US" sz="1800" dirty="0">
                <a:hlinkClick r:id="rId2"/>
              </a:rPr>
              <a:t>RCH Commitment to Child Safety</a:t>
            </a:r>
            <a:endParaRPr lang="en-US" sz="1800" dirty="0"/>
          </a:p>
          <a:p>
            <a:endParaRPr lang="en-US" dirty="0"/>
          </a:p>
          <a:p>
            <a:endParaRPr lang="en-US" dirty="0"/>
          </a:p>
        </p:txBody>
      </p:sp>
    </p:spTree>
    <p:extLst>
      <p:ext uri="{BB962C8B-B14F-4D97-AF65-F5344CB8AC3E}">
        <p14:creationId xmlns:p14="http://schemas.microsoft.com/office/powerpoint/2010/main" val="42697410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485698840"/>
              </p:ext>
            </p:extLst>
          </p:nvPr>
        </p:nvGraphicFramePr>
        <p:xfrm>
          <a:off x="755576" y="2204864"/>
          <a:ext cx="7704856" cy="3378321"/>
        </p:xfrm>
        <a:graphic>
          <a:graphicData uri="http://schemas.openxmlformats.org/drawingml/2006/table">
            <a:tbl>
              <a:tblPr firstRow="1" bandRow="1">
                <a:tableStyleId>{5C22544A-7EE6-4342-B048-85BDC9FD1C3A}</a:tableStyleId>
              </a:tblPr>
              <a:tblGrid>
                <a:gridCol w="2520280"/>
                <a:gridCol w="5184576"/>
              </a:tblGrid>
              <a:tr h="421761">
                <a:tc>
                  <a:txBody>
                    <a:bodyPr/>
                    <a:lstStyle/>
                    <a:p>
                      <a:r>
                        <a:rPr lang="en-US" dirty="0" smtClean="0"/>
                        <a:t>Requirement</a:t>
                      </a:r>
                      <a:endParaRPr lang="en-US" dirty="0"/>
                    </a:p>
                  </a:txBody>
                  <a:tcPr/>
                </a:tc>
                <a:tc>
                  <a:txBody>
                    <a:bodyPr/>
                    <a:lstStyle/>
                    <a:p>
                      <a:r>
                        <a:rPr lang="en-US" dirty="0" smtClean="0"/>
                        <a:t>Action</a:t>
                      </a:r>
                      <a:endParaRPr lang="en-US" dirty="0"/>
                    </a:p>
                  </a:txBody>
                  <a:tcPr/>
                </a:tc>
              </a:tr>
              <a:tr h="421761">
                <a:tc>
                  <a:txBody>
                    <a:bodyPr/>
                    <a:lstStyle/>
                    <a:p>
                      <a:r>
                        <a:rPr lang="en-US" sz="1600" dirty="0" smtClean="0"/>
                        <a:t>Code of Conduct</a:t>
                      </a:r>
                      <a:endParaRPr lang="en-US" sz="1600" dirty="0"/>
                    </a:p>
                  </a:txBody>
                  <a:tcPr/>
                </a:tc>
                <a:tc>
                  <a:txBody>
                    <a:bodyPr/>
                    <a:lstStyle/>
                    <a:p>
                      <a:r>
                        <a:rPr lang="en-US" sz="1600" dirty="0" smtClean="0"/>
                        <a:t>Existing code of conduct</a:t>
                      </a:r>
                      <a:r>
                        <a:rPr lang="en-US" sz="1600" baseline="0" dirty="0" smtClean="0"/>
                        <a:t> was revised to include specific wording around expectations for child safety</a:t>
                      </a:r>
                      <a:r>
                        <a:rPr lang="en-US" sz="1600" baseline="0" dirty="0" smtClean="0"/>
                        <a:t>.</a:t>
                      </a:r>
                    </a:p>
                    <a:p>
                      <a:endParaRPr lang="en-US" sz="1600" dirty="0"/>
                    </a:p>
                  </a:txBody>
                  <a:tcPr/>
                </a:tc>
              </a:tr>
              <a:tr h="421761">
                <a:tc>
                  <a:txBody>
                    <a:bodyPr/>
                    <a:lstStyle/>
                    <a:p>
                      <a:r>
                        <a:rPr lang="en-US" sz="1600" dirty="0" smtClean="0"/>
                        <a:t>Training</a:t>
                      </a:r>
                      <a:endParaRPr lang="en-US" sz="1600" dirty="0"/>
                    </a:p>
                  </a:txBody>
                  <a:tcPr/>
                </a:tc>
                <a:tc>
                  <a:txBody>
                    <a:bodyPr/>
                    <a:lstStyle/>
                    <a:p>
                      <a:r>
                        <a:rPr lang="en-US" sz="1600" dirty="0" smtClean="0"/>
                        <a:t>The social workers are the key contact people for child safety</a:t>
                      </a:r>
                      <a:r>
                        <a:rPr lang="en-US" sz="1600" baseline="0" dirty="0" smtClean="0"/>
                        <a:t> (child safety officers). Provided with regular training. </a:t>
                      </a:r>
                    </a:p>
                    <a:p>
                      <a:r>
                        <a:rPr lang="en-US" sz="1600" baseline="0" dirty="0" smtClean="0"/>
                        <a:t>Roll out of training package to help staff identify ‘child abuse</a:t>
                      </a:r>
                      <a:r>
                        <a:rPr lang="en-US" sz="1600" baseline="0" dirty="0" smtClean="0"/>
                        <a:t>’.</a:t>
                      </a:r>
                    </a:p>
                    <a:p>
                      <a:endParaRPr lang="en-US" sz="1600" dirty="0"/>
                    </a:p>
                  </a:txBody>
                  <a:tcPr/>
                </a:tc>
              </a:tr>
              <a:tr h="421761">
                <a:tc>
                  <a:txBody>
                    <a:bodyPr/>
                    <a:lstStyle/>
                    <a:p>
                      <a:r>
                        <a:rPr lang="en-US" sz="1600" dirty="0" smtClean="0"/>
                        <a:t>Robust staff performance</a:t>
                      </a:r>
                      <a:r>
                        <a:rPr lang="en-US" sz="1600" baseline="0" dirty="0" smtClean="0"/>
                        <a:t> management</a:t>
                      </a:r>
                      <a:endParaRPr lang="en-US" sz="1600" dirty="0"/>
                    </a:p>
                  </a:txBody>
                  <a:tcPr/>
                </a:tc>
                <a:tc>
                  <a:txBody>
                    <a:bodyPr/>
                    <a:lstStyle/>
                    <a:p>
                      <a:r>
                        <a:rPr lang="en-US" sz="1600" dirty="0" smtClean="0"/>
                        <a:t>Systems in place for management</a:t>
                      </a:r>
                      <a:r>
                        <a:rPr lang="en-US" sz="1600" baseline="0" dirty="0" smtClean="0"/>
                        <a:t> of staff who fail to adhere to the RCH Code of Conduct or any other policies / procedures</a:t>
                      </a:r>
                      <a:endParaRPr lang="en-US" sz="1600" dirty="0"/>
                    </a:p>
                  </a:txBody>
                  <a:tcPr/>
                </a:tc>
              </a:tr>
            </a:tbl>
          </a:graphicData>
        </a:graphic>
      </p:graphicFrame>
      <p:sp>
        <p:nvSpPr>
          <p:cNvPr id="4" name="Title 3"/>
          <p:cNvSpPr>
            <a:spLocks noGrp="1"/>
          </p:cNvSpPr>
          <p:nvPr>
            <p:ph type="title"/>
          </p:nvPr>
        </p:nvSpPr>
        <p:spPr>
          <a:xfrm>
            <a:off x="457201" y="340896"/>
            <a:ext cx="7483642" cy="855856"/>
          </a:xfrm>
        </p:spPr>
        <p:txBody>
          <a:bodyPr/>
          <a:lstStyle/>
          <a:p>
            <a:r>
              <a:rPr lang="en-US" dirty="0" smtClean="0"/>
              <a:t>Key Aspects of Implementation</a:t>
            </a:r>
            <a:endParaRPr lang="en-US" dirty="0"/>
          </a:p>
        </p:txBody>
      </p:sp>
      <p:sp>
        <p:nvSpPr>
          <p:cNvPr id="6" name="TextBox 5"/>
          <p:cNvSpPr txBox="1"/>
          <p:nvPr/>
        </p:nvSpPr>
        <p:spPr>
          <a:xfrm>
            <a:off x="683568" y="1340768"/>
            <a:ext cx="7293583" cy="646331"/>
          </a:xfrm>
          <a:prstGeom prst="rect">
            <a:avLst/>
          </a:prstGeom>
          <a:noFill/>
        </p:spPr>
        <p:txBody>
          <a:bodyPr wrap="none" rtlCol="0">
            <a:spAutoFit/>
          </a:bodyPr>
          <a:lstStyle/>
          <a:p>
            <a:r>
              <a:rPr lang="en-US" dirty="0" smtClean="0">
                <a:solidFill>
                  <a:srgbClr val="512698"/>
                </a:solidFill>
              </a:rPr>
              <a:t>Standard 3:  </a:t>
            </a:r>
            <a:r>
              <a:rPr lang="en-AU" dirty="0">
                <a:solidFill>
                  <a:srgbClr val="512698"/>
                </a:solidFill>
              </a:rPr>
              <a:t>A Code of Conduct that establishes clear expectations for </a:t>
            </a:r>
            <a:endParaRPr lang="en-AU" dirty="0" smtClean="0">
              <a:solidFill>
                <a:srgbClr val="512698"/>
              </a:solidFill>
            </a:endParaRPr>
          </a:p>
          <a:p>
            <a:r>
              <a:rPr lang="en-AU" dirty="0" smtClean="0">
                <a:solidFill>
                  <a:srgbClr val="512698"/>
                </a:solidFill>
              </a:rPr>
              <a:t>appropriate </a:t>
            </a:r>
            <a:r>
              <a:rPr lang="en-AU" dirty="0">
                <a:solidFill>
                  <a:srgbClr val="512698"/>
                </a:solidFill>
              </a:rPr>
              <a:t>behaviour with children </a:t>
            </a:r>
            <a:endParaRPr lang="en-US" dirty="0">
              <a:solidFill>
                <a:srgbClr val="512698"/>
              </a:solidFill>
            </a:endParaRPr>
          </a:p>
        </p:txBody>
      </p:sp>
    </p:spTree>
    <p:extLst>
      <p:ext uri="{BB962C8B-B14F-4D97-AF65-F5344CB8AC3E}">
        <p14:creationId xmlns:p14="http://schemas.microsoft.com/office/powerpoint/2010/main" val="18759144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2776537624"/>
              </p:ext>
            </p:extLst>
          </p:nvPr>
        </p:nvGraphicFramePr>
        <p:xfrm>
          <a:off x="755576" y="2204864"/>
          <a:ext cx="7704856" cy="3134481"/>
        </p:xfrm>
        <a:graphic>
          <a:graphicData uri="http://schemas.openxmlformats.org/drawingml/2006/table">
            <a:tbl>
              <a:tblPr firstRow="1" bandRow="1">
                <a:tableStyleId>{5C22544A-7EE6-4342-B048-85BDC9FD1C3A}</a:tableStyleId>
              </a:tblPr>
              <a:tblGrid>
                <a:gridCol w="2520280"/>
                <a:gridCol w="5184576"/>
              </a:tblGrid>
              <a:tr h="421761">
                <a:tc>
                  <a:txBody>
                    <a:bodyPr/>
                    <a:lstStyle/>
                    <a:p>
                      <a:r>
                        <a:rPr lang="en-US" dirty="0" smtClean="0"/>
                        <a:t>Requirement</a:t>
                      </a:r>
                      <a:endParaRPr lang="en-US" dirty="0"/>
                    </a:p>
                  </a:txBody>
                  <a:tcPr/>
                </a:tc>
                <a:tc>
                  <a:txBody>
                    <a:bodyPr/>
                    <a:lstStyle/>
                    <a:p>
                      <a:r>
                        <a:rPr lang="en-US" dirty="0" smtClean="0"/>
                        <a:t>Action</a:t>
                      </a:r>
                      <a:endParaRPr lang="en-US" dirty="0"/>
                    </a:p>
                  </a:txBody>
                  <a:tcPr/>
                </a:tc>
              </a:tr>
              <a:tr h="421761">
                <a:tc>
                  <a:txBody>
                    <a:bodyPr/>
                    <a:lstStyle/>
                    <a:p>
                      <a:r>
                        <a:rPr lang="en-US" sz="1600" dirty="0" smtClean="0"/>
                        <a:t>Safety screening</a:t>
                      </a:r>
                      <a:endParaRPr lang="en-US" sz="1600" dirty="0"/>
                    </a:p>
                  </a:txBody>
                  <a:tcPr/>
                </a:tc>
                <a:tc>
                  <a:txBody>
                    <a:bodyPr/>
                    <a:lstStyle/>
                    <a:p>
                      <a:r>
                        <a:rPr lang="en-US" sz="1600" dirty="0" smtClean="0"/>
                        <a:t>All staff, students,</a:t>
                      </a:r>
                      <a:r>
                        <a:rPr lang="en-US" sz="1600" baseline="0" dirty="0" smtClean="0"/>
                        <a:t> volunteers required to have a working with children check and police </a:t>
                      </a:r>
                      <a:r>
                        <a:rPr lang="en-US" sz="1600" baseline="0" dirty="0" smtClean="0"/>
                        <a:t>check</a:t>
                      </a:r>
                    </a:p>
                    <a:p>
                      <a:endParaRPr lang="en-US" sz="1600" dirty="0"/>
                    </a:p>
                  </a:txBody>
                  <a:tcPr/>
                </a:tc>
              </a:tr>
              <a:tr h="421761">
                <a:tc>
                  <a:txBody>
                    <a:bodyPr/>
                    <a:lstStyle/>
                    <a:p>
                      <a:r>
                        <a:rPr lang="en-US" sz="1600" dirty="0" smtClean="0"/>
                        <a:t>Referee checks</a:t>
                      </a:r>
                      <a:endParaRPr lang="en-US" sz="1600" dirty="0"/>
                    </a:p>
                  </a:txBody>
                  <a:tcPr/>
                </a:tc>
                <a:tc>
                  <a:txBody>
                    <a:bodyPr/>
                    <a:lstStyle/>
                    <a:p>
                      <a:r>
                        <a:rPr lang="en-US" sz="1600" dirty="0" smtClean="0"/>
                        <a:t>Implemented</a:t>
                      </a:r>
                      <a:r>
                        <a:rPr lang="en-US" sz="1600" baseline="0" dirty="0" smtClean="0"/>
                        <a:t> a question in the referee check questionnaire –’are you aware on any allegations related to child safety?’ – Yes / No/ Can’t </a:t>
                      </a:r>
                      <a:r>
                        <a:rPr lang="en-US" sz="1600" baseline="0" dirty="0" smtClean="0"/>
                        <a:t>say</a:t>
                      </a:r>
                    </a:p>
                    <a:p>
                      <a:endParaRPr lang="en-US" sz="1600" dirty="0"/>
                    </a:p>
                  </a:txBody>
                  <a:tcPr/>
                </a:tc>
              </a:tr>
              <a:tr h="421761">
                <a:tc>
                  <a:txBody>
                    <a:bodyPr/>
                    <a:lstStyle/>
                    <a:p>
                      <a:r>
                        <a:rPr lang="en-US" sz="1600" dirty="0" smtClean="0"/>
                        <a:t>Advertisements and Position Descriptions</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All</a:t>
                      </a:r>
                      <a:r>
                        <a:rPr lang="en-US" sz="1600" baseline="0" dirty="0" smtClean="0"/>
                        <a:t> advertisements and position descriptions point to the commitment to child safety.</a:t>
                      </a:r>
                      <a:endParaRPr lang="en-US" sz="1600" dirty="0" smtClean="0"/>
                    </a:p>
                    <a:p>
                      <a:endParaRPr lang="en-US" sz="1600" dirty="0"/>
                    </a:p>
                  </a:txBody>
                  <a:tcPr/>
                </a:tc>
              </a:tr>
            </a:tbl>
          </a:graphicData>
        </a:graphic>
      </p:graphicFrame>
      <p:sp>
        <p:nvSpPr>
          <p:cNvPr id="4" name="Title 3"/>
          <p:cNvSpPr>
            <a:spLocks noGrp="1"/>
          </p:cNvSpPr>
          <p:nvPr>
            <p:ph type="title"/>
          </p:nvPr>
        </p:nvSpPr>
        <p:spPr>
          <a:xfrm>
            <a:off x="457201" y="340896"/>
            <a:ext cx="7483642" cy="855856"/>
          </a:xfrm>
        </p:spPr>
        <p:txBody>
          <a:bodyPr/>
          <a:lstStyle/>
          <a:p>
            <a:r>
              <a:rPr lang="en-US" dirty="0" smtClean="0"/>
              <a:t>Key Aspects of Implementation</a:t>
            </a:r>
            <a:endParaRPr lang="en-US" dirty="0"/>
          </a:p>
        </p:txBody>
      </p:sp>
      <p:sp>
        <p:nvSpPr>
          <p:cNvPr id="6" name="TextBox 5"/>
          <p:cNvSpPr txBox="1"/>
          <p:nvPr/>
        </p:nvSpPr>
        <p:spPr>
          <a:xfrm>
            <a:off x="755576" y="1340768"/>
            <a:ext cx="7819268" cy="646331"/>
          </a:xfrm>
          <a:prstGeom prst="rect">
            <a:avLst/>
          </a:prstGeom>
          <a:noFill/>
        </p:spPr>
        <p:txBody>
          <a:bodyPr wrap="none" rtlCol="0">
            <a:spAutoFit/>
          </a:bodyPr>
          <a:lstStyle/>
          <a:p>
            <a:r>
              <a:rPr lang="en-US" dirty="0" smtClean="0">
                <a:solidFill>
                  <a:srgbClr val="512698"/>
                </a:solidFill>
              </a:rPr>
              <a:t>Standard 4: </a:t>
            </a:r>
            <a:r>
              <a:rPr lang="en-AU" dirty="0" smtClean="0">
                <a:solidFill>
                  <a:srgbClr val="512698"/>
                </a:solidFill>
              </a:rPr>
              <a:t>Screening</a:t>
            </a:r>
            <a:r>
              <a:rPr lang="en-AU" dirty="0">
                <a:solidFill>
                  <a:srgbClr val="512698"/>
                </a:solidFill>
              </a:rPr>
              <a:t>, supervision, training and other human resource </a:t>
            </a:r>
            <a:endParaRPr lang="en-AU" dirty="0" smtClean="0">
              <a:solidFill>
                <a:srgbClr val="512698"/>
              </a:solidFill>
            </a:endParaRPr>
          </a:p>
          <a:p>
            <a:r>
              <a:rPr lang="en-AU" dirty="0" smtClean="0">
                <a:solidFill>
                  <a:srgbClr val="512698"/>
                </a:solidFill>
              </a:rPr>
              <a:t>practices that </a:t>
            </a:r>
            <a:r>
              <a:rPr lang="en-AU" dirty="0">
                <a:solidFill>
                  <a:srgbClr val="512698"/>
                </a:solidFill>
              </a:rPr>
              <a:t>reduce the risk of child abuse by new and existing personnel </a:t>
            </a:r>
            <a:endParaRPr lang="en-US" dirty="0">
              <a:solidFill>
                <a:srgbClr val="512698"/>
              </a:solidFill>
            </a:endParaRPr>
          </a:p>
        </p:txBody>
      </p:sp>
    </p:spTree>
    <p:extLst>
      <p:ext uri="{BB962C8B-B14F-4D97-AF65-F5344CB8AC3E}">
        <p14:creationId xmlns:p14="http://schemas.microsoft.com/office/powerpoint/2010/main" val="32522003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2577140401"/>
              </p:ext>
            </p:extLst>
          </p:nvPr>
        </p:nvGraphicFramePr>
        <p:xfrm>
          <a:off x="755576" y="2060848"/>
          <a:ext cx="7704856" cy="3134481"/>
        </p:xfrm>
        <a:graphic>
          <a:graphicData uri="http://schemas.openxmlformats.org/drawingml/2006/table">
            <a:tbl>
              <a:tblPr firstRow="1" bandRow="1">
                <a:tableStyleId>{5C22544A-7EE6-4342-B048-85BDC9FD1C3A}</a:tableStyleId>
              </a:tblPr>
              <a:tblGrid>
                <a:gridCol w="2520280"/>
                <a:gridCol w="5184576"/>
              </a:tblGrid>
              <a:tr h="421761">
                <a:tc>
                  <a:txBody>
                    <a:bodyPr/>
                    <a:lstStyle/>
                    <a:p>
                      <a:r>
                        <a:rPr lang="en-US" dirty="0" smtClean="0"/>
                        <a:t>Requirement</a:t>
                      </a:r>
                      <a:endParaRPr lang="en-US" dirty="0"/>
                    </a:p>
                  </a:txBody>
                  <a:tcPr/>
                </a:tc>
                <a:tc>
                  <a:txBody>
                    <a:bodyPr/>
                    <a:lstStyle/>
                    <a:p>
                      <a:r>
                        <a:rPr lang="en-US" dirty="0" smtClean="0"/>
                        <a:t>Action</a:t>
                      </a:r>
                      <a:endParaRPr lang="en-US" dirty="0"/>
                    </a:p>
                  </a:txBody>
                  <a:tcPr/>
                </a:tc>
              </a:tr>
              <a:tr h="421761">
                <a:tc>
                  <a:txBody>
                    <a:bodyPr/>
                    <a:lstStyle/>
                    <a:p>
                      <a:r>
                        <a:rPr lang="en-US" sz="1600" dirty="0" smtClean="0"/>
                        <a:t>Reporting and responding to suspected child abuse</a:t>
                      </a:r>
                      <a:endParaRPr lang="en-US" sz="1600" dirty="0"/>
                    </a:p>
                  </a:txBody>
                  <a:tcPr/>
                </a:tc>
                <a:tc>
                  <a:txBody>
                    <a:bodyPr/>
                    <a:lstStyle/>
                    <a:p>
                      <a:r>
                        <a:rPr lang="en-US" sz="1600" dirty="0" smtClean="0"/>
                        <a:t>All staff, students,</a:t>
                      </a:r>
                      <a:r>
                        <a:rPr lang="en-US" sz="1600" baseline="0" dirty="0" smtClean="0"/>
                        <a:t> volunteers required to have a working with children check and police </a:t>
                      </a:r>
                      <a:r>
                        <a:rPr lang="en-US" sz="1600" baseline="0" dirty="0" smtClean="0"/>
                        <a:t>check</a:t>
                      </a:r>
                    </a:p>
                    <a:p>
                      <a:endParaRPr lang="en-US" sz="1600" dirty="0"/>
                    </a:p>
                  </a:txBody>
                  <a:tcPr/>
                </a:tc>
              </a:tr>
              <a:tr h="421761">
                <a:tc>
                  <a:txBody>
                    <a:bodyPr/>
                    <a:lstStyle/>
                    <a:p>
                      <a:r>
                        <a:rPr lang="en-US" sz="1600" dirty="0" smtClean="0"/>
                        <a:t>Complaints system</a:t>
                      </a:r>
                      <a:endParaRPr lang="en-US" sz="1600" dirty="0"/>
                    </a:p>
                  </a:txBody>
                  <a:tcPr/>
                </a:tc>
                <a:tc>
                  <a:txBody>
                    <a:bodyPr/>
                    <a:lstStyle/>
                    <a:p>
                      <a:r>
                        <a:rPr lang="en-US" sz="1600" dirty="0" smtClean="0"/>
                        <a:t>Existing complaints system. Specials process (flow chart) to quickly escalate</a:t>
                      </a:r>
                      <a:r>
                        <a:rPr lang="en-US" sz="1600" baseline="0" dirty="0" smtClean="0"/>
                        <a:t> any reports of child </a:t>
                      </a:r>
                      <a:r>
                        <a:rPr lang="en-US" sz="1600" baseline="0" dirty="0" smtClean="0"/>
                        <a:t>abuse</a:t>
                      </a:r>
                    </a:p>
                    <a:p>
                      <a:endParaRPr lang="en-US" sz="1600" dirty="0"/>
                    </a:p>
                  </a:txBody>
                  <a:tcPr/>
                </a:tc>
              </a:tr>
              <a:tr h="421761">
                <a:tc>
                  <a:txBody>
                    <a:bodyPr/>
                    <a:lstStyle/>
                    <a:p>
                      <a:r>
                        <a:rPr lang="en-US" sz="1600" dirty="0" smtClean="0"/>
                        <a:t>Child friendly system for kids to report when they don</a:t>
                      </a:r>
                      <a:r>
                        <a:rPr lang="fr-FR" sz="1600" dirty="0" smtClean="0"/>
                        <a:t>’</a:t>
                      </a:r>
                      <a:r>
                        <a:rPr lang="en-US" sz="1600" dirty="0" smtClean="0"/>
                        <a:t>t feel safe</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Videos</a:t>
                      </a:r>
                      <a:r>
                        <a:rPr lang="en-US" sz="1600" baseline="0" dirty="0" smtClean="0"/>
                        <a:t> on public area AV screens: Rights of the Child and Young Person in Healthcare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endParaRPr lang="en-US" sz="1600" dirty="0"/>
                    </a:p>
                  </a:txBody>
                  <a:tcPr/>
                </a:tc>
              </a:tr>
            </a:tbl>
          </a:graphicData>
        </a:graphic>
      </p:graphicFrame>
      <p:sp>
        <p:nvSpPr>
          <p:cNvPr id="4" name="Title 3"/>
          <p:cNvSpPr>
            <a:spLocks noGrp="1"/>
          </p:cNvSpPr>
          <p:nvPr>
            <p:ph type="title"/>
          </p:nvPr>
        </p:nvSpPr>
        <p:spPr>
          <a:xfrm>
            <a:off x="457201" y="340896"/>
            <a:ext cx="7483642" cy="855856"/>
          </a:xfrm>
        </p:spPr>
        <p:txBody>
          <a:bodyPr/>
          <a:lstStyle/>
          <a:p>
            <a:r>
              <a:rPr lang="en-US" dirty="0" smtClean="0"/>
              <a:t>Key Aspects of Implementation</a:t>
            </a:r>
            <a:endParaRPr lang="en-US" dirty="0"/>
          </a:p>
        </p:txBody>
      </p:sp>
      <p:sp>
        <p:nvSpPr>
          <p:cNvPr id="6" name="TextBox 5"/>
          <p:cNvSpPr txBox="1"/>
          <p:nvPr/>
        </p:nvSpPr>
        <p:spPr>
          <a:xfrm>
            <a:off x="683568" y="1412776"/>
            <a:ext cx="8089211" cy="369332"/>
          </a:xfrm>
          <a:prstGeom prst="rect">
            <a:avLst/>
          </a:prstGeom>
          <a:noFill/>
        </p:spPr>
        <p:txBody>
          <a:bodyPr wrap="none" rtlCol="0">
            <a:spAutoFit/>
          </a:bodyPr>
          <a:lstStyle/>
          <a:p>
            <a:r>
              <a:rPr lang="en-US" dirty="0" smtClean="0">
                <a:solidFill>
                  <a:srgbClr val="512698"/>
                </a:solidFill>
              </a:rPr>
              <a:t>Standard 5: </a:t>
            </a:r>
            <a:r>
              <a:rPr lang="en-AU" dirty="0">
                <a:solidFill>
                  <a:srgbClr val="512698"/>
                </a:solidFill>
              </a:rPr>
              <a:t>Processes for responding to and reporting suspected child abuse </a:t>
            </a:r>
            <a:endParaRPr lang="en-US" dirty="0">
              <a:solidFill>
                <a:srgbClr val="512698"/>
              </a:solidFill>
            </a:endParaRPr>
          </a:p>
        </p:txBody>
      </p:sp>
    </p:spTree>
    <p:extLst>
      <p:ext uri="{BB962C8B-B14F-4D97-AF65-F5344CB8AC3E}">
        <p14:creationId xmlns:p14="http://schemas.microsoft.com/office/powerpoint/2010/main" val="7290203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1771942934"/>
              </p:ext>
            </p:extLst>
          </p:nvPr>
        </p:nvGraphicFramePr>
        <p:xfrm>
          <a:off x="755576" y="2060848"/>
          <a:ext cx="7704856" cy="3766177"/>
        </p:xfrm>
        <a:graphic>
          <a:graphicData uri="http://schemas.openxmlformats.org/drawingml/2006/table">
            <a:tbl>
              <a:tblPr firstRow="1" bandRow="1">
                <a:tableStyleId>{5C22544A-7EE6-4342-B048-85BDC9FD1C3A}</a:tableStyleId>
              </a:tblPr>
              <a:tblGrid>
                <a:gridCol w="2520280"/>
                <a:gridCol w="5184576"/>
              </a:tblGrid>
              <a:tr h="565777">
                <a:tc>
                  <a:txBody>
                    <a:bodyPr/>
                    <a:lstStyle/>
                    <a:p>
                      <a:r>
                        <a:rPr lang="en-US" dirty="0" smtClean="0"/>
                        <a:t>Requirement</a:t>
                      </a:r>
                      <a:endParaRPr lang="en-US" dirty="0"/>
                    </a:p>
                  </a:txBody>
                  <a:tcPr/>
                </a:tc>
                <a:tc>
                  <a:txBody>
                    <a:bodyPr/>
                    <a:lstStyle/>
                    <a:p>
                      <a:r>
                        <a:rPr lang="en-US" dirty="0" smtClean="0"/>
                        <a:t>Action</a:t>
                      </a:r>
                      <a:endParaRPr lang="en-US" dirty="0"/>
                    </a:p>
                  </a:txBody>
                  <a:tcPr/>
                </a:tc>
              </a:tr>
              <a:tr h="421761">
                <a:tc>
                  <a:txBody>
                    <a:bodyPr/>
                    <a:lstStyle/>
                    <a:p>
                      <a:r>
                        <a:rPr lang="en-US" sz="1600" dirty="0" smtClean="0"/>
                        <a:t>Risk strategy</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Risk are identified e.g. line</a:t>
                      </a:r>
                      <a:r>
                        <a:rPr lang="en-US" sz="1600" baseline="0" dirty="0" smtClean="0"/>
                        <a:t> of sight for patient rooms, glass fronted play rooms, procedures for chaperoning or intimate examinations.</a:t>
                      </a:r>
                      <a:endParaRPr lang="en-US" sz="1600" dirty="0" smtClean="0"/>
                    </a:p>
                    <a:p>
                      <a:endParaRPr lang="en-US" sz="1600" dirty="0"/>
                    </a:p>
                  </a:txBody>
                  <a:tcPr/>
                </a:tc>
              </a:tr>
              <a:tr h="421761">
                <a:tc>
                  <a:txBody>
                    <a:bodyPr/>
                    <a:lstStyle/>
                    <a:p>
                      <a:r>
                        <a:rPr lang="en-US" sz="1600" dirty="0" smtClean="0"/>
                        <a:t>Review of Risk Strategies</a:t>
                      </a:r>
                      <a:endParaRPr lang="en-US" sz="1600" dirty="0"/>
                    </a:p>
                  </a:txBody>
                  <a:tcPr/>
                </a:tc>
                <a:tc>
                  <a:txBody>
                    <a:bodyPr/>
                    <a:lstStyle/>
                    <a:p>
                      <a:r>
                        <a:rPr lang="en-US" sz="1600" dirty="0" smtClean="0"/>
                        <a:t>Risk register sits with the Vulnerable Children and Child Safety Committee. New risk are identified</a:t>
                      </a:r>
                      <a:r>
                        <a:rPr lang="en-US" sz="1600" baseline="0" dirty="0" smtClean="0"/>
                        <a:t> and mitigation strategies are implemented through this </a:t>
                      </a:r>
                      <a:r>
                        <a:rPr lang="en-US" sz="1600" baseline="0" dirty="0" smtClean="0"/>
                        <a:t>committee</a:t>
                      </a:r>
                    </a:p>
                    <a:p>
                      <a:endParaRPr lang="en-US" sz="1600" dirty="0"/>
                    </a:p>
                  </a:txBody>
                  <a:tcPr/>
                </a:tc>
              </a:tr>
              <a:tr h="421761">
                <a:tc>
                  <a:txBody>
                    <a:bodyPr/>
                    <a:lstStyle/>
                    <a:p>
                      <a:r>
                        <a:rPr lang="en-US" sz="1600" dirty="0" smtClean="0"/>
                        <a:t>Inclusion</a:t>
                      </a:r>
                      <a:r>
                        <a:rPr lang="en-US" sz="1600" baseline="0" dirty="0" smtClean="0"/>
                        <a:t> of Aboriginal and Torres Straight Islander (ATSI) people</a:t>
                      </a:r>
                      <a:endParaRPr lang="en-US" sz="1600" dirty="0"/>
                    </a:p>
                  </a:txBody>
                  <a:tcPr/>
                </a:tc>
                <a:tc>
                  <a:txBody>
                    <a:bodyPr/>
                    <a:lstStyle/>
                    <a:p>
                      <a:r>
                        <a:rPr lang="en-US" sz="1600" dirty="0" smtClean="0"/>
                        <a:t>The RCH has a team called WADJA who are the key contact people for ATSI. All ATSI patients are identified with a flag in the EMR. This group advise</a:t>
                      </a:r>
                      <a:r>
                        <a:rPr lang="en-US" sz="1600" baseline="0" dirty="0" smtClean="0"/>
                        <a:t> on cultural issues</a:t>
                      </a:r>
                      <a:r>
                        <a:rPr lang="en-US" sz="1600" baseline="0" dirty="0" smtClean="0"/>
                        <a:t>.</a:t>
                      </a:r>
                    </a:p>
                    <a:p>
                      <a:endParaRPr lang="en-US" sz="1600" dirty="0"/>
                    </a:p>
                  </a:txBody>
                  <a:tcPr/>
                </a:tc>
              </a:tr>
            </a:tbl>
          </a:graphicData>
        </a:graphic>
      </p:graphicFrame>
      <p:sp>
        <p:nvSpPr>
          <p:cNvPr id="4" name="Title 3"/>
          <p:cNvSpPr>
            <a:spLocks noGrp="1"/>
          </p:cNvSpPr>
          <p:nvPr>
            <p:ph type="title"/>
          </p:nvPr>
        </p:nvSpPr>
        <p:spPr>
          <a:xfrm>
            <a:off x="457201" y="340896"/>
            <a:ext cx="7483642" cy="855856"/>
          </a:xfrm>
        </p:spPr>
        <p:txBody>
          <a:bodyPr/>
          <a:lstStyle/>
          <a:p>
            <a:r>
              <a:rPr lang="en-US" dirty="0" smtClean="0"/>
              <a:t>Key Aspects of Implementation</a:t>
            </a:r>
            <a:endParaRPr lang="en-US" dirty="0"/>
          </a:p>
        </p:txBody>
      </p:sp>
      <p:sp>
        <p:nvSpPr>
          <p:cNvPr id="6" name="TextBox 5"/>
          <p:cNvSpPr txBox="1"/>
          <p:nvPr/>
        </p:nvSpPr>
        <p:spPr>
          <a:xfrm>
            <a:off x="683568" y="1340768"/>
            <a:ext cx="7883288" cy="369332"/>
          </a:xfrm>
          <a:prstGeom prst="rect">
            <a:avLst/>
          </a:prstGeom>
          <a:noFill/>
        </p:spPr>
        <p:txBody>
          <a:bodyPr wrap="none" rtlCol="0">
            <a:spAutoFit/>
          </a:bodyPr>
          <a:lstStyle/>
          <a:p>
            <a:r>
              <a:rPr lang="en-US" dirty="0" smtClean="0">
                <a:solidFill>
                  <a:srgbClr val="512698"/>
                </a:solidFill>
              </a:rPr>
              <a:t>Standard 6: </a:t>
            </a:r>
            <a:r>
              <a:rPr lang="en-AU" dirty="0">
                <a:solidFill>
                  <a:srgbClr val="512698"/>
                </a:solidFill>
              </a:rPr>
              <a:t>Strategies to identify and reduce or remove risks of child abuse </a:t>
            </a:r>
            <a:endParaRPr lang="en-US" dirty="0">
              <a:solidFill>
                <a:srgbClr val="512698"/>
              </a:solidFill>
            </a:endParaRPr>
          </a:p>
        </p:txBody>
      </p:sp>
    </p:spTree>
    <p:extLst>
      <p:ext uri="{BB962C8B-B14F-4D97-AF65-F5344CB8AC3E}">
        <p14:creationId xmlns:p14="http://schemas.microsoft.com/office/powerpoint/2010/main" val="29071415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3371128207"/>
              </p:ext>
            </p:extLst>
          </p:nvPr>
        </p:nvGraphicFramePr>
        <p:xfrm>
          <a:off x="755576" y="2204864"/>
          <a:ext cx="7704856" cy="1244721"/>
        </p:xfrm>
        <a:graphic>
          <a:graphicData uri="http://schemas.openxmlformats.org/drawingml/2006/table">
            <a:tbl>
              <a:tblPr firstRow="1" bandRow="1">
                <a:tableStyleId>{5C22544A-7EE6-4342-B048-85BDC9FD1C3A}</a:tableStyleId>
              </a:tblPr>
              <a:tblGrid>
                <a:gridCol w="2520280"/>
                <a:gridCol w="5184576"/>
              </a:tblGrid>
              <a:tr h="421761">
                <a:tc>
                  <a:txBody>
                    <a:bodyPr/>
                    <a:lstStyle/>
                    <a:p>
                      <a:r>
                        <a:rPr lang="en-US" dirty="0" smtClean="0"/>
                        <a:t>Requirement</a:t>
                      </a:r>
                      <a:endParaRPr lang="en-US" dirty="0"/>
                    </a:p>
                  </a:txBody>
                  <a:tcPr/>
                </a:tc>
                <a:tc>
                  <a:txBody>
                    <a:bodyPr/>
                    <a:lstStyle/>
                    <a:p>
                      <a:r>
                        <a:rPr lang="en-US" dirty="0" smtClean="0"/>
                        <a:t>Action</a:t>
                      </a:r>
                      <a:endParaRPr lang="en-US" dirty="0"/>
                    </a:p>
                  </a:txBody>
                  <a:tcPr/>
                </a:tc>
              </a:tr>
              <a:tr h="421761">
                <a:tc>
                  <a:txBody>
                    <a:bodyPr/>
                    <a:lstStyle/>
                    <a:p>
                      <a:r>
                        <a:rPr lang="en-US" sz="1600" dirty="0" smtClean="0"/>
                        <a:t>Participation and Empowerment</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Videos</a:t>
                      </a:r>
                      <a:r>
                        <a:rPr lang="en-US" sz="1600" baseline="0" dirty="0" smtClean="0"/>
                        <a:t> on public area AV screens: Rights of the Child and Young Person in Healthcare</a:t>
                      </a:r>
                    </a:p>
                    <a:p>
                      <a:endParaRPr lang="en-US" sz="1600" dirty="0"/>
                    </a:p>
                  </a:txBody>
                  <a:tcPr/>
                </a:tc>
              </a:tr>
            </a:tbl>
          </a:graphicData>
        </a:graphic>
      </p:graphicFrame>
      <p:sp>
        <p:nvSpPr>
          <p:cNvPr id="4" name="Title 3"/>
          <p:cNvSpPr>
            <a:spLocks noGrp="1"/>
          </p:cNvSpPr>
          <p:nvPr>
            <p:ph type="title"/>
          </p:nvPr>
        </p:nvSpPr>
        <p:spPr>
          <a:xfrm>
            <a:off x="457201" y="340896"/>
            <a:ext cx="7483642" cy="855856"/>
          </a:xfrm>
        </p:spPr>
        <p:txBody>
          <a:bodyPr/>
          <a:lstStyle/>
          <a:p>
            <a:r>
              <a:rPr lang="en-US" dirty="0" smtClean="0"/>
              <a:t>Key Aspects of Implementation</a:t>
            </a:r>
            <a:endParaRPr lang="en-US" dirty="0"/>
          </a:p>
        </p:txBody>
      </p:sp>
      <p:sp>
        <p:nvSpPr>
          <p:cNvPr id="6" name="TextBox 5"/>
          <p:cNvSpPr txBox="1"/>
          <p:nvPr/>
        </p:nvSpPr>
        <p:spPr>
          <a:xfrm>
            <a:off x="611560" y="1484784"/>
            <a:ext cx="8383951" cy="369332"/>
          </a:xfrm>
          <a:prstGeom prst="rect">
            <a:avLst/>
          </a:prstGeom>
          <a:noFill/>
        </p:spPr>
        <p:txBody>
          <a:bodyPr wrap="none" rtlCol="0">
            <a:spAutoFit/>
          </a:bodyPr>
          <a:lstStyle/>
          <a:p>
            <a:r>
              <a:rPr lang="en-US" dirty="0" smtClean="0">
                <a:solidFill>
                  <a:srgbClr val="512698"/>
                </a:solidFill>
              </a:rPr>
              <a:t>Standard 7:</a:t>
            </a:r>
            <a:r>
              <a:rPr lang="en-AU" dirty="0">
                <a:solidFill>
                  <a:srgbClr val="512698"/>
                </a:solidFill>
              </a:rPr>
              <a:t>Strategies to promote the participation and empowerment of children </a:t>
            </a:r>
            <a:endParaRPr lang="en-US" dirty="0">
              <a:solidFill>
                <a:srgbClr val="512698"/>
              </a:solidFill>
            </a:endParaRPr>
          </a:p>
        </p:txBody>
      </p:sp>
      <p:sp>
        <p:nvSpPr>
          <p:cNvPr id="3" name="Rectangle 2"/>
          <p:cNvSpPr/>
          <p:nvPr/>
        </p:nvSpPr>
        <p:spPr>
          <a:xfrm>
            <a:off x="2267744" y="4005064"/>
            <a:ext cx="4572000" cy="923330"/>
          </a:xfrm>
          <a:prstGeom prst="rect">
            <a:avLst/>
          </a:prstGeom>
        </p:spPr>
        <p:txBody>
          <a:bodyPr>
            <a:spAutoFit/>
          </a:bodyPr>
          <a:lstStyle/>
          <a:p>
            <a:r>
              <a:rPr lang="en-US" dirty="0" smtClean="0">
                <a:hlinkClick r:id="rId2"/>
              </a:rPr>
              <a:t>Rights of the Child Videos</a:t>
            </a:r>
            <a:endParaRPr lang="en-US" dirty="0" smtClean="0">
              <a:hlinkClick r:id="rId2"/>
            </a:endParaRPr>
          </a:p>
          <a:p>
            <a:endParaRPr lang="en-US" dirty="0">
              <a:hlinkClick r:id="rId2"/>
            </a:endParaRPr>
          </a:p>
          <a:p>
            <a:endParaRPr lang="en-US" dirty="0"/>
          </a:p>
        </p:txBody>
      </p:sp>
    </p:spTree>
    <p:extLst>
      <p:ext uri="{BB962C8B-B14F-4D97-AF65-F5344CB8AC3E}">
        <p14:creationId xmlns:p14="http://schemas.microsoft.com/office/powerpoint/2010/main" val="26414398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7544" y="1052736"/>
            <a:ext cx="8075240" cy="4341479"/>
          </a:xfrm>
        </p:spPr>
        <p:txBody>
          <a:bodyPr/>
          <a:lstStyle/>
          <a:p>
            <a:pPr marL="0" indent="0">
              <a:buNone/>
            </a:pPr>
            <a:endParaRPr lang="en-US" sz="1600" dirty="0" smtClean="0"/>
          </a:p>
          <a:p>
            <a:pPr marL="0" indent="0">
              <a:buNone/>
            </a:pPr>
            <a:r>
              <a:rPr lang="en-US" sz="1600" dirty="0" smtClean="0"/>
              <a:t>All </a:t>
            </a:r>
            <a:r>
              <a:rPr lang="en-US" sz="1600" dirty="0" err="1"/>
              <a:t>organisations</a:t>
            </a:r>
            <a:r>
              <a:rPr lang="en-US" sz="1600" dirty="0"/>
              <a:t> working with children must take steps to prevent abuse. They cannot assume that child abuse does not, and cannot, happen within their </a:t>
            </a:r>
            <a:r>
              <a:rPr lang="en-US" sz="1600" dirty="0" err="1" smtClean="0"/>
              <a:t>organisation</a:t>
            </a:r>
            <a:endParaRPr lang="en-US" sz="1600" dirty="0"/>
          </a:p>
          <a:p>
            <a:pPr marL="0" indent="0">
              <a:buNone/>
            </a:pPr>
            <a:endParaRPr lang="en-US" sz="1600" dirty="0" smtClean="0"/>
          </a:p>
          <a:p>
            <a:pPr marL="0" indent="0">
              <a:buNone/>
            </a:pPr>
            <a:r>
              <a:rPr lang="en-US" sz="1600" dirty="0" smtClean="0"/>
              <a:t>The </a:t>
            </a:r>
            <a:r>
              <a:rPr lang="en-US" sz="1600" dirty="0"/>
              <a:t>standards are a result of recommendations of the Betrayal of Trust inquiry and evidence of what works to prevent child abuse</a:t>
            </a:r>
            <a:r>
              <a:rPr lang="en-US" sz="1600" dirty="0" smtClean="0"/>
              <a:t>.</a:t>
            </a:r>
            <a:endParaRPr lang="en-US" sz="1600" dirty="0"/>
          </a:p>
          <a:p>
            <a:endParaRPr lang="en-US" sz="1600" dirty="0" smtClean="0"/>
          </a:p>
          <a:p>
            <a:pPr marL="0" indent="0">
              <a:buNone/>
            </a:pPr>
            <a:r>
              <a:rPr lang="en-US" sz="1600" dirty="0" smtClean="0"/>
              <a:t>In </a:t>
            </a:r>
            <a:r>
              <a:rPr lang="en-US" sz="1600" dirty="0"/>
              <a:t>2012 and 2013 the inquiry looked into the handling of child abuse by religious and non-government </a:t>
            </a:r>
            <a:r>
              <a:rPr lang="en-US" sz="1600" dirty="0" err="1" smtClean="0"/>
              <a:t>organisations</a:t>
            </a:r>
            <a:endParaRPr lang="en-US" sz="1600" dirty="0" smtClean="0"/>
          </a:p>
          <a:p>
            <a:pPr marL="0" indent="0">
              <a:buNone/>
            </a:pPr>
            <a:endParaRPr lang="en-US" sz="1600" dirty="0"/>
          </a:p>
          <a:p>
            <a:pPr marL="0" indent="0">
              <a:buNone/>
            </a:pPr>
            <a:r>
              <a:rPr lang="en-US" sz="1600" dirty="0" smtClean="0"/>
              <a:t>Its </a:t>
            </a:r>
            <a:r>
              <a:rPr lang="en-US" sz="1600" dirty="0"/>
              <a:t>report highlighted poor and inconsistent practices for keeping children safe. It found some </a:t>
            </a:r>
            <a:r>
              <a:rPr lang="en-US" sz="1600" dirty="0" err="1"/>
              <a:t>organisations’</a:t>
            </a:r>
            <a:r>
              <a:rPr lang="en-US" sz="1600" dirty="0"/>
              <a:t> cultures did not focus on children’s safety and many failed to report or act on child abuse allegations</a:t>
            </a:r>
            <a:r>
              <a:rPr lang="en-US" sz="1600" dirty="0" smtClean="0"/>
              <a:t>.</a:t>
            </a:r>
            <a:endParaRPr lang="en-US" sz="1600" dirty="0"/>
          </a:p>
        </p:txBody>
      </p:sp>
      <p:sp>
        <p:nvSpPr>
          <p:cNvPr id="4" name="Title 3"/>
          <p:cNvSpPr>
            <a:spLocks noGrp="1"/>
          </p:cNvSpPr>
          <p:nvPr>
            <p:ph type="title"/>
          </p:nvPr>
        </p:nvSpPr>
        <p:spPr/>
        <p:txBody>
          <a:bodyPr/>
          <a:lstStyle/>
          <a:p>
            <a:r>
              <a:rPr lang="en-US" sz="3200" dirty="0" smtClean="0"/>
              <a:t>Why do we need child safe standards?</a:t>
            </a:r>
            <a:endParaRPr lang="en-US" sz="3200" dirty="0"/>
          </a:p>
        </p:txBody>
      </p:sp>
      <p:sp>
        <p:nvSpPr>
          <p:cNvPr id="5" name="TextBox 4"/>
          <p:cNvSpPr txBox="1"/>
          <p:nvPr/>
        </p:nvSpPr>
        <p:spPr>
          <a:xfrm>
            <a:off x="395536" y="4941168"/>
            <a:ext cx="3999938" cy="646331"/>
          </a:xfrm>
          <a:prstGeom prst="rect">
            <a:avLst/>
          </a:prstGeom>
          <a:noFill/>
        </p:spPr>
        <p:txBody>
          <a:bodyPr wrap="none" rtlCol="0">
            <a:spAutoFit/>
          </a:bodyPr>
          <a:lstStyle/>
          <a:p>
            <a:endParaRPr lang="en-US" sz="1200" dirty="0" smtClean="0"/>
          </a:p>
          <a:p>
            <a:endParaRPr lang="en-US" sz="1200" dirty="0"/>
          </a:p>
          <a:p>
            <a:r>
              <a:rPr lang="en-US" sz="1200" dirty="0" smtClean="0"/>
              <a:t>Reference:  </a:t>
            </a:r>
            <a:r>
              <a:rPr lang="en-US" sz="1200" dirty="0" smtClean="0">
                <a:hlinkClick r:id="rId2"/>
              </a:rPr>
              <a:t>Commission for Children and Young People</a:t>
            </a:r>
            <a:endParaRPr lang="en-US" sz="1200" dirty="0"/>
          </a:p>
        </p:txBody>
      </p:sp>
      <p:pic>
        <p:nvPicPr>
          <p:cNvPr id="6" name="Picture 5"/>
          <p:cNvPicPr>
            <a:picLocks noChangeAspect="1"/>
          </p:cNvPicPr>
          <p:nvPr/>
        </p:nvPicPr>
        <p:blipFill>
          <a:blip r:embed="rId3"/>
          <a:stretch>
            <a:fillRect/>
          </a:stretch>
        </p:blipFill>
        <p:spPr>
          <a:xfrm>
            <a:off x="4427984" y="4437112"/>
            <a:ext cx="3678560" cy="1839280"/>
          </a:xfrm>
          <a:prstGeom prst="rect">
            <a:avLst/>
          </a:prstGeom>
        </p:spPr>
      </p:pic>
    </p:spTree>
    <p:extLst>
      <p:ext uri="{BB962C8B-B14F-4D97-AF65-F5344CB8AC3E}">
        <p14:creationId xmlns:p14="http://schemas.microsoft.com/office/powerpoint/2010/main" val="38721852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592" y="1844824"/>
            <a:ext cx="7483642" cy="1259304"/>
          </a:xfrm>
        </p:spPr>
        <p:txBody>
          <a:bodyPr/>
          <a:lstStyle/>
          <a:p>
            <a:pPr algn="ctr"/>
            <a:r>
              <a:rPr lang="en-US" dirty="0" smtClean="0"/>
              <a:t>Staff Training Package</a:t>
            </a:r>
            <a:endParaRPr lang="en-US" dirty="0"/>
          </a:p>
        </p:txBody>
      </p:sp>
      <p:pic>
        <p:nvPicPr>
          <p:cNvPr id="2" name="Picture 1"/>
          <p:cNvPicPr>
            <a:picLocks noChangeAspect="1"/>
          </p:cNvPicPr>
          <p:nvPr/>
        </p:nvPicPr>
        <p:blipFill>
          <a:blip r:embed="rId2"/>
          <a:stretch>
            <a:fillRect/>
          </a:stretch>
        </p:blipFill>
        <p:spPr>
          <a:xfrm>
            <a:off x="2843808" y="3212976"/>
            <a:ext cx="3424684" cy="2181560"/>
          </a:xfrm>
          <a:prstGeom prst="rect">
            <a:avLst/>
          </a:prstGeom>
        </p:spPr>
      </p:pic>
    </p:spTree>
    <p:extLst>
      <p:ext uri="{BB962C8B-B14F-4D97-AF65-F5344CB8AC3E}">
        <p14:creationId xmlns:p14="http://schemas.microsoft.com/office/powerpoint/2010/main" val="19644998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Purpose of Training </a:t>
            </a:r>
            <a:endParaRPr lang="en-AU" dirty="0"/>
          </a:p>
        </p:txBody>
      </p:sp>
      <p:sp>
        <p:nvSpPr>
          <p:cNvPr id="3" name="Content Placeholder 2"/>
          <p:cNvSpPr>
            <a:spLocks noGrp="1"/>
          </p:cNvSpPr>
          <p:nvPr>
            <p:ph idx="1"/>
          </p:nvPr>
        </p:nvSpPr>
        <p:spPr/>
        <p:txBody>
          <a:bodyPr/>
          <a:lstStyle/>
          <a:p>
            <a:pPr>
              <a:lnSpc>
                <a:spcPct val="150000"/>
              </a:lnSpc>
            </a:pPr>
            <a:r>
              <a:rPr lang="en-AU" sz="2400" dirty="0" smtClean="0"/>
              <a:t>All staff are aware of the Child Safe Standards</a:t>
            </a:r>
          </a:p>
          <a:p>
            <a:pPr>
              <a:lnSpc>
                <a:spcPct val="150000"/>
              </a:lnSpc>
            </a:pPr>
            <a:r>
              <a:rPr lang="en-AU" sz="2400" dirty="0" smtClean="0"/>
              <a:t>Provide definitions for understanding of Child / Young Person abuse</a:t>
            </a:r>
          </a:p>
          <a:p>
            <a:pPr>
              <a:lnSpc>
                <a:spcPct val="150000"/>
              </a:lnSpc>
            </a:pPr>
            <a:r>
              <a:rPr lang="en-AU" sz="2400" dirty="0" smtClean="0"/>
              <a:t>Practical guidance on processes to manage reports of child/young person abuse</a:t>
            </a:r>
          </a:p>
          <a:p>
            <a:pPr marL="0" indent="0">
              <a:buNone/>
            </a:pPr>
            <a:endParaRPr lang="en-AU" dirty="0"/>
          </a:p>
        </p:txBody>
      </p:sp>
    </p:spTree>
    <p:extLst>
      <p:ext uri="{BB962C8B-B14F-4D97-AF65-F5344CB8AC3E}">
        <p14:creationId xmlns:p14="http://schemas.microsoft.com/office/powerpoint/2010/main" val="42779752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7483642" cy="1259304"/>
          </a:xfrm>
        </p:spPr>
        <p:txBody>
          <a:bodyPr>
            <a:normAutofit/>
          </a:bodyPr>
          <a:lstStyle/>
          <a:p>
            <a:r>
              <a:rPr lang="en-US" sz="3600" dirty="0" smtClean="0"/>
              <a:t>Practical Implementation at RCH </a:t>
            </a:r>
            <a:endParaRPr lang="en-US" sz="3600" dirty="0"/>
          </a:p>
        </p:txBody>
      </p:sp>
      <p:sp>
        <p:nvSpPr>
          <p:cNvPr id="3" name="Content Placeholder 2"/>
          <p:cNvSpPr>
            <a:spLocks noGrp="1"/>
          </p:cNvSpPr>
          <p:nvPr>
            <p:ph idx="1"/>
          </p:nvPr>
        </p:nvSpPr>
        <p:spPr/>
        <p:txBody>
          <a:bodyPr>
            <a:normAutofit/>
          </a:bodyPr>
          <a:lstStyle/>
          <a:p>
            <a:pPr marL="0" indent="0">
              <a:buNone/>
            </a:pPr>
            <a:r>
              <a:rPr lang="en-US" sz="2400" b="1" dirty="0" smtClean="0"/>
              <a:t>At RCH we take our responsibility to ensure children’s safety seriously</a:t>
            </a:r>
            <a:endParaRPr lang="en-US" sz="2400" b="1" dirty="0"/>
          </a:p>
          <a:p>
            <a:pPr marL="0" indent="0">
              <a:buNone/>
            </a:pPr>
            <a:endParaRPr lang="en-US" sz="2400" dirty="0" smtClean="0"/>
          </a:p>
          <a:p>
            <a:pPr marL="0" indent="0">
              <a:buNone/>
            </a:pPr>
            <a:r>
              <a:rPr lang="en-US" sz="2400" dirty="0" smtClean="0"/>
              <a:t>The </a:t>
            </a:r>
            <a:r>
              <a:rPr lang="en-US" sz="2400" dirty="0"/>
              <a:t>RCH has z</a:t>
            </a:r>
            <a:r>
              <a:rPr lang="en-US" sz="2400" dirty="0" smtClean="0"/>
              <a:t>ero tolerance of breaches to any child / young person’s safety.</a:t>
            </a:r>
          </a:p>
          <a:p>
            <a:pPr marL="0" indent="0">
              <a:buNone/>
            </a:pPr>
            <a:endParaRPr lang="en-US" sz="2400" dirty="0"/>
          </a:p>
          <a:p>
            <a:pPr marL="0" indent="0">
              <a:buNone/>
            </a:pPr>
            <a:r>
              <a:rPr lang="en-US" sz="2400" dirty="0" smtClean="0"/>
              <a:t>If you suspect any breaches of child safety by staff/ volunteers or the public – you have an obligation to report it to your manager.</a:t>
            </a:r>
          </a:p>
          <a:p>
            <a:pPr marL="0" indent="0">
              <a:buNone/>
            </a:pPr>
            <a:endParaRPr lang="en-US" sz="2400" dirty="0"/>
          </a:p>
          <a:p>
            <a:pPr marL="0" indent="0">
              <a:buNone/>
            </a:pPr>
            <a:endParaRPr lang="en-US" sz="2400" dirty="0" smtClean="0"/>
          </a:p>
        </p:txBody>
      </p:sp>
    </p:spTree>
    <p:extLst>
      <p:ext uri="{BB962C8B-B14F-4D97-AF65-F5344CB8AC3E}">
        <p14:creationId xmlns:p14="http://schemas.microsoft.com/office/powerpoint/2010/main" val="235559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84" y="362317"/>
            <a:ext cx="8003231" cy="927864"/>
          </a:xfrm>
        </p:spPr>
        <p:txBody>
          <a:bodyPr>
            <a:normAutofit/>
          </a:bodyPr>
          <a:lstStyle/>
          <a:p>
            <a:r>
              <a:rPr lang="en-US" sz="3600" dirty="0" smtClean="0"/>
              <a:t>Who’s responsibility is Child Safety</a:t>
            </a:r>
            <a:endParaRPr lang="en-US" sz="3600" dirty="0"/>
          </a:p>
        </p:txBody>
      </p:sp>
      <p:sp>
        <p:nvSpPr>
          <p:cNvPr id="3" name="Content Placeholder 2"/>
          <p:cNvSpPr>
            <a:spLocks noGrp="1"/>
          </p:cNvSpPr>
          <p:nvPr>
            <p:ph idx="1"/>
          </p:nvPr>
        </p:nvSpPr>
        <p:spPr/>
        <p:txBody>
          <a:bodyPr>
            <a:normAutofit/>
          </a:bodyPr>
          <a:lstStyle/>
          <a:p>
            <a:pPr marL="0" indent="0">
              <a:buNone/>
            </a:pPr>
            <a:endParaRPr lang="en-US" sz="2400" dirty="0"/>
          </a:p>
          <a:p>
            <a:pPr marL="0" indent="0">
              <a:buNone/>
            </a:pP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15433494"/>
              </p:ext>
            </p:extLst>
          </p:nvPr>
        </p:nvGraphicFramePr>
        <p:xfrm>
          <a:off x="683568" y="1556792"/>
          <a:ext cx="7467600" cy="4302759"/>
        </p:xfrm>
        <a:graphic>
          <a:graphicData uri="http://schemas.openxmlformats.org/drawingml/2006/table">
            <a:tbl>
              <a:tblPr firstRow="1" bandRow="1">
                <a:tableStyleId>{5C22544A-7EE6-4342-B048-85BDC9FD1C3A}</a:tableStyleId>
              </a:tblPr>
              <a:tblGrid>
                <a:gridCol w="2070848"/>
                <a:gridCol w="5396752"/>
              </a:tblGrid>
              <a:tr h="370840">
                <a:tc>
                  <a:txBody>
                    <a:bodyPr/>
                    <a:lstStyle/>
                    <a:p>
                      <a:r>
                        <a:rPr lang="en-AU" dirty="0" smtClean="0"/>
                        <a:t>Role </a:t>
                      </a:r>
                      <a:endParaRPr lang="en-AU" dirty="0"/>
                    </a:p>
                  </a:txBody>
                  <a:tcPr/>
                </a:tc>
                <a:tc>
                  <a:txBody>
                    <a:bodyPr/>
                    <a:lstStyle/>
                    <a:p>
                      <a:r>
                        <a:rPr lang="en-AU" dirty="0" smtClean="0"/>
                        <a:t>Responsibility</a:t>
                      </a:r>
                      <a:endParaRPr lang="en-AU" dirty="0"/>
                    </a:p>
                  </a:txBody>
                  <a:tcPr/>
                </a:tc>
              </a:tr>
              <a:tr h="370840">
                <a:tc>
                  <a:txBody>
                    <a:bodyPr/>
                    <a:lstStyle/>
                    <a:p>
                      <a:r>
                        <a:rPr lang="en-AU" dirty="0" smtClean="0"/>
                        <a:t>RCH Board</a:t>
                      </a:r>
                      <a:endParaRPr lang="en-AU" dirty="0"/>
                    </a:p>
                  </a:txBody>
                  <a:tcPr/>
                </a:tc>
                <a:tc>
                  <a:txBody>
                    <a:bodyPr/>
                    <a:lstStyle/>
                    <a:p>
                      <a:r>
                        <a:rPr lang="en-AU" dirty="0" smtClean="0"/>
                        <a:t>Ensure appropriate policies and procedures are in place to minimise the risk of child abuse and</a:t>
                      </a:r>
                      <a:r>
                        <a:rPr lang="en-AU" baseline="0" dirty="0" smtClean="0"/>
                        <a:t> appropriately respond to any allegations of child abuse.</a:t>
                      </a:r>
                      <a:endParaRPr lang="en-AU" dirty="0"/>
                    </a:p>
                  </a:txBody>
                  <a:tcPr/>
                </a:tc>
              </a:tr>
              <a:tr h="370840">
                <a:tc>
                  <a:txBody>
                    <a:bodyPr/>
                    <a:lstStyle/>
                    <a:p>
                      <a:r>
                        <a:rPr lang="en-AU" dirty="0" smtClean="0"/>
                        <a:t>RCH Executive</a:t>
                      </a:r>
                      <a:endParaRPr lang="en-AU" dirty="0"/>
                    </a:p>
                  </a:txBody>
                  <a:tcPr/>
                </a:tc>
                <a:tc>
                  <a:txBody>
                    <a:bodyPr/>
                    <a:lstStyle/>
                    <a:p>
                      <a:r>
                        <a:rPr lang="en-AU" dirty="0" smtClean="0"/>
                        <a:t>Ensure that adequate systems</a:t>
                      </a:r>
                      <a:r>
                        <a:rPr lang="en-AU" baseline="0" dirty="0" smtClean="0"/>
                        <a:t> and resources are provided operationalise the policies and procedures and lead a culture of child safety</a:t>
                      </a:r>
                      <a:endParaRPr lang="en-AU" dirty="0"/>
                    </a:p>
                  </a:txBody>
                  <a:tcPr/>
                </a:tc>
              </a:tr>
              <a:tr h="370840">
                <a:tc>
                  <a:txBody>
                    <a:bodyPr/>
                    <a:lstStyle/>
                    <a:p>
                      <a:r>
                        <a:rPr lang="en-AU" dirty="0" smtClean="0"/>
                        <a:t>Managers</a:t>
                      </a:r>
                      <a:endParaRPr lang="en-AU" dirty="0"/>
                    </a:p>
                  </a:txBody>
                  <a:tcPr/>
                </a:tc>
                <a:tc>
                  <a:txBody>
                    <a:bodyPr/>
                    <a:lstStyle/>
                    <a:p>
                      <a:r>
                        <a:rPr lang="en-AU" dirty="0" smtClean="0"/>
                        <a:t>Comply with the relevant policies</a:t>
                      </a:r>
                      <a:r>
                        <a:rPr lang="en-AU" baseline="0" dirty="0" smtClean="0"/>
                        <a:t> and procedures to safeguard children and young people and understand their obligations for complying and implementing the polices and procedures at the local level.</a:t>
                      </a:r>
                      <a:endParaRPr lang="en-AU" dirty="0"/>
                    </a:p>
                  </a:txBody>
                  <a:tcPr/>
                </a:tc>
              </a:tr>
              <a:tr h="370840">
                <a:tc>
                  <a:txBody>
                    <a:bodyPr/>
                    <a:lstStyle/>
                    <a:p>
                      <a:r>
                        <a:rPr lang="en-AU" dirty="0" smtClean="0"/>
                        <a:t>Staff</a:t>
                      </a:r>
                      <a:endParaRPr lang="en-AU" dirty="0"/>
                    </a:p>
                  </a:txBody>
                  <a:tcPr/>
                </a:tc>
                <a:tc>
                  <a:txBody>
                    <a:bodyPr/>
                    <a:lstStyle/>
                    <a:p>
                      <a:r>
                        <a:rPr lang="en-AU" dirty="0" smtClean="0"/>
                        <a:t>Comply</a:t>
                      </a:r>
                      <a:r>
                        <a:rPr lang="en-AU" baseline="0" dirty="0" smtClean="0"/>
                        <a:t> with the requirements of the code of conduct and other procedures related to child safety. Advocate and promote the rights of children and young people.</a:t>
                      </a:r>
                      <a:endParaRPr lang="en-AU" dirty="0"/>
                    </a:p>
                  </a:txBody>
                  <a:tcPr/>
                </a:tc>
              </a:tr>
            </a:tbl>
          </a:graphicData>
        </a:graphic>
      </p:graphicFrame>
    </p:spTree>
    <p:extLst>
      <p:ext uri="{BB962C8B-B14F-4D97-AF65-F5344CB8AC3E}">
        <p14:creationId xmlns:p14="http://schemas.microsoft.com/office/powerpoint/2010/main" val="14958166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Child Abuse?</a:t>
            </a:r>
            <a:endParaRPr lang="en-US" dirty="0"/>
          </a:p>
        </p:txBody>
      </p:sp>
      <p:sp>
        <p:nvSpPr>
          <p:cNvPr id="3" name="Content Placeholder 2"/>
          <p:cNvSpPr>
            <a:spLocks noGrp="1"/>
          </p:cNvSpPr>
          <p:nvPr>
            <p:ph idx="1"/>
          </p:nvPr>
        </p:nvSpPr>
        <p:spPr>
          <a:xfrm>
            <a:off x="458749" y="1412776"/>
            <a:ext cx="8229600" cy="4354847"/>
          </a:xfrm>
        </p:spPr>
        <p:txBody>
          <a:bodyPr>
            <a:normAutofit/>
          </a:bodyPr>
          <a:lstStyle/>
          <a:p>
            <a:endParaRPr lang="en-US" dirty="0"/>
          </a:p>
          <a:p>
            <a:r>
              <a:rPr lang="en-US" sz="2400" dirty="0"/>
              <a:t>Child abuse is an act by parents or caregivers which endangers a child or young person's physical or emotional health or development. Child abuse can be a single incident, but usually takes place over time</a:t>
            </a:r>
            <a:r>
              <a:rPr lang="en-US" sz="2400" dirty="0" smtClean="0"/>
              <a:t>.</a:t>
            </a:r>
          </a:p>
          <a:p>
            <a:pPr marL="0" indent="0">
              <a:buNone/>
            </a:pPr>
            <a:endParaRPr lang="en-US" sz="2400" dirty="0"/>
          </a:p>
          <a:p>
            <a:r>
              <a:rPr lang="en-US" sz="2400" dirty="0"/>
              <a:t>In Victoria, under the Children Youth and Families Act 2005 a child or young person is a person under </a:t>
            </a:r>
            <a:r>
              <a:rPr lang="en-US" sz="2400" dirty="0" smtClean="0"/>
              <a:t>seventeen </a:t>
            </a:r>
            <a:r>
              <a:rPr lang="en-US" sz="2400" dirty="0"/>
              <a:t>years of </a:t>
            </a:r>
            <a:r>
              <a:rPr lang="en-US" sz="2400" dirty="0" smtClean="0"/>
              <a:t>age</a:t>
            </a:r>
            <a:r>
              <a:rPr lang="en-US" sz="2400" dirty="0"/>
              <a:t> </a:t>
            </a:r>
            <a:r>
              <a:rPr lang="en-US" sz="2400" dirty="0" smtClean="0"/>
              <a:t>or up to the age of eighteen if subject to a child protection order.</a:t>
            </a:r>
            <a:endParaRPr lang="en-US" sz="2400" dirty="0"/>
          </a:p>
        </p:txBody>
      </p:sp>
    </p:spTree>
    <p:extLst>
      <p:ext uri="{BB962C8B-B14F-4D97-AF65-F5344CB8AC3E}">
        <p14:creationId xmlns:p14="http://schemas.microsoft.com/office/powerpoint/2010/main" val="14780882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Abuse</a:t>
            </a:r>
            <a:endParaRPr lang="en-US" dirty="0"/>
          </a:p>
        </p:txBody>
      </p:sp>
      <p:sp>
        <p:nvSpPr>
          <p:cNvPr id="3" name="Content Placeholder 2"/>
          <p:cNvSpPr>
            <a:spLocks noGrp="1"/>
          </p:cNvSpPr>
          <p:nvPr>
            <p:ph idx="1"/>
          </p:nvPr>
        </p:nvSpPr>
        <p:spPr>
          <a:xfrm>
            <a:off x="899592" y="1771316"/>
            <a:ext cx="7787208" cy="4354847"/>
          </a:xfrm>
        </p:spPr>
        <p:txBody>
          <a:bodyPr/>
          <a:lstStyle/>
          <a:p>
            <a:pPr>
              <a:lnSpc>
                <a:spcPct val="120000"/>
              </a:lnSpc>
            </a:pPr>
            <a:r>
              <a:rPr lang="en-US" sz="2400" dirty="0" smtClean="0"/>
              <a:t>Sexual abuse</a:t>
            </a:r>
          </a:p>
          <a:p>
            <a:pPr>
              <a:lnSpc>
                <a:spcPct val="120000"/>
              </a:lnSpc>
            </a:pPr>
            <a:r>
              <a:rPr lang="en-US" sz="2400" dirty="0" smtClean="0"/>
              <a:t>Physical abuse</a:t>
            </a:r>
          </a:p>
          <a:p>
            <a:pPr>
              <a:lnSpc>
                <a:spcPct val="120000"/>
              </a:lnSpc>
            </a:pPr>
            <a:r>
              <a:rPr lang="en-US" sz="2400" dirty="0" smtClean="0"/>
              <a:t>Significant emotional and psychological abuse</a:t>
            </a:r>
          </a:p>
          <a:p>
            <a:pPr>
              <a:lnSpc>
                <a:spcPct val="120000"/>
              </a:lnSpc>
            </a:pPr>
            <a:r>
              <a:rPr lang="en-US" sz="2400" dirty="0" smtClean="0"/>
              <a:t>Serious neglect</a:t>
            </a:r>
          </a:p>
          <a:p>
            <a:pPr>
              <a:lnSpc>
                <a:spcPct val="120000"/>
              </a:lnSpc>
            </a:pPr>
            <a:r>
              <a:rPr lang="en-US" sz="2400" dirty="0" smtClean="0"/>
              <a:t>Grooming</a:t>
            </a:r>
          </a:p>
          <a:p>
            <a:pPr>
              <a:lnSpc>
                <a:spcPct val="120000"/>
              </a:lnSpc>
            </a:pPr>
            <a:r>
              <a:rPr lang="en-US" sz="2400" dirty="0" smtClean="0"/>
              <a:t>Family Violence</a:t>
            </a:r>
          </a:p>
          <a:p>
            <a:endParaRPr lang="en-US" dirty="0"/>
          </a:p>
        </p:txBody>
      </p:sp>
    </p:spTree>
    <p:extLst>
      <p:ext uri="{BB962C8B-B14F-4D97-AF65-F5344CB8AC3E}">
        <p14:creationId xmlns:p14="http://schemas.microsoft.com/office/powerpoint/2010/main" val="33699695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5932"/>
          </a:xfrm>
        </p:spPr>
        <p:txBody>
          <a:bodyPr>
            <a:normAutofit fontScale="90000"/>
          </a:bodyPr>
          <a:lstStyle/>
          <a:p>
            <a:r>
              <a:rPr lang="en-US" b="1" dirty="0" smtClean="0"/>
              <a:t>Physical abuse</a:t>
            </a:r>
            <a:br>
              <a:rPr lang="en-US" b="1" dirty="0" smtClean="0"/>
            </a:br>
            <a:endParaRPr lang="en-US" dirty="0"/>
          </a:p>
        </p:txBody>
      </p:sp>
      <p:sp>
        <p:nvSpPr>
          <p:cNvPr id="3" name="Content Placeholder 2"/>
          <p:cNvSpPr>
            <a:spLocks noGrp="1"/>
          </p:cNvSpPr>
          <p:nvPr>
            <p:ph idx="1"/>
          </p:nvPr>
        </p:nvSpPr>
        <p:spPr>
          <a:xfrm>
            <a:off x="457200" y="1080570"/>
            <a:ext cx="8229600" cy="4525963"/>
          </a:xfrm>
        </p:spPr>
        <p:txBody>
          <a:bodyPr>
            <a:normAutofit/>
          </a:bodyPr>
          <a:lstStyle/>
          <a:p>
            <a:pPr marL="0" indent="0">
              <a:buNone/>
            </a:pPr>
            <a:r>
              <a:rPr lang="en-US" sz="1800" dirty="0" smtClean="0"/>
              <a:t>Physical abuse is any non-accidental infliction of physical violence on a child/young person by any person.</a:t>
            </a:r>
          </a:p>
          <a:p>
            <a:pPr marL="0" indent="0">
              <a:buNone/>
            </a:pPr>
            <a:endParaRPr lang="en-US" sz="1800" dirty="0"/>
          </a:p>
          <a:p>
            <a:pPr marL="0" indent="0">
              <a:buNone/>
            </a:pPr>
            <a:r>
              <a:rPr lang="en-US" sz="1800" dirty="0" smtClean="0"/>
              <a:t>Examples include</a:t>
            </a:r>
            <a:r>
              <a:rPr lang="en-US" sz="1800" dirty="0" smtClean="0"/>
              <a:t>:</a:t>
            </a:r>
          </a:p>
          <a:p>
            <a:pPr marL="0" indent="0">
              <a:buNone/>
            </a:pPr>
            <a:endParaRPr lang="en-US" sz="1800" dirty="0" smtClean="0"/>
          </a:p>
          <a:p>
            <a:pPr lvl="1">
              <a:buFont typeface="Arial"/>
              <a:buChar char="•"/>
            </a:pPr>
            <a:r>
              <a:rPr lang="en-US" sz="1800" dirty="0" smtClean="0"/>
              <a:t>Beating</a:t>
            </a:r>
          </a:p>
          <a:p>
            <a:pPr lvl="1">
              <a:buFont typeface="Arial"/>
              <a:buChar char="•"/>
            </a:pPr>
            <a:r>
              <a:rPr lang="en-US" sz="1800" dirty="0" smtClean="0"/>
              <a:t>Shaking</a:t>
            </a:r>
          </a:p>
          <a:p>
            <a:pPr lvl="1">
              <a:buFont typeface="Arial"/>
              <a:buChar char="•"/>
            </a:pPr>
            <a:r>
              <a:rPr lang="en-US" sz="1800" dirty="0" smtClean="0"/>
              <a:t>Burning</a:t>
            </a:r>
          </a:p>
          <a:p>
            <a:pPr lvl="1">
              <a:buFont typeface="Arial"/>
              <a:buChar char="•"/>
            </a:pPr>
            <a:r>
              <a:rPr lang="en-US" sz="1800" dirty="0" smtClean="0"/>
              <a:t>Assault</a:t>
            </a:r>
            <a:endParaRPr lang="en-US" sz="1800" dirty="0"/>
          </a:p>
        </p:txBody>
      </p:sp>
    </p:spTree>
    <p:extLst>
      <p:ext uri="{BB962C8B-B14F-4D97-AF65-F5344CB8AC3E}">
        <p14:creationId xmlns:p14="http://schemas.microsoft.com/office/powerpoint/2010/main" val="7171612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Abuse</a:t>
            </a:r>
            <a:endParaRPr lang="en-US" dirty="0"/>
          </a:p>
        </p:txBody>
      </p:sp>
      <p:sp>
        <p:nvSpPr>
          <p:cNvPr id="3" name="Content Placeholder 2"/>
          <p:cNvSpPr>
            <a:spLocks noGrp="1"/>
          </p:cNvSpPr>
          <p:nvPr>
            <p:ph idx="1"/>
          </p:nvPr>
        </p:nvSpPr>
        <p:spPr>
          <a:xfrm>
            <a:off x="457200" y="1555640"/>
            <a:ext cx="8229600" cy="4525963"/>
          </a:xfrm>
        </p:spPr>
        <p:txBody>
          <a:bodyPr>
            <a:normAutofit/>
          </a:bodyPr>
          <a:lstStyle/>
          <a:p>
            <a:r>
              <a:rPr lang="en-US" sz="1800" dirty="0" smtClean="0"/>
              <a:t>Sexual abuse is when a person uses power or authority over a child/young person to involve them in sexual activity</a:t>
            </a:r>
          </a:p>
          <a:p>
            <a:pPr marL="0" indent="0">
              <a:buNone/>
            </a:pPr>
            <a:endParaRPr lang="en-US" sz="1800" dirty="0" smtClean="0"/>
          </a:p>
          <a:p>
            <a:r>
              <a:rPr lang="en-US" sz="1800" dirty="0" smtClean="0"/>
              <a:t>It can include a wide range of sexual activity including fondling the child/young person’s </a:t>
            </a:r>
            <a:r>
              <a:rPr lang="en-US" sz="1800" dirty="0" err="1" smtClean="0"/>
              <a:t>genitalis</a:t>
            </a:r>
            <a:r>
              <a:rPr lang="en-US" sz="1800" dirty="0" smtClean="0"/>
              <a:t>, oral sex, vaginal or penile penetration by a penis, finger or other object, or exposure of the child / young person to pornography disclosed by the child/ young person or family member.</a:t>
            </a:r>
          </a:p>
          <a:p>
            <a:endParaRPr lang="en-US" dirty="0"/>
          </a:p>
        </p:txBody>
      </p:sp>
    </p:spTree>
    <p:extLst>
      <p:ext uri="{BB962C8B-B14F-4D97-AF65-F5344CB8AC3E}">
        <p14:creationId xmlns:p14="http://schemas.microsoft.com/office/powerpoint/2010/main" val="14924586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a:t>
            </a:r>
            <a:r>
              <a:rPr lang="en-US" dirty="0"/>
              <a:t>l</a:t>
            </a:r>
            <a:r>
              <a:rPr lang="en-US" dirty="0" smtClean="0"/>
              <a:t> Abuse</a:t>
            </a:r>
            <a:endParaRPr lang="en-US" dirty="0"/>
          </a:p>
        </p:txBody>
      </p:sp>
      <p:sp>
        <p:nvSpPr>
          <p:cNvPr id="3" name="Content Placeholder 2"/>
          <p:cNvSpPr>
            <a:spLocks noGrp="1"/>
          </p:cNvSpPr>
          <p:nvPr>
            <p:ph idx="1"/>
          </p:nvPr>
        </p:nvSpPr>
        <p:spPr/>
        <p:txBody>
          <a:bodyPr>
            <a:normAutofit/>
          </a:bodyPr>
          <a:lstStyle/>
          <a:p>
            <a:pPr>
              <a:lnSpc>
                <a:spcPct val="120000"/>
              </a:lnSpc>
            </a:pPr>
            <a:r>
              <a:rPr lang="en-US" sz="1800" dirty="0" smtClean="0"/>
              <a:t>Emotional Abuse occurs when a child/young person is repeatedly rejected, isolated or frightened by threats or by witnessing family violence</a:t>
            </a:r>
            <a:r>
              <a:rPr lang="en-US" sz="1800" dirty="0" smtClean="0"/>
              <a:t>.</a:t>
            </a:r>
          </a:p>
          <a:p>
            <a:pPr>
              <a:lnSpc>
                <a:spcPct val="120000"/>
              </a:lnSpc>
            </a:pPr>
            <a:endParaRPr lang="en-US" sz="1800" dirty="0" smtClean="0"/>
          </a:p>
          <a:p>
            <a:pPr>
              <a:lnSpc>
                <a:spcPct val="120000"/>
              </a:lnSpc>
            </a:pPr>
            <a:r>
              <a:rPr lang="en-US" sz="1800" dirty="0" smtClean="0"/>
              <a:t>It also includes hostility, derogatory name-calling and put-downs, and persistent coldness from a person, to the extent that a child/young person suffers or is likely to suffer, emotional or psychological harm to their physical or developmental health. </a:t>
            </a:r>
            <a:endParaRPr lang="en-US" sz="1800" dirty="0" smtClean="0"/>
          </a:p>
          <a:p>
            <a:pPr>
              <a:lnSpc>
                <a:spcPct val="120000"/>
              </a:lnSpc>
            </a:pPr>
            <a:endParaRPr lang="en-US" sz="1800" dirty="0" smtClean="0"/>
          </a:p>
          <a:p>
            <a:pPr>
              <a:lnSpc>
                <a:spcPct val="120000"/>
              </a:lnSpc>
            </a:pPr>
            <a:r>
              <a:rPr lang="en-US" sz="1800" dirty="0" smtClean="0"/>
              <a:t>Emotional abuse may occur with or without other forms of abuse.</a:t>
            </a:r>
          </a:p>
          <a:p>
            <a:pPr marL="0" indent="0">
              <a:buNone/>
            </a:pPr>
            <a:endParaRPr lang="en-US" dirty="0"/>
          </a:p>
        </p:txBody>
      </p:sp>
    </p:spTree>
    <p:extLst>
      <p:ext uri="{BB962C8B-B14F-4D97-AF65-F5344CB8AC3E}">
        <p14:creationId xmlns:p14="http://schemas.microsoft.com/office/powerpoint/2010/main" val="5136570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Neglect</a:t>
            </a:r>
            <a:endParaRPr lang="en-US" dirty="0"/>
          </a:p>
        </p:txBody>
      </p:sp>
      <p:sp>
        <p:nvSpPr>
          <p:cNvPr id="3" name="Content Placeholder 2"/>
          <p:cNvSpPr>
            <a:spLocks noGrp="1"/>
          </p:cNvSpPr>
          <p:nvPr>
            <p:ph idx="1"/>
          </p:nvPr>
        </p:nvSpPr>
        <p:spPr/>
        <p:txBody>
          <a:bodyPr/>
          <a:lstStyle/>
          <a:p>
            <a:pPr marL="0" indent="0">
              <a:buNone/>
            </a:pPr>
            <a:r>
              <a:rPr lang="en-US" sz="1800" dirty="0" smtClean="0"/>
              <a:t>Neglect is the failure to provide the child/young person with the basic necessities of life such as food, clothing, shelter, medical attention or supervision, to the extent that the child's health and development is, or is likely to be, significantly harmed.</a:t>
            </a:r>
          </a:p>
          <a:p>
            <a:pPr marL="0" indent="0">
              <a:buNone/>
            </a:pPr>
            <a:endParaRPr lang="en-US" sz="1800" dirty="0" smtClean="0"/>
          </a:p>
          <a:p>
            <a:pPr marL="0" indent="0">
              <a:buNone/>
            </a:pPr>
            <a:r>
              <a:rPr lang="en-US" sz="1800" dirty="0" smtClean="0"/>
              <a:t>In some circumstances the neglect of a child:</a:t>
            </a:r>
          </a:p>
          <a:p>
            <a:r>
              <a:rPr lang="en-US" sz="1800" dirty="0" smtClean="0"/>
              <a:t>Can place the child / young person’s immediate safety and development at serious risk</a:t>
            </a:r>
          </a:p>
          <a:p>
            <a:r>
              <a:rPr lang="en-US" sz="1800" dirty="0" smtClean="0"/>
              <a:t>May not immediately compromise he safety of the child, but is likely to result in longer term cumulative harm</a:t>
            </a:r>
          </a:p>
          <a:p>
            <a:endParaRPr lang="en-US" dirty="0"/>
          </a:p>
        </p:txBody>
      </p:sp>
    </p:spTree>
    <p:extLst>
      <p:ext uri="{BB962C8B-B14F-4D97-AF65-F5344CB8AC3E}">
        <p14:creationId xmlns:p14="http://schemas.microsoft.com/office/powerpoint/2010/main" val="23125997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7544" y="1412776"/>
            <a:ext cx="8003232" cy="4341479"/>
          </a:xfrm>
        </p:spPr>
        <p:txBody>
          <a:bodyPr/>
          <a:lstStyle/>
          <a:p>
            <a:pPr marL="0" indent="0">
              <a:buNone/>
            </a:pPr>
            <a:r>
              <a:rPr lang="en-US" sz="2000" dirty="0" smtClean="0"/>
              <a:t>Child </a:t>
            </a:r>
            <a:r>
              <a:rPr lang="en-US" sz="2000" dirty="0"/>
              <a:t>Safe Standards aim to</a:t>
            </a:r>
            <a:r>
              <a:rPr lang="en-US" sz="2000" dirty="0" smtClean="0"/>
              <a:t>:</a:t>
            </a:r>
          </a:p>
          <a:p>
            <a:pPr marL="0" indent="0">
              <a:buNone/>
            </a:pPr>
            <a:endParaRPr lang="en-US" sz="2000" dirty="0"/>
          </a:p>
          <a:p>
            <a:pPr>
              <a:lnSpc>
                <a:spcPct val="140000"/>
              </a:lnSpc>
            </a:pPr>
            <a:r>
              <a:rPr lang="en-US" sz="2000" dirty="0"/>
              <a:t>promote the safety of children</a:t>
            </a:r>
          </a:p>
          <a:p>
            <a:pPr>
              <a:lnSpc>
                <a:spcPct val="140000"/>
              </a:lnSpc>
            </a:pPr>
            <a:r>
              <a:rPr lang="en-US" sz="2000" dirty="0"/>
              <a:t>prevent child abuse</a:t>
            </a:r>
          </a:p>
          <a:p>
            <a:pPr>
              <a:lnSpc>
                <a:spcPct val="140000"/>
              </a:lnSpc>
            </a:pPr>
            <a:r>
              <a:rPr lang="en-US" sz="2000" dirty="0"/>
              <a:t>ensure </a:t>
            </a:r>
            <a:r>
              <a:rPr lang="en-US" sz="2000" dirty="0" err="1"/>
              <a:t>organisations</a:t>
            </a:r>
            <a:r>
              <a:rPr lang="en-US" sz="2000" dirty="0"/>
              <a:t> and businesses have effective processes in place to respond to and report all allegations of child abuse.</a:t>
            </a:r>
            <a:endParaRPr lang="en-US" sz="2000" dirty="0"/>
          </a:p>
        </p:txBody>
      </p:sp>
      <p:sp>
        <p:nvSpPr>
          <p:cNvPr id="4" name="Title 3"/>
          <p:cNvSpPr>
            <a:spLocks noGrp="1"/>
          </p:cNvSpPr>
          <p:nvPr>
            <p:ph type="title"/>
          </p:nvPr>
        </p:nvSpPr>
        <p:spPr/>
        <p:txBody>
          <a:bodyPr/>
          <a:lstStyle/>
          <a:p>
            <a:r>
              <a:rPr lang="en-US" dirty="0" smtClean="0"/>
              <a:t>Principles</a:t>
            </a:r>
            <a:endParaRPr lang="en-US" dirty="0"/>
          </a:p>
        </p:txBody>
      </p:sp>
      <p:pic>
        <p:nvPicPr>
          <p:cNvPr id="5" name="Picture 4"/>
          <p:cNvPicPr>
            <a:picLocks noChangeAspect="1"/>
          </p:cNvPicPr>
          <p:nvPr/>
        </p:nvPicPr>
        <p:blipFill>
          <a:blip r:embed="rId2"/>
          <a:stretch>
            <a:fillRect/>
          </a:stretch>
        </p:blipFill>
        <p:spPr>
          <a:xfrm>
            <a:off x="2051720" y="4437112"/>
            <a:ext cx="4521200" cy="1790700"/>
          </a:xfrm>
          <a:prstGeom prst="rect">
            <a:avLst/>
          </a:prstGeom>
        </p:spPr>
      </p:pic>
    </p:spTree>
    <p:extLst>
      <p:ext uri="{BB962C8B-B14F-4D97-AF65-F5344CB8AC3E}">
        <p14:creationId xmlns:p14="http://schemas.microsoft.com/office/powerpoint/2010/main" val="40106595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Grooming</a:t>
            </a:r>
            <a:endParaRPr lang="en-US" dirty="0"/>
          </a:p>
        </p:txBody>
      </p:sp>
      <p:sp>
        <p:nvSpPr>
          <p:cNvPr id="3" name="Content Placeholder 2"/>
          <p:cNvSpPr>
            <a:spLocks noGrp="1"/>
          </p:cNvSpPr>
          <p:nvPr>
            <p:ph idx="1"/>
          </p:nvPr>
        </p:nvSpPr>
        <p:spPr>
          <a:xfrm>
            <a:off x="457200" y="1259541"/>
            <a:ext cx="8229600" cy="4525963"/>
          </a:xfrm>
        </p:spPr>
        <p:txBody>
          <a:bodyPr>
            <a:normAutofit fontScale="92500"/>
          </a:bodyPr>
          <a:lstStyle/>
          <a:p>
            <a:pPr marL="0" indent="0">
              <a:buNone/>
            </a:pPr>
            <a:r>
              <a:rPr lang="en-US" sz="1800" dirty="0" smtClean="0"/>
              <a:t>Grooming is when a person engages in predatory conduct to prepare a child/young person for sexual activity at a later time. Grooming can include communicating and/or attempting to befriend or establish a relationship or other emotional connection with the child/young person or their parent/carer.</a:t>
            </a:r>
          </a:p>
          <a:p>
            <a:pPr marL="0" indent="0">
              <a:buNone/>
            </a:pPr>
            <a:endParaRPr lang="en-US" sz="1800" dirty="0" smtClean="0"/>
          </a:p>
          <a:p>
            <a:pPr marL="0" indent="0">
              <a:buNone/>
            </a:pPr>
            <a:r>
              <a:rPr lang="en-US" sz="1800" dirty="0" smtClean="0"/>
              <a:t>Examples of grooming may include:</a:t>
            </a:r>
          </a:p>
          <a:p>
            <a:pPr>
              <a:lnSpc>
                <a:spcPct val="120000"/>
              </a:lnSpc>
            </a:pPr>
            <a:r>
              <a:rPr lang="en-US" sz="1800" dirty="0" smtClean="0"/>
              <a:t>Giving gifts or special attention to a child/young person or their parent/carer (this can make a child feel special or indebted to an adult)</a:t>
            </a:r>
          </a:p>
          <a:p>
            <a:pPr>
              <a:lnSpc>
                <a:spcPct val="120000"/>
              </a:lnSpc>
            </a:pPr>
            <a:r>
              <a:rPr lang="en-US" sz="1800" dirty="0" smtClean="0"/>
              <a:t>Controlling a child through threat, force or use of authority (this can make a child fearful to report unwanted behaviours)</a:t>
            </a:r>
          </a:p>
          <a:p>
            <a:pPr>
              <a:lnSpc>
                <a:spcPct val="120000"/>
              </a:lnSpc>
            </a:pPr>
            <a:r>
              <a:rPr lang="en-US" sz="1800" dirty="0" smtClean="0"/>
              <a:t>Making close physical contact sexual, such as inappropriate tickling or wrestling</a:t>
            </a:r>
          </a:p>
          <a:p>
            <a:pPr>
              <a:lnSpc>
                <a:spcPct val="120000"/>
              </a:lnSpc>
            </a:pPr>
            <a:r>
              <a:rPr lang="en-US" sz="1800" dirty="0" smtClean="0"/>
              <a:t>Openly or pretending to accidently expose the victim to nudity, sexual material and sexual acts</a:t>
            </a:r>
          </a:p>
          <a:p>
            <a:pPr>
              <a:lnSpc>
                <a:spcPct val="120000"/>
              </a:lnSpc>
            </a:pPr>
            <a:r>
              <a:rPr lang="en-US" sz="1800" dirty="0" smtClean="0"/>
              <a:t>Use of social media to attract a child/young person (on-line grooming)</a:t>
            </a:r>
            <a:endParaRPr lang="en-US" sz="1800" dirty="0"/>
          </a:p>
        </p:txBody>
      </p:sp>
    </p:spTree>
    <p:extLst>
      <p:ext uri="{BB962C8B-B14F-4D97-AF65-F5344CB8AC3E}">
        <p14:creationId xmlns:p14="http://schemas.microsoft.com/office/powerpoint/2010/main" val="31445326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Violence</a:t>
            </a:r>
            <a:endParaRPr lang="en-US" dirty="0"/>
          </a:p>
        </p:txBody>
      </p:sp>
      <p:sp>
        <p:nvSpPr>
          <p:cNvPr id="3" name="Content Placeholder 2"/>
          <p:cNvSpPr>
            <a:spLocks noGrp="1"/>
          </p:cNvSpPr>
          <p:nvPr>
            <p:ph idx="1"/>
          </p:nvPr>
        </p:nvSpPr>
        <p:spPr/>
        <p:txBody>
          <a:bodyPr>
            <a:normAutofit fontScale="62500" lnSpcReduction="20000"/>
          </a:bodyPr>
          <a:lstStyle/>
          <a:p>
            <a:r>
              <a:rPr lang="en-AU" dirty="0"/>
              <a:t>Family violence is </a:t>
            </a:r>
            <a:r>
              <a:rPr lang="en-AU" b="1" dirty="0"/>
              <a:t>behaviour by a person towards a family member of that person that</a:t>
            </a:r>
            <a:r>
              <a:rPr lang="en-AU" b="1" dirty="0" smtClean="0"/>
              <a:t>:</a:t>
            </a:r>
          </a:p>
          <a:p>
            <a:pPr marL="0" indent="0">
              <a:buNone/>
            </a:pPr>
            <a:endParaRPr lang="en-AU" dirty="0"/>
          </a:p>
          <a:p>
            <a:pPr lvl="1">
              <a:buFont typeface="Arial" panose="020B0604020202020204" pitchFamily="34" charset="0"/>
              <a:buChar char="•"/>
            </a:pPr>
            <a:r>
              <a:rPr lang="en-AU" dirty="0"/>
              <a:t>is physically or sexually abusive</a:t>
            </a:r>
          </a:p>
          <a:p>
            <a:pPr lvl="1">
              <a:buFont typeface="Arial" panose="020B0604020202020204" pitchFamily="34" charset="0"/>
              <a:buChar char="•"/>
            </a:pPr>
            <a:r>
              <a:rPr lang="en-AU" dirty="0"/>
              <a:t>is emotionally or psychologically abusive</a:t>
            </a:r>
          </a:p>
          <a:p>
            <a:pPr lvl="1">
              <a:buFont typeface="Arial" panose="020B0604020202020204" pitchFamily="34" charset="0"/>
              <a:buChar char="•"/>
            </a:pPr>
            <a:r>
              <a:rPr lang="en-AU" dirty="0"/>
              <a:t>is economically abusive</a:t>
            </a:r>
          </a:p>
          <a:p>
            <a:pPr lvl="1">
              <a:buFont typeface="Arial" panose="020B0604020202020204" pitchFamily="34" charset="0"/>
              <a:buChar char="•"/>
            </a:pPr>
            <a:r>
              <a:rPr lang="en-AU" dirty="0"/>
              <a:t>is threatening</a:t>
            </a:r>
          </a:p>
          <a:p>
            <a:pPr lvl="1">
              <a:buFont typeface="Arial" panose="020B0604020202020204" pitchFamily="34" charset="0"/>
              <a:buChar char="•"/>
            </a:pPr>
            <a:r>
              <a:rPr lang="en-AU" dirty="0"/>
              <a:t>is coercive</a:t>
            </a:r>
          </a:p>
          <a:p>
            <a:pPr lvl="1">
              <a:buFont typeface="Arial" panose="020B0604020202020204" pitchFamily="34" charset="0"/>
              <a:buChar char="•"/>
            </a:pPr>
            <a:r>
              <a:rPr lang="en-AU" dirty="0"/>
              <a:t>in any other way controls or dominates the family member and causes that family member to feel </a:t>
            </a:r>
            <a:r>
              <a:rPr lang="en-AU" b="1" dirty="0"/>
              <a:t>fear</a:t>
            </a:r>
            <a:r>
              <a:rPr lang="en-AU" dirty="0"/>
              <a:t> for the safety or wellbeing of that family member or another person.</a:t>
            </a:r>
          </a:p>
          <a:p>
            <a:pPr lvl="1">
              <a:buFont typeface="Arial" panose="020B0604020202020204" pitchFamily="34" charset="0"/>
              <a:buChar char="•"/>
            </a:pPr>
            <a:r>
              <a:rPr lang="en-AU" dirty="0"/>
              <a:t>a</a:t>
            </a:r>
            <a:r>
              <a:rPr lang="en-AU" dirty="0" smtClean="0"/>
              <a:t>nd</a:t>
            </a:r>
            <a:r>
              <a:rPr lang="en-AU" dirty="0"/>
              <a:t>/or behaviour by a person that causes a </a:t>
            </a:r>
            <a:r>
              <a:rPr lang="en-AU" b="1" dirty="0"/>
              <a:t>child to hear or witness, or otherwise be exposed to the effects </a:t>
            </a:r>
            <a:r>
              <a:rPr lang="en-AU" dirty="0"/>
              <a:t>of, the above behaviour</a:t>
            </a:r>
            <a:r>
              <a:rPr lang="en-AU" dirty="0" smtClean="0"/>
              <a:t>.</a:t>
            </a:r>
          </a:p>
          <a:p>
            <a:pPr marL="457200" lvl="1" indent="0">
              <a:buNone/>
            </a:pPr>
            <a:endParaRPr lang="en-AU" dirty="0"/>
          </a:p>
          <a:p>
            <a:pPr marL="457200" lvl="1" indent="0">
              <a:buNone/>
            </a:pPr>
            <a:r>
              <a:rPr lang="en-AU" dirty="0" smtClean="0"/>
              <a:t>Refer </a:t>
            </a:r>
            <a:r>
              <a:rPr lang="en-AU" dirty="0"/>
              <a:t>to the Strengthening Hospitals Response to </a:t>
            </a:r>
            <a:r>
              <a:rPr lang="en-AU" dirty="0">
                <a:hlinkClick r:id="rId2"/>
              </a:rPr>
              <a:t>Family Violence Project </a:t>
            </a:r>
            <a:endParaRPr lang="en-US" dirty="0">
              <a:solidFill>
                <a:srgbClr val="FF0000"/>
              </a:solidFill>
            </a:endParaRPr>
          </a:p>
        </p:txBody>
      </p:sp>
    </p:spTree>
    <p:extLst>
      <p:ext uri="{BB962C8B-B14F-4D97-AF65-F5344CB8AC3E}">
        <p14:creationId xmlns:p14="http://schemas.microsoft.com/office/powerpoint/2010/main" val="5076747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Practical Implementation at RCH </a:t>
            </a:r>
            <a:endParaRPr lang="en-US" dirty="0"/>
          </a:p>
        </p:txBody>
      </p:sp>
      <p:sp>
        <p:nvSpPr>
          <p:cNvPr id="3" name="Content Placeholder 2"/>
          <p:cNvSpPr>
            <a:spLocks noGrp="1"/>
          </p:cNvSpPr>
          <p:nvPr>
            <p:ph idx="1"/>
          </p:nvPr>
        </p:nvSpPr>
        <p:spPr/>
        <p:txBody>
          <a:bodyPr>
            <a:normAutofit/>
          </a:bodyPr>
          <a:lstStyle/>
          <a:p>
            <a:pPr marL="0" indent="0">
              <a:buNone/>
            </a:pPr>
            <a:r>
              <a:rPr lang="en-US" sz="1800" b="1" dirty="0"/>
              <a:t>Code of Conduct</a:t>
            </a:r>
          </a:p>
          <a:p>
            <a:pPr marL="0" indent="0">
              <a:buNone/>
            </a:pPr>
            <a:r>
              <a:rPr lang="en-US" sz="1800" dirty="0"/>
              <a:t>The RCH has a Code of Conduct in which staff, volunteers and students are to adhere to.</a:t>
            </a:r>
          </a:p>
          <a:p>
            <a:pPr marL="0" indent="0">
              <a:buNone/>
            </a:pPr>
            <a:endParaRPr lang="en-US" sz="1800" dirty="0" smtClean="0"/>
          </a:p>
          <a:p>
            <a:pPr marL="0" indent="0">
              <a:buNone/>
            </a:pPr>
            <a:r>
              <a:rPr lang="en-US" sz="1800" b="1" dirty="0" smtClean="0"/>
              <a:t>Employment Safety Screening</a:t>
            </a:r>
          </a:p>
          <a:p>
            <a:pPr marL="0" indent="0">
              <a:buNone/>
            </a:pPr>
            <a:r>
              <a:rPr lang="en-US" sz="1800" dirty="0" smtClean="0"/>
              <a:t>The Human Resources and Volunteers departments have systems in place to ensure safety screening of all potential employees, volunteers and students</a:t>
            </a:r>
            <a:r>
              <a:rPr lang="en-US" sz="1800" dirty="0" smtClean="0"/>
              <a:t>:</a:t>
            </a:r>
          </a:p>
          <a:p>
            <a:pPr marL="0" indent="0">
              <a:buNone/>
            </a:pPr>
            <a:endParaRPr lang="en-US" sz="1800" dirty="0" smtClean="0"/>
          </a:p>
          <a:p>
            <a:r>
              <a:rPr lang="en-US" sz="1800" dirty="0" smtClean="0"/>
              <a:t>police checks, </a:t>
            </a:r>
          </a:p>
          <a:p>
            <a:r>
              <a:rPr lang="en-US" sz="1800" dirty="0" smtClean="0"/>
              <a:t>working with children checks, </a:t>
            </a:r>
          </a:p>
          <a:p>
            <a:r>
              <a:rPr lang="en-US" sz="1800" dirty="0" smtClean="0"/>
              <a:t>referee checks (</a:t>
            </a:r>
            <a:r>
              <a:rPr lang="en-US" sz="1800" dirty="0"/>
              <a:t>specific questions about alleged child safety </a:t>
            </a:r>
            <a:r>
              <a:rPr lang="en-US" sz="1800" dirty="0" smtClean="0"/>
              <a:t>issues)</a:t>
            </a:r>
            <a:endParaRPr lang="en-US" sz="1800" dirty="0"/>
          </a:p>
        </p:txBody>
      </p:sp>
    </p:spTree>
    <p:extLst>
      <p:ext uri="{BB962C8B-B14F-4D97-AF65-F5344CB8AC3E}">
        <p14:creationId xmlns:p14="http://schemas.microsoft.com/office/powerpoint/2010/main" val="20572928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Practical Implementation at RCH </a:t>
            </a:r>
            <a:endParaRPr lang="en-US" dirty="0"/>
          </a:p>
        </p:txBody>
      </p:sp>
      <p:sp>
        <p:nvSpPr>
          <p:cNvPr id="3" name="Content Placeholder 2"/>
          <p:cNvSpPr>
            <a:spLocks noGrp="1"/>
          </p:cNvSpPr>
          <p:nvPr>
            <p:ph idx="1"/>
          </p:nvPr>
        </p:nvSpPr>
        <p:spPr/>
        <p:txBody>
          <a:bodyPr>
            <a:normAutofit/>
          </a:bodyPr>
          <a:lstStyle/>
          <a:p>
            <a:pPr marL="0" indent="0">
              <a:buNone/>
            </a:pPr>
            <a:r>
              <a:rPr lang="en-US" sz="1800" b="1" dirty="0" smtClean="0"/>
              <a:t>Processes for Responding to and reporting child/young person abuse</a:t>
            </a:r>
            <a:endParaRPr lang="en-US" sz="1800" b="1" dirty="0"/>
          </a:p>
          <a:p>
            <a:pPr marL="0" indent="0">
              <a:buNone/>
            </a:pPr>
            <a:r>
              <a:rPr lang="en-US" sz="1800" dirty="0" smtClean="0"/>
              <a:t>Vulnerable Children procedures on Policy and Procedure Manual</a:t>
            </a:r>
            <a:endParaRPr lang="en-US" sz="1800" dirty="0"/>
          </a:p>
          <a:p>
            <a:pPr marL="0" indent="0">
              <a:buNone/>
            </a:pPr>
            <a:endParaRPr lang="en-US" sz="1800" dirty="0" smtClean="0"/>
          </a:p>
          <a:p>
            <a:pPr marL="0" indent="0">
              <a:buNone/>
            </a:pPr>
            <a:r>
              <a:rPr lang="en-US" sz="1800" b="1" dirty="0" smtClean="0"/>
              <a:t>Strategies to promote the participation and empowerment of young people and children</a:t>
            </a:r>
          </a:p>
          <a:p>
            <a:pPr marL="0" indent="0">
              <a:buNone/>
            </a:pPr>
            <a:endParaRPr lang="en-US" sz="1800" b="1" dirty="0"/>
          </a:p>
          <a:p>
            <a:pPr marL="0" indent="0">
              <a:buNone/>
            </a:pPr>
            <a:r>
              <a:rPr lang="en-US" sz="1800" dirty="0" smtClean="0"/>
              <a:t>Videos screening on screens in public areas (Rights of the Child and Young people in healthcare) and messages to say it is ‘OK” to talk to staff</a:t>
            </a:r>
          </a:p>
        </p:txBody>
      </p:sp>
    </p:spTree>
    <p:extLst>
      <p:ext uri="{BB962C8B-B14F-4D97-AF65-F5344CB8AC3E}">
        <p14:creationId xmlns:p14="http://schemas.microsoft.com/office/powerpoint/2010/main" val="25748856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84684"/>
            <a:ext cx="7859216" cy="4341479"/>
          </a:xfrm>
        </p:spPr>
        <p:txBody>
          <a:bodyPr/>
          <a:lstStyle/>
          <a:p>
            <a:pPr marL="0" indent="0">
              <a:buNone/>
            </a:pPr>
            <a:r>
              <a:rPr lang="en-AU" sz="1600" dirty="0" smtClean="0">
                <a:hlinkClick r:id="rId2"/>
              </a:rPr>
              <a:t>Policy</a:t>
            </a:r>
            <a:endParaRPr lang="en-AU" sz="1600" dirty="0">
              <a:hlinkClick r:id="rId2"/>
            </a:endParaRPr>
          </a:p>
          <a:p>
            <a:pPr marL="0" indent="0">
              <a:buNone/>
            </a:pPr>
            <a:endParaRPr lang="en-AU" sz="1600" dirty="0">
              <a:hlinkClick r:id="rId2"/>
            </a:endParaRPr>
          </a:p>
          <a:p>
            <a:r>
              <a:rPr lang="en-AU" sz="1600" u="sng" dirty="0" smtClean="0">
                <a:hlinkClick r:id="rId2"/>
              </a:rPr>
              <a:t>Vulnerable </a:t>
            </a:r>
            <a:r>
              <a:rPr lang="en-AU" sz="1600" u="sng" dirty="0">
                <a:hlinkClick r:id="rId2"/>
              </a:rPr>
              <a:t>Children and Child </a:t>
            </a:r>
            <a:r>
              <a:rPr lang="en-AU" sz="1600" u="sng" dirty="0" smtClean="0">
                <a:hlinkClick r:id="rId2"/>
              </a:rPr>
              <a:t>Safety</a:t>
            </a:r>
            <a:endParaRPr lang="en-AU" sz="1600" u="sng" dirty="0" smtClean="0"/>
          </a:p>
          <a:p>
            <a:endParaRPr lang="en-AU" sz="1600" u="sng" dirty="0" smtClean="0"/>
          </a:p>
          <a:p>
            <a:pPr marL="0" indent="0">
              <a:buNone/>
            </a:pPr>
            <a:r>
              <a:rPr lang="en-AU" sz="1600" dirty="0" smtClean="0"/>
              <a:t>Procedures:</a:t>
            </a:r>
            <a:endParaRPr lang="en-AU" sz="1600" dirty="0"/>
          </a:p>
          <a:p>
            <a:r>
              <a:rPr lang="en-AU" sz="1600" u="sng" dirty="0" smtClean="0">
                <a:hlinkClick r:id="rId3"/>
              </a:rPr>
              <a:t>Vulnerable </a:t>
            </a:r>
            <a:r>
              <a:rPr lang="en-AU" sz="1600" u="sng" dirty="0">
                <a:hlinkClick r:id="rId3"/>
              </a:rPr>
              <a:t>Children - Children on Interim Accommodation Orders placed in the care of the RCH.</a:t>
            </a:r>
            <a:endParaRPr lang="en-AU" sz="1600" u="sng" dirty="0"/>
          </a:p>
          <a:p>
            <a:r>
              <a:rPr lang="en-AU" sz="1600" u="sng" dirty="0">
                <a:hlinkClick r:id="rId4"/>
              </a:rPr>
              <a:t>Vulnerable Children - Management of Known Sex Offenders at RCH</a:t>
            </a:r>
            <a:endParaRPr lang="en-AU" sz="1600" u="sng" dirty="0"/>
          </a:p>
          <a:p>
            <a:r>
              <a:rPr lang="en-AU" sz="1600" u="sng" dirty="0">
                <a:hlinkClick r:id="rId5"/>
              </a:rPr>
              <a:t>Vulnerable Children - Procedure for Referral between VFPMS and Gatehouse</a:t>
            </a:r>
            <a:endParaRPr lang="en-AU" sz="1600" u="sng" dirty="0"/>
          </a:p>
          <a:p>
            <a:r>
              <a:rPr lang="en-AU" sz="1600" u="sng" dirty="0">
                <a:hlinkClick r:id="rId6"/>
              </a:rPr>
              <a:t>Vulnerable Children - RCH Procedure for Suspected Child Abuse</a:t>
            </a:r>
            <a:endParaRPr lang="en-AU" sz="1600" u="sng" dirty="0"/>
          </a:p>
          <a:p>
            <a:r>
              <a:rPr lang="en-AU" sz="1600" u="sng" dirty="0">
                <a:hlinkClick r:id="rId7"/>
              </a:rPr>
              <a:t>Vulnerable Children - Responding to Intervention Orders at </a:t>
            </a:r>
            <a:r>
              <a:rPr lang="en-AU" sz="1600" u="sng" dirty="0" smtClean="0">
                <a:hlinkClick r:id="rId7"/>
              </a:rPr>
              <a:t>RCH</a:t>
            </a:r>
            <a:endParaRPr lang="en-AU" sz="1600" u="sng" dirty="0" smtClean="0"/>
          </a:p>
          <a:p>
            <a:r>
              <a:rPr lang="en-AU" sz="1600" u="sng" dirty="0">
                <a:hlinkClick r:id="rId8"/>
              </a:rPr>
              <a:t>Family violence: Responding to patients</a:t>
            </a:r>
            <a:endParaRPr lang="en-AU" sz="1600" u="sng" dirty="0"/>
          </a:p>
          <a:p>
            <a:r>
              <a:rPr lang="en-AU" sz="1600" u="sng" dirty="0" smtClean="0">
                <a:hlinkClick r:id="rId9"/>
              </a:rPr>
              <a:t>Chaperones </a:t>
            </a:r>
            <a:r>
              <a:rPr lang="en-AU" sz="1600" u="sng" dirty="0">
                <a:hlinkClick r:id="rId9"/>
              </a:rPr>
              <a:t>for Intimate Examinations</a:t>
            </a:r>
            <a:endParaRPr lang="en-AU" sz="1600" u="sng" dirty="0"/>
          </a:p>
          <a:p>
            <a:endParaRPr lang="en-AU" sz="1600" u="sng" dirty="0"/>
          </a:p>
        </p:txBody>
      </p:sp>
      <p:sp>
        <p:nvSpPr>
          <p:cNvPr id="4" name="Title 3"/>
          <p:cNvSpPr>
            <a:spLocks noGrp="1"/>
          </p:cNvSpPr>
          <p:nvPr>
            <p:ph type="title"/>
          </p:nvPr>
        </p:nvSpPr>
        <p:spPr>
          <a:xfrm>
            <a:off x="457200" y="340896"/>
            <a:ext cx="7859215" cy="1259304"/>
          </a:xfrm>
        </p:spPr>
        <p:txBody>
          <a:bodyPr/>
          <a:lstStyle/>
          <a:p>
            <a:r>
              <a:rPr lang="en-AU" sz="3600" dirty="0" smtClean="0"/>
              <a:t>Vulnerable Children </a:t>
            </a:r>
            <a:br>
              <a:rPr lang="en-AU" sz="3600" dirty="0" smtClean="0"/>
            </a:br>
            <a:r>
              <a:rPr lang="en-AU" sz="3600" dirty="0" smtClean="0"/>
              <a:t>Policy and Procedures</a:t>
            </a:r>
            <a:endParaRPr lang="en-AU" sz="3600" dirty="0"/>
          </a:p>
        </p:txBody>
      </p:sp>
    </p:spTree>
    <p:extLst>
      <p:ext uri="{BB962C8B-B14F-4D97-AF65-F5344CB8AC3E}">
        <p14:creationId xmlns:p14="http://schemas.microsoft.com/office/powerpoint/2010/main" val="9801418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095" y="971301"/>
            <a:ext cx="7165912" cy="923330"/>
          </a:xfrm>
          <a:prstGeom prst="rect">
            <a:avLst/>
          </a:prstGeom>
        </p:spPr>
        <p:txBody>
          <a:bodyPr wrap="square">
            <a:spAutoFit/>
          </a:bodyPr>
          <a:lstStyle/>
          <a:p>
            <a:pPr>
              <a:defRPr/>
            </a:pPr>
            <a:r>
              <a:rPr lang="en-AU" dirty="0"/>
              <a:t>Do you consider the baby, child or young person has been, or is likely to be, harmed by abuse or neglect?</a:t>
            </a:r>
          </a:p>
          <a:p>
            <a:pPr>
              <a:defRPr/>
            </a:pPr>
            <a:endParaRPr lang="en-AU" dirty="0"/>
          </a:p>
        </p:txBody>
      </p:sp>
      <p:sp>
        <p:nvSpPr>
          <p:cNvPr id="3" name="Rectangle 2"/>
          <p:cNvSpPr/>
          <p:nvPr/>
        </p:nvSpPr>
        <p:spPr>
          <a:xfrm>
            <a:off x="1440942" y="368579"/>
            <a:ext cx="6116218" cy="461665"/>
          </a:xfrm>
          <a:prstGeom prst="rect">
            <a:avLst/>
          </a:prstGeom>
        </p:spPr>
        <p:txBody>
          <a:bodyPr wrap="square">
            <a:spAutoFit/>
          </a:bodyPr>
          <a:lstStyle/>
          <a:p>
            <a:r>
              <a:rPr lang="en-US" sz="2400" b="1" dirty="0"/>
              <a:t>What do I do if I suspect child </a:t>
            </a:r>
            <a:r>
              <a:rPr lang="en-US" sz="2400" b="1" dirty="0" smtClean="0"/>
              <a:t>abuse?</a:t>
            </a:r>
            <a:endParaRPr lang="en-US" sz="2400" b="1" dirty="0"/>
          </a:p>
        </p:txBody>
      </p:sp>
      <p:sp>
        <p:nvSpPr>
          <p:cNvPr id="4" name="Rounded Rectangle 3"/>
          <p:cNvSpPr/>
          <p:nvPr/>
        </p:nvSpPr>
        <p:spPr>
          <a:xfrm>
            <a:off x="916096" y="1747370"/>
            <a:ext cx="1674705" cy="9955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600" dirty="0" smtClean="0">
                <a:solidFill>
                  <a:schemeClr val="tx1"/>
                </a:solidFill>
              </a:rPr>
              <a:t>Staff/ Volunteer/ Student</a:t>
            </a:r>
            <a:endParaRPr lang="en-AU" sz="1600" dirty="0">
              <a:solidFill>
                <a:schemeClr val="tx1"/>
              </a:solidFill>
            </a:endParaRPr>
          </a:p>
        </p:txBody>
      </p:sp>
      <p:sp>
        <p:nvSpPr>
          <p:cNvPr id="5" name="Rounded Rectangle 4"/>
          <p:cNvSpPr/>
          <p:nvPr/>
        </p:nvSpPr>
        <p:spPr>
          <a:xfrm>
            <a:off x="3562634" y="1743705"/>
            <a:ext cx="1674705" cy="995573"/>
          </a:xfrm>
          <a:prstGeom prst="roundRect">
            <a:avLst/>
          </a:prstGeom>
          <a:gradFill flip="none" rotWithShape="1">
            <a:gsLst>
              <a:gs pos="0">
                <a:srgbClr val="04B5A0">
                  <a:shade val="30000"/>
                  <a:satMod val="115000"/>
                </a:srgbClr>
              </a:gs>
              <a:gs pos="50000">
                <a:srgbClr val="04B5A0">
                  <a:shade val="67500"/>
                  <a:satMod val="115000"/>
                </a:srgbClr>
              </a:gs>
              <a:gs pos="100000">
                <a:srgbClr val="04B5A0">
                  <a:shade val="100000"/>
                  <a:satMod val="115000"/>
                </a:srgb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600" dirty="0" smtClean="0">
                <a:solidFill>
                  <a:schemeClr val="tx1"/>
                </a:solidFill>
              </a:rPr>
              <a:t>Family Member</a:t>
            </a:r>
            <a:endParaRPr lang="en-AU" sz="1600" dirty="0">
              <a:solidFill>
                <a:schemeClr val="tx1"/>
              </a:solidFill>
            </a:endParaRPr>
          </a:p>
        </p:txBody>
      </p:sp>
      <p:sp>
        <p:nvSpPr>
          <p:cNvPr id="6" name="Rounded Rectangle 5"/>
          <p:cNvSpPr/>
          <p:nvPr/>
        </p:nvSpPr>
        <p:spPr>
          <a:xfrm>
            <a:off x="6105398" y="1740661"/>
            <a:ext cx="1674705" cy="995573"/>
          </a:xfrm>
          <a:prstGeom prst="roundRect">
            <a:avLst/>
          </a:prstGeom>
          <a:solidFill>
            <a:srgbClr val="4A3A7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600" dirty="0" smtClean="0">
                <a:solidFill>
                  <a:schemeClr val="bg1"/>
                </a:solidFill>
              </a:rPr>
              <a:t>Member of the Public</a:t>
            </a:r>
            <a:endParaRPr lang="en-AU" sz="1600" dirty="0">
              <a:solidFill>
                <a:schemeClr val="bg1"/>
              </a:solidFill>
            </a:endParaRPr>
          </a:p>
        </p:txBody>
      </p:sp>
      <p:sp>
        <p:nvSpPr>
          <p:cNvPr id="7" name="Rounded Rectangle 6"/>
          <p:cNvSpPr/>
          <p:nvPr/>
        </p:nvSpPr>
        <p:spPr>
          <a:xfrm>
            <a:off x="916095" y="3151385"/>
            <a:ext cx="1674705" cy="99557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1400" dirty="0" smtClean="0">
                <a:solidFill>
                  <a:schemeClr val="tx1"/>
                </a:solidFill>
              </a:rPr>
              <a:t>Advise Manger Immediately</a:t>
            </a:r>
            <a:endParaRPr lang="en-AU" sz="1400" dirty="0">
              <a:solidFill>
                <a:schemeClr val="tx1"/>
              </a:solidFill>
            </a:endParaRPr>
          </a:p>
        </p:txBody>
      </p:sp>
      <p:sp>
        <p:nvSpPr>
          <p:cNvPr id="8" name="Rounded Rectangle 7"/>
          <p:cNvSpPr/>
          <p:nvPr/>
        </p:nvSpPr>
        <p:spPr>
          <a:xfrm>
            <a:off x="3562634" y="3158793"/>
            <a:ext cx="1674705" cy="995573"/>
          </a:xfrm>
          <a:prstGeom prst="roundRect">
            <a:avLst/>
          </a:prstGeom>
          <a:solidFill>
            <a:srgbClr val="8DD5D4"/>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400" dirty="0" smtClean="0">
                <a:solidFill>
                  <a:schemeClr val="tx1"/>
                </a:solidFill>
              </a:rPr>
              <a:t>Advise </a:t>
            </a:r>
            <a:r>
              <a:rPr lang="en-AU" sz="1400" dirty="0">
                <a:solidFill>
                  <a:schemeClr val="tx1"/>
                </a:solidFill>
              </a:rPr>
              <a:t>M</a:t>
            </a:r>
            <a:r>
              <a:rPr lang="en-AU" sz="1400" dirty="0" smtClean="0">
                <a:solidFill>
                  <a:schemeClr val="tx1"/>
                </a:solidFill>
              </a:rPr>
              <a:t>anager / Social work immediately</a:t>
            </a:r>
            <a:endParaRPr lang="en-AU" sz="1400" dirty="0">
              <a:solidFill>
                <a:schemeClr val="tx1"/>
              </a:solidFill>
            </a:endParaRPr>
          </a:p>
        </p:txBody>
      </p:sp>
      <p:sp>
        <p:nvSpPr>
          <p:cNvPr id="9" name="Rounded Rectangle 8"/>
          <p:cNvSpPr/>
          <p:nvPr/>
        </p:nvSpPr>
        <p:spPr>
          <a:xfrm>
            <a:off x="6097696" y="3158793"/>
            <a:ext cx="1674705" cy="995573"/>
          </a:xfrm>
          <a:prstGeom prst="roundRect">
            <a:avLst/>
          </a:prstGeom>
          <a:gradFill flip="none" rotWithShape="1">
            <a:gsLst>
              <a:gs pos="0">
                <a:srgbClr val="BA80F4">
                  <a:shade val="30000"/>
                  <a:satMod val="115000"/>
                </a:srgbClr>
              </a:gs>
              <a:gs pos="50000">
                <a:srgbClr val="BA80F4">
                  <a:shade val="67500"/>
                  <a:satMod val="115000"/>
                </a:srgbClr>
              </a:gs>
              <a:gs pos="100000">
                <a:srgbClr val="BA80F4">
                  <a:shade val="100000"/>
                  <a:satMod val="115000"/>
                </a:srgbClr>
              </a:gs>
            </a:gsLst>
            <a:lin ang="27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1400" dirty="0" smtClean="0">
                <a:solidFill>
                  <a:schemeClr val="tx1"/>
                </a:solidFill>
              </a:rPr>
              <a:t>Advise Manager Immediately</a:t>
            </a:r>
            <a:endParaRPr lang="en-AU" sz="1400" dirty="0">
              <a:solidFill>
                <a:schemeClr val="tx1"/>
              </a:solidFill>
            </a:endParaRPr>
          </a:p>
        </p:txBody>
      </p:sp>
      <p:sp>
        <p:nvSpPr>
          <p:cNvPr id="13" name="Rounded Rectangle 12"/>
          <p:cNvSpPr/>
          <p:nvPr/>
        </p:nvSpPr>
        <p:spPr>
          <a:xfrm>
            <a:off x="904626" y="4494558"/>
            <a:ext cx="1674705" cy="9955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smtClean="0"/>
              <a:t>Work with Strategy &amp; Improvement Quality Managers</a:t>
            </a:r>
            <a:endParaRPr lang="en-AU" sz="1400" dirty="0"/>
          </a:p>
        </p:txBody>
      </p:sp>
      <p:sp>
        <p:nvSpPr>
          <p:cNvPr id="14" name="Rounded Rectangle 13"/>
          <p:cNvSpPr/>
          <p:nvPr/>
        </p:nvSpPr>
        <p:spPr>
          <a:xfrm>
            <a:off x="3562634" y="4513174"/>
            <a:ext cx="1674705" cy="995573"/>
          </a:xfrm>
          <a:prstGeom prst="roundRect">
            <a:avLst/>
          </a:prstGeom>
          <a:gradFill flip="none" rotWithShape="1">
            <a:gsLst>
              <a:gs pos="0">
                <a:srgbClr val="C2E9EB">
                  <a:shade val="30000"/>
                  <a:satMod val="115000"/>
                </a:srgbClr>
              </a:gs>
              <a:gs pos="50000">
                <a:srgbClr val="C2E9EB">
                  <a:shade val="67500"/>
                  <a:satMod val="115000"/>
                </a:srgbClr>
              </a:gs>
              <a:gs pos="100000">
                <a:srgbClr val="C2E9EB">
                  <a:shade val="100000"/>
                  <a:satMod val="115000"/>
                </a:srgbClr>
              </a:gs>
            </a:gsLst>
            <a:path path="circle">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AU" sz="1400" dirty="0" smtClean="0"/>
              <a:t>Follow Vulnerable Children’s Procedure</a:t>
            </a:r>
            <a:endParaRPr lang="en-AU" sz="1400" dirty="0"/>
          </a:p>
        </p:txBody>
      </p:sp>
      <p:sp>
        <p:nvSpPr>
          <p:cNvPr id="15" name="Rounded Rectangle 14"/>
          <p:cNvSpPr/>
          <p:nvPr/>
        </p:nvSpPr>
        <p:spPr>
          <a:xfrm>
            <a:off x="6097695" y="4531622"/>
            <a:ext cx="1674705" cy="995573"/>
          </a:xfrm>
          <a:prstGeom prst="roundRect">
            <a:avLst/>
          </a:prstGeom>
          <a:solidFill>
            <a:schemeClr val="tx2">
              <a:lumMod val="10000"/>
              <a:lumOff val="9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1400" dirty="0"/>
              <a:t>Follow Vulnerable Children’s Procedure</a:t>
            </a:r>
          </a:p>
        </p:txBody>
      </p:sp>
      <p:sp>
        <p:nvSpPr>
          <p:cNvPr id="18" name="Down Arrow 17"/>
          <p:cNvSpPr/>
          <p:nvPr/>
        </p:nvSpPr>
        <p:spPr>
          <a:xfrm>
            <a:off x="1625448" y="4171802"/>
            <a:ext cx="198119" cy="3120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9" name="Down Arrow 18"/>
          <p:cNvSpPr/>
          <p:nvPr/>
        </p:nvSpPr>
        <p:spPr>
          <a:xfrm>
            <a:off x="1642920" y="2798450"/>
            <a:ext cx="198119" cy="3120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Down Arrow 19"/>
          <p:cNvSpPr/>
          <p:nvPr/>
        </p:nvSpPr>
        <p:spPr>
          <a:xfrm>
            <a:off x="1654387" y="5432915"/>
            <a:ext cx="198119" cy="3120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Down Arrow 20"/>
          <p:cNvSpPr/>
          <p:nvPr/>
        </p:nvSpPr>
        <p:spPr>
          <a:xfrm>
            <a:off x="4310017" y="2792999"/>
            <a:ext cx="198119" cy="3120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2" name="Down Arrow 21"/>
          <p:cNvSpPr/>
          <p:nvPr/>
        </p:nvSpPr>
        <p:spPr>
          <a:xfrm>
            <a:off x="4302289" y="4193255"/>
            <a:ext cx="198119" cy="3120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3" name="Down Arrow 22"/>
          <p:cNvSpPr/>
          <p:nvPr/>
        </p:nvSpPr>
        <p:spPr>
          <a:xfrm>
            <a:off x="4302226" y="5532527"/>
            <a:ext cx="198119" cy="3120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4" name="Down Arrow 23"/>
          <p:cNvSpPr/>
          <p:nvPr/>
        </p:nvSpPr>
        <p:spPr>
          <a:xfrm>
            <a:off x="6802199" y="2812305"/>
            <a:ext cx="198119" cy="3120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Down Arrow 24"/>
          <p:cNvSpPr/>
          <p:nvPr/>
        </p:nvSpPr>
        <p:spPr>
          <a:xfrm>
            <a:off x="6802199" y="4169687"/>
            <a:ext cx="198119" cy="3120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Down Arrow 25"/>
          <p:cNvSpPr/>
          <p:nvPr/>
        </p:nvSpPr>
        <p:spPr>
          <a:xfrm>
            <a:off x="6798565" y="5577057"/>
            <a:ext cx="198119" cy="3120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Rounded Rectangle 15"/>
          <p:cNvSpPr/>
          <p:nvPr/>
        </p:nvSpPr>
        <p:spPr>
          <a:xfrm>
            <a:off x="1562103" y="5904451"/>
            <a:ext cx="5995057" cy="5611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solidFill>
                  <a:schemeClr val="tx1"/>
                </a:solidFill>
              </a:rPr>
              <a:t>Complete an incident report (VHIMS)</a:t>
            </a:r>
            <a:endParaRPr lang="en-AU" dirty="0">
              <a:solidFill>
                <a:schemeClr val="tx1"/>
              </a:solidFill>
            </a:endParaRPr>
          </a:p>
        </p:txBody>
      </p:sp>
    </p:spTree>
    <p:extLst>
      <p:ext uri="{BB962C8B-B14F-4D97-AF65-F5344CB8AC3E}">
        <p14:creationId xmlns:p14="http://schemas.microsoft.com/office/powerpoint/2010/main" val="33682133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AU" dirty="0" smtClean="0"/>
              <a:t>Procedure for Suspected </a:t>
            </a:r>
            <a:r>
              <a:rPr lang="en-AU" dirty="0"/>
              <a:t>C</a:t>
            </a:r>
            <a:r>
              <a:rPr lang="en-AU" dirty="0" smtClean="0"/>
              <a:t>hild Abuse</a:t>
            </a:r>
            <a:endParaRPr lang="en-AU" dirty="0"/>
          </a:p>
        </p:txBody>
      </p:sp>
      <p:sp>
        <p:nvSpPr>
          <p:cNvPr id="3" name="Content Placeholder 2"/>
          <p:cNvSpPr>
            <a:spLocks noGrp="1"/>
          </p:cNvSpPr>
          <p:nvPr>
            <p:ph idx="1"/>
          </p:nvPr>
        </p:nvSpPr>
        <p:spPr>
          <a:xfrm>
            <a:off x="468313" y="1844675"/>
            <a:ext cx="7786687" cy="4537075"/>
          </a:xfrm>
        </p:spPr>
        <p:txBody>
          <a:bodyPr>
            <a:normAutofit/>
          </a:bodyPr>
          <a:lstStyle/>
          <a:p>
            <a:pPr marL="0" indent="0">
              <a:buFont typeface="Arial" charset="0"/>
              <a:buNone/>
              <a:defRPr/>
            </a:pPr>
            <a:r>
              <a:rPr lang="en-AU" sz="2400" dirty="0" smtClean="0"/>
              <a:t>The clinical staff have a education packages on how to manage cases of child abuse as well as a moral obligation to disclose any suspicion of child abuse to relevant authorities.</a:t>
            </a:r>
          </a:p>
          <a:p>
            <a:pPr marL="0" indent="0">
              <a:buFont typeface="Arial" charset="0"/>
              <a:buNone/>
              <a:defRPr/>
            </a:pPr>
            <a:endParaRPr lang="en-AU" sz="2400" dirty="0"/>
          </a:p>
          <a:p>
            <a:pPr marL="0" indent="0">
              <a:buFont typeface="Arial" charset="0"/>
              <a:buNone/>
              <a:defRPr/>
            </a:pPr>
            <a:r>
              <a:rPr lang="en-AU" sz="2400" dirty="0" smtClean="0"/>
              <a:t>Refer to craft group specific education packages.</a:t>
            </a:r>
          </a:p>
          <a:p>
            <a:pPr marL="0" indent="0">
              <a:buFont typeface="Arial" charset="0"/>
              <a:buNone/>
              <a:defRPr/>
            </a:pPr>
            <a:endParaRPr lang="en-AU" sz="2400" dirty="0"/>
          </a:p>
        </p:txBody>
      </p:sp>
      <p:sp>
        <p:nvSpPr>
          <p:cNvPr id="46084" name="Footer Placeholder 3"/>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425563"/>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rgbClr val="425563"/>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rgbClr val="425563"/>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9pPr>
          </a:lstStyle>
          <a:p>
            <a:pPr fontAlgn="base">
              <a:spcBef>
                <a:spcPct val="0"/>
              </a:spcBef>
              <a:spcAft>
                <a:spcPct val="0"/>
              </a:spcAft>
              <a:buFontTx/>
              <a:buNone/>
            </a:pPr>
            <a:endParaRPr lang="en-AU" altLang="en-US" sz="1200" dirty="0">
              <a:ea typeface="ＭＳ Ｐゴシック" panose="020B0600070205080204" pitchFamily="34" charset="-128"/>
            </a:endParaRPr>
          </a:p>
        </p:txBody>
      </p:sp>
    </p:spTree>
    <p:extLst>
      <p:ext uri="{BB962C8B-B14F-4D97-AF65-F5344CB8AC3E}">
        <p14:creationId xmlns:p14="http://schemas.microsoft.com/office/powerpoint/2010/main" val="37032987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p:txBody>
          <a:bodyPr/>
          <a:lstStyle/>
          <a:p>
            <a:r>
              <a:rPr lang="en-AU" altLang="en-US" smtClean="0"/>
              <a:t>E-learning tool</a:t>
            </a:r>
          </a:p>
        </p:txBody>
      </p:sp>
      <p:sp>
        <p:nvSpPr>
          <p:cNvPr id="123907" name="Footer Placeholder 1"/>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425563"/>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rgbClr val="425563"/>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rgbClr val="425563"/>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9pPr>
          </a:lstStyle>
          <a:p>
            <a:pPr fontAlgn="base">
              <a:spcBef>
                <a:spcPct val="0"/>
              </a:spcBef>
              <a:spcAft>
                <a:spcPct val="0"/>
              </a:spcAft>
              <a:buFontTx/>
              <a:buNone/>
            </a:pPr>
            <a:r>
              <a:rPr lang="en-AU" altLang="en-US" sz="1200">
                <a:ea typeface="ＭＳ Ｐゴシック" panose="020B0600070205080204" pitchFamily="34" charset="-128"/>
              </a:rPr>
              <a:t>Nursing Orientation 2017</a:t>
            </a:r>
          </a:p>
        </p:txBody>
      </p:sp>
      <p:pic>
        <p:nvPicPr>
          <p:cNvPr id="123908" name="Picture 2"/>
          <p:cNvPicPr>
            <a:picLocks noChangeAspect="1" noChangeArrowheads="1"/>
          </p:cNvPicPr>
          <p:nvPr/>
        </p:nvPicPr>
        <p:blipFill>
          <a:blip r:embed="rId3">
            <a:extLst>
              <a:ext uri="{28A0092B-C50C-407E-A947-70E740481C1C}">
                <a14:useLocalDpi xmlns:a14="http://schemas.microsoft.com/office/drawing/2010/main" val="0"/>
              </a:ext>
            </a:extLst>
          </a:blip>
          <a:srcRect l="13731" t="14616" r="14951" b="16154"/>
          <a:stretch>
            <a:fillRect/>
          </a:stretch>
        </p:blipFill>
        <p:spPr bwMode="auto">
          <a:xfrm>
            <a:off x="0" y="1863725"/>
            <a:ext cx="903605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Rectangle 2"/>
          <p:cNvSpPr>
            <a:spLocks noChangeArrowheads="1"/>
          </p:cNvSpPr>
          <p:nvPr/>
        </p:nvSpPr>
        <p:spPr bwMode="auto">
          <a:xfrm>
            <a:off x="4343400" y="1400175"/>
            <a:ext cx="4799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25563"/>
                </a:solidFill>
                <a:latin typeface="Open Sans" panose="020B0606030504020204" pitchFamily="34" charset="0"/>
                <a:cs typeface="Open Sans" panose="020B0606030504020204" pitchFamily="34" charset="0"/>
              </a:defRPr>
            </a:lvl1pPr>
            <a:lvl2pPr marL="742950" indent="-285750">
              <a:spcBef>
                <a:spcPct val="20000"/>
              </a:spcBef>
              <a:buFont typeface="Arial" panose="020B0604020202020204" pitchFamily="34" charset="0"/>
              <a:buChar char="•"/>
              <a:defRPr sz="2800">
                <a:solidFill>
                  <a:srgbClr val="425563"/>
                </a:solidFill>
                <a:latin typeface="Open Sans" panose="020B0606030504020204" pitchFamily="34" charset="0"/>
                <a:cs typeface="Open Sans" panose="020B0606030504020204" pitchFamily="34" charset="0"/>
              </a:defRPr>
            </a:lvl2pPr>
            <a:lvl3pPr marL="1143000" indent="-228600">
              <a:spcBef>
                <a:spcPct val="20000"/>
              </a:spcBef>
              <a:buFont typeface="Arial" panose="020B0604020202020204" pitchFamily="34" charset="0"/>
              <a:buChar char="•"/>
              <a:defRPr sz="2400">
                <a:solidFill>
                  <a:srgbClr val="425563"/>
                </a:solidFill>
                <a:latin typeface="Open Sans" panose="020B0606030504020204" pitchFamily="34" charset="0"/>
                <a:cs typeface="Open Sans" panose="020B0606030504020204" pitchFamily="34" charset="0"/>
              </a:defRPr>
            </a:lvl3pPr>
            <a:lvl4pPr marL="1600200" indent="-228600">
              <a:spcBef>
                <a:spcPct val="20000"/>
              </a:spcBef>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4pPr>
            <a:lvl5pPr marL="2057400" indent="-228600">
              <a:spcBef>
                <a:spcPct val="20000"/>
              </a:spcBef>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25563"/>
                </a:solidFill>
                <a:latin typeface="Open Sans" panose="020B0606030504020204" pitchFamily="34" charset="0"/>
                <a:cs typeface="Open Sans" panose="020B0606030504020204" pitchFamily="34" charset="0"/>
              </a:defRPr>
            </a:lvl9pPr>
          </a:lstStyle>
          <a:p>
            <a:pPr>
              <a:spcBef>
                <a:spcPct val="0"/>
              </a:spcBef>
              <a:buFontTx/>
              <a:buNone/>
            </a:pPr>
            <a:r>
              <a:rPr lang="en-AU" altLang="en-US" sz="1800">
                <a:solidFill>
                  <a:schemeClr val="tx1"/>
                </a:solidFill>
                <a:latin typeface="Arial" panose="020B0604020202020204" pitchFamily="34" charset="0"/>
              </a:rPr>
              <a:t>http://vulnerablechildren.e3learning.com.au/</a:t>
            </a:r>
          </a:p>
        </p:txBody>
      </p:sp>
    </p:spTree>
    <p:extLst>
      <p:ext uri="{BB962C8B-B14F-4D97-AF65-F5344CB8AC3E}">
        <p14:creationId xmlns:p14="http://schemas.microsoft.com/office/powerpoint/2010/main" val="18542549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859215" cy="1259304"/>
          </a:xfrm>
        </p:spPr>
        <p:txBody>
          <a:bodyPr/>
          <a:lstStyle/>
          <a:p>
            <a:r>
              <a:rPr lang="en-US" sz="3200" dirty="0" smtClean="0"/>
              <a:t>What are the Child Safe Standards?</a:t>
            </a:r>
            <a:endParaRPr lang="en-US" sz="3200" dirty="0"/>
          </a:p>
        </p:txBody>
      </p:sp>
      <p:sp>
        <p:nvSpPr>
          <p:cNvPr id="3" name="Content Placeholder 2"/>
          <p:cNvSpPr>
            <a:spLocks noGrp="1"/>
          </p:cNvSpPr>
          <p:nvPr>
            <p:ph idx="1"/>
          </p:nvPr>
        </p:nvSpPr>
        <p:spPr>
          <a:xfrm>
            <a:off x="564776" y="1340768"/>
            <a:ext cx="8229600" cy="4525963"/>
          </a:xfrm>
        </p:spPr>
        <p:txBody>
          <a:bodyPr>
            <a:noAutofit/>
          </a:bodyPr>
          <a:lstStyle/>
          <a:p>
            <a:pPr marL="0" indent="0">
              <a:buNone/>
            </a:pPr>
            <a:r>
              <a:rPr lang="en-US" sz="2000" dirty="0" smtClean="0"/>
              <a:t>Department of Health and Human Services requirement that all organisations dealing with children / young people are required to meet these standards.</a:t>
            </a:r>
          </a:p>
          <a:p>
            <a:pPr marL="0" indent="0">
              <a:buNone/>
            </a:pPr>
            <a:endParaRPr lang="en-US" sz="800" dirty="0" smtClean="0"/>
          </a:p>
          <a:p>
            <a:pPr marL="0" indent="0">
              <a:buNone/>
            </a:pPr>
            <a:r>
              <a:rPr lang="en-US" sz="2000" dirty="0" smtClean="0"/>
              <a:t>The standards are a set of 7 Standards to address Child Abuse</a:t>
            </a:r>
            <a:r>
              <a:rPr lang="en-US" sz="2000" dirty="0" smtClean="0"/>
              <a:t>:</a:t>
            </a:r>
            <a:endParaRPr lang="en-US" sz="2000" dirty="0" smtClean="0"/>
          </a:p>
        </p:txBody>
      </p:sp>
      <p:graphicFrame>
        <p:nvGraphicFramePr>
          <p:cNvPr id="4" name="Table 3"/>
          <p:cNvGraphicFramePr>
            <a:graphicFrameLocks noGrp="1"/>
          </p:cNvGraphicFramePr>
          <p:nvPr>
            <p:extLst>
              <p:ext uri="{D42A27DB-BD31-4B8C-83A1-F6EECF244321}">
                <p14:modId xmlns:p14="http://schemas.microsoft.com/office/powerpoint/2010/main" val="2760284226"/>
              </p:ext>
            </p:extLst>
          </p:nvPr>
        </p:nvGraphicFramePr>
        <p:xfrm>
          <a:off x="611560" y="2996952"/>
          <a:ext cx="8014447" cy="3261359"/>
        </p:xfrm>
        <a:graphic>
          <a:graphicData uri="http://schemas.openxmlformats.org/drawingml/2006/table">
            <a:tbl>
              <a:tblPr firstRow="1" bandRow="1">
                <a:tableStyleId>{5C22544A-7EE6-4342-B048-85BDC9FD1C3A}</a:tableStyleId>
              </a:tblPr>
              <a:tblGrid>
                <a:gridCol w="1862181"/>
                <a:gridCol w="6152266"/>
              </a:tblGrid>
              <a:tr h="370840">
                <a:tc>
                  <a:txBody>
                    <a:bodyPr/>
                    <a:lstStyle/>
                    <a:p>
                      <a:endParaRPr lang="en-AU" dirty="0"/>
                    </a:p>
                  </a:txBody>
                  <a:tcPr/>
                </a:tc>
                <a:tc>
                  <a:txBody>
                    <a:bodyPr/>
                    <a:lstStyle/>
                    <a:p>
                      <a:endParaRPr lang="en-AU" dirty="0"/>
                    </a:p>
                  </a:txBody>
                  <a:tcPr/>
                </a:tc>
              </a:tr>
              <a:tr h="370840">
                <a:tc>
                  <a:txBody>
                    <a:bodyPr/>
                    <a:lstStyle/>
                    <a:p>
                      <a:r>
                        <a:rPr lang="en-US" sz="1400" dirty="0" smtClean="0"/>
                        <a:t>Standard 1: </a:t>
                      </a:r>
                      <a:endParaRPr lang="en-AU" sz="1400" dirty="0"/>
                    </a:p>
                  </a:txBody>
                  <a:tcPr/>
                </a:tc>
                <a:tc>
                  <a:txBody>
                    <a:bodyPr/>
                    <a:lstStyle/>
                    <a:p>
                      <a:r>
                        <a:rPr lang="en-US" sz="1400" dirty="0" smtClean="0"/>
                        <a:t>Strategies to embed and organisational culture if child safety</a:t>
                      </a:r>
                      <a:endParaRPr lang="en-AU" sz="1400" dirty="0"/>
                    </a:p>
                  </a:txBody>
                  <a:tcPr/>
                </a:tc>
              </a:tr>
              <a:tr h="370840">
                <a:tc>
                  <a:txBody>
                    <a:bodyPr/>
                    <a:lstStyle/>
                    <a:p>
                      <a:r>
                        <a:rPr lang="en-AU" sz="1400" dirty="0" smtClean="0"/>
                        <a:t>Standard 2:</a:t>
                      </a:r>
                      <a:endParaRPr lang="en-AU" sz="1400" dirty="0"/>
                    </a:p>
                  </a:txBody>
                  <a:tcPr/>
                </a:tc>
                <a:tc>
                  <a:txBody>
                    <a:bodyPr/>
                    <a:lstStyle/>
                    <a:p>
                      <a:r>
                        <a:rPr lang="en-AU" sz="1400" dirty="0" smtClean="0"/>
                        <a:t>A child safe policy or statement of commitment to child safety</a:t>
                      </a:r>
                      <a:endParaRPr lang="en-AU" sz="1400" dirty="0"/>
                    </a:p>
                  </a:txBody>
                  <a:tcPr/>
                </a:tc>
              </a:tr>
              <a:tr h="370840">
                <a:tc>
                  <a:txBody>
                    <a:bodyPr/>
                    <a:lstStyle/>
                    <a:p>
                      <a:r>
                        <a:rPr lang="en-AU" sz="1400" dirty="0" smtClean="0"/>
                        <a:t>Standard 3:</a:t>
                      </a:r>
                      <a:endParaRPr lang="en-AU"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smtClean="0"/>
                        <a:t>A code of conduct that establishes clear expectations for appropriate behaviour with children</a:t>
                      </a:r>
                      <a:endParaRPr lang="en-AU" sz="1400"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latin typeface="+mn-lt"/>
                          <a:ea typeface="+mn-ea"/>
                          <a:cs typeface="+mn-cs"/>
                        </a:rPr>
                        <a:t>Standard 4:</a:t>
                      </a:r>
                      <a:endParaRPr lang="en-AU" sz="1400" kern="120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latin typeface="+mn-lt"/>
                          <a:ea typeface="+mn-ea"/>
                          <a:cs typeface="+mn-cs"/>
                        </a:rPr>
                        <a:t>Screening, supervision, tra8ining and other human resources practices that reduce the risk of child abuse by new and existing personnel</a:t>
                      </a:r>
                      <a:endParaRPr lang="en-AU" sz="1400" kern="1200" dirty="0">
                        <a:solidFill>
                          <a:schemeClr val="dk1"/>
                        </a:solidFill>
                        <a:latin typeface="+mn-lt"/>
                        <a:ea typeface="+mn-ea"/>
                        <a:cs typeface="+mn-cs"/>
                      </a:endParaRP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latin typeface="+mn-lt"/>
                          <a:ea typeface="+mn-ea"/>
                          <a:cs typeface="+mn-cs"/>
                        </a:rPr>
                        <a:t>Standard 5:</a:t>
                      </a:r>
                      <a:endParaRPr lang="en-AU" sz="1400" kern="120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latin typeface="+mn-lt"/>
                          <a:ea typeface="+mn-ea"/>
                          <a:cs typeface="+mn-cs"/>
                        </a:rPr>
                        <a:t>Processes for responding</a:t>
                      </a:r>
                      <a:r>
                        <a:rPr lang="en-AU" sz="1400" kern="1200" baseline="0" dirty="0" smtClean="0">
                          <a:solidFill>
                            <a:schemeClr val="dk1"/>
                          </a:solidFill>
                          <a:latin typeface="+mn-lt"/>
                          <a:ea typeface="+mn-ea"/>
                          <a:cs typeface="+mn-cs"/>
                        </a:rPr>
                        <a:t> to and reporting suspected child abuse</a:t>
                      </a:r>
                      <a:endParaRPr lang="en-AU" sz="1400" kern="1200" dirty="0">
                        <a:solidFill>
                          <a:schemeClr val="dk1"/>
                        </a:solidFill>
                        <a:latin typeface="+mn-lt"/>
                        <a:ea typeface="+mn-ea"/>
                        <a:cs typeface="+mn-cs"/>
                      </a:endParaRP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latin typeface="+mn-lt"/>
                          <a:ea typeface="+mn-ea"/>
                          <a:cs typeface="+mn-cs"/>
                        </a:rPr>
                        <a:t>Standard 6:</a:t>
                      </a:r>
                      <a:endParaRPr lang="en-AU" sz="1400" kern="120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latin typeface="+mn-lt"/>
                          <a:ea typeface="+mn-ea"/>
                          <a:cs typeface="+mn-cs"/>
                        </a:rPr>
                        <a:t>Strategies </a:t>
                      </a:r>
                      <a:r>
                        <a:rPr lang="en-AU" sz="1400" kern="1200" dirty="0" smtClean="0">
                          <a:solidFill>
                            <a:schemeClr val="dk1"/>
                          </a:solidFill>
                          <a:latin typeface="+mn-lt"/>
                          <a:ea typeface="+mn-ea"/>
                          <a:cs typeface="+mn-cs"/>
                        </a:rPr>
                        <a:t>to identify and reduce or remove the risk</a:t>
                      </a:r>
                      <a:r>
                        <a:rPr lang="en-AU" sz="1400" kern="1200" baseline="0" dirty="0" smtClean="0">
                          <a:solidFill>
                            <a:schemeClr val="dk1"/>
                          </a:solidFill>
                          <a:latin typeface="+mn-lt"/>
                          <a:ea typeface="+mn-ea"/>
                          <a:cs typeface="+mn-cs"/>
                        </a:rPr>
                        <a:t> of abuse</a:t>
                      </a:r>
                      <a:endParaRPr lang="en-AU" sz="1400" kern="1200" dirty="0">
                        <a:solidFill>
                          <a:schemeClr val="dk1"/>
                        </a:solidFill>
                        <a:latin typeface="+mn-lt"/>
                        <a:ea typeface="+mn-ea"/>
                        <a:cs typeface="+mn-cs"/>
                      </a:endParaRP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latin typeface="+mn-lt"/>
                          <a:ea typeface="+mn-ea"/>
                          <a:cs typeface="+mn-cs"/>
                        </a:rPr>
                        <a:t>Standard 7:</a:t>
                      </a:r>
                      <a:endParaRPr lang="en-AU" sz="1400" kern="1200" dirty="0">
                        <a:solidFill>
                          <a:schemeClr val="dk1"/>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latin typeface="+mn-lt"/>
                          <a:ea typeface="+mn-ea"/>
                          <a:cs typeface="+mn-cs"/>
                        </a:rPr>
                        <a:t>Strategies to promote the participation and empowerment</a:t>
                      </a:r>
                      <a:r>
                        <a:rPr lang="en-AU" sz="1400" kern="1200" baseline="0" dirty="0" smtClean="0">
                          <a:solidFill>
                            <a:schemeClr val="dk1"/>
                          </a:solidFill>
                          <a:latin typeface="+mn-lt"/>
                          <a:ea typeface="+mn-ea"/>
                          <a:cs typeface="+mn-cs"/>
                        </a:rPr>
                        <a:t> of children.</a:t>
                      </a:r>
                      <a:endParaRPr lang="en-AU" sz="14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1444849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84684"/>
            <a:ext cx="7859216" cy="4341479"/>
          </a:xfrm>
        </p:spPr>
        <p:txBody>
          <a:bodyPr/>
          <a:lstStyle/>
          <a:p>
            <a:pPr marL="0" indent="0">
              <a:buNone/>
            </a:pPr>
            <a:r>
              <a:rPr lang="en-US" sz="2000" dirty="0" smtClean="0"/>
              <a:t>The implementation of the standards was conducted as a ‘project’ to ensure appropriate governance and accountability.</a:t>
            </a:r>
          </a:p>
          <a:p>
            <a:endParaRPr lang="en-US" sz="2000" dirty="0" smtClean="0"/>
          </a:p>
          <a:p>
            <a:endParaRPr lang="en-US" sz="2000" dirty="0"/>
          </a:p>
          <a:p>
            <a:pPr marL="0" indent="0">
              <a:buNone/>
            </a:pPr>
            <a:r>
              <a:rPr lang="en-US" sz="2000" b="1" dirty="0" smtClean="0">
                <a:solidFill>
                  <a:srgbClr val="04B5A0"/>
                </a:solidFill>
              </a:rPr>
              <a:t>Key Concepts</a:t>
            </a:r>
            <a:endParaRPr lang="en-US" sz="2000" dirty="0" smtClean="0"/>
          </a:p>
          <a:p>
            <a:pPr marL="514350" indent="-514350">
              <a:buFont typeface="+mj-lt"/>
              <a:buAutoNum type="arabicPeriod"/>
            </a:pPr>
            <a:r>
              <a:rPr lang="en-US" sz="2000" dirty="0" smtClean="0"/>
              <a:t>Executive Sponsorship</a:t>
            </a:r>
          </a:p>
          <a:p>
            <a:pPr marL="514350" indent="-514350">
              <a:buFont typeface="+mj-lt"/>
              <a:buAutoNum type="arabicPeriod"/>
            </a:pPr>
            <a:r>
              <a:rPr lang="en-US" sz="2000" dirty="0" smtClean="0"/>
              <a:t>Integration with existing clinical governance structure</a:t>
            </a:r>
          </a:p>
          <a:p>
            <a:pPr marL="514350" indent="-514350">
              <a:buFont typeface="+mj-lt"/>
              <a:buAutoNum type="arabicPeriod"/>
            </a:pPr>
            <a:r>
              <a:rPr lang="en-US" sz="2000" dirty="0" smtClean="0"/>
              <a:t>Engagement of appropriate stakeholders</a:t>
            </a:r>
            <a:endParaRPr lang="en-US" sz="2000" dirty="0"/>
          </a:p>
        </p:txBody>
      </p:sp>
      <p:sp>
        <p:nvSpPr>
          <p:cNvPr id="4" name="Title 3"/>
          <p:cNvSpPr>
            <a:spLocks noGrp="1"/>
          </p:cNvSpPr>
          <p:nvPr>
            <p:ph type="title"/>
          </p:nvPr>
        </p:nvSpPr>
        <p:spPr/>
        <p:txBody>
          <a:bodyPr/>
          <a:lstStyle/>
          <a:p>
            <a:r>
              <a:rPr lang="en-US" dirty="0" smtClean="0"/>
              <a:t>Implementation Plan</a:t>
            </a:r>
            <a:endParaRPr lang="en-US" dirty="0"/>
          </a:p>
        </p:txBody>
      </p:sp>
    </p:spTree>
    <p:extLst>
      <p:ext uri="{BB962C8B-B14F-4D97-AF65-F5344CB8AC3E}">
        <p14:creationId xmlns:p14="http://schemas.microsoft.com/office/powerpoint/2010/main" val="21449032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Book"/>
                <a:cs typeface="Avenir Book"/>
              </a:rPr>
              <a:t>Overview of Project</a:t>
            </a:r>
            <a:endParaRPr lang="en-US" dirty="0">
              <a:latin typeface="Avenir Book"/>
              <a:cs typeface="Avenir Book"/>
            </a:endParaRPr>
          </a:p>
        </p:txBody>
      </p:sp>
      <p:sp>
        <p:nvSpPr>
          <p:cNvPr id="3" name="Content Placeholder 2"/>
          <p:cNvSpPr>
            <a:spLocks noGrp="1"/>
          </p:cNvSpPr>
          <p:nvPr>
            <p:ph idx="1"/>
          </p:nvPr>
        </p:nvSpPr>
        <p:spPr>
          <a:xfrm>
            <a:off x="539552" y="3429000"/>
            <a:ext cx="8147248" cy="3267169"/>
          </a:xfrm>
        </p:spPr>
        <p:txBody>
          <a:bodyPr>
            <a:normAutofit/>
          </a:bodyPr>
          <a:lstStyle/>
          <a:p>
            <a:r>
              <a:rPr lang="en-US" sz="1800" dirty="0" smtClean="0">
                <a:latin typeface="Arial"/>
                <a:cs typeface="Arial"/>
              </a:rPr>
              <a:t>The Department of Health and Human Standards require that all healthcare </a:t>
            </a:r>
            <a:r>
              <a:rPr lang="en-US" sz="1800" dirty="0" err="1" smtClean="0">
                <a:latin typeface="Arial"/>
                <a:cs typeface="Arial"/>
              </a:rPr>
              <a:t>organisations</a:t>
            </a:r>
            <a:r>
              <a:rPr lang="en-US" sz="1800" dirty="0" smtClean="0">
                <a:latin typeface="Arial"/>
                <a:cs typeface="Arial"/>
              </a:rPr>
              <a:t> implement the Child Safe Standards from Jan 2016.</a:t>
            </a:r>
          </a:p>
          <a:p>
            <a:pPr marL="0" indent="0">
              <a:buNone/>
            </a:pPr>
            <a:endParaRPr lang="en-US" sz="1800" dirty="0" smtClean="0">
              <a:latin typeface="Arial"/>
              <a:cs typeface="Arial"/>
            </a:endParaRPr>
          </a:p>
          <a:p>
            <a:r>
              <a:rPr lang="en-US" sz="1800" dirty="0" smtClean="0">
                <a:latin typeface="Arial"/>
                <a:cs typeface="Arial"/>
              </a:rPr>
              <a:t>The RCH is therefore required to demonstrate a commitment to the implementation of the standards.</a:t>
            </a:r>
          </a:p>
          <a:p>
            <a:pPr marL="0" indent="0">
              <a:buNone/>
            </a:pPr>
            <a:endParaRPr lang="en-US" sz="1800" dirty="0" smtClean="0">
              <a:latin typeface="Arial"/>
              <a:cs typeface="Arial"/>
            </a:endParaRPr>
          </a:p>
          <a:p>
            <a:r>
              <a:rPr lang="en-US" sz="1800" dirty="0" smtClean="0">
                <a:latin typeface="Arial"/>
                <a:cs typeface="Arial"/>
              </a:rPr>
              <a:t>There is no ‘prescribed’ timeframe for implementation of the standards</a:t>
            </a:r>
          </a:p>
          <a:p>
            <a:pPr marL="0" indent="0">
              <a:buNone/>
            </a:pPr>
            <a:endParaRPr lang="en-US" sz="1800" dirty="0" smtClean="0">
              <a:latin typeface="Arial"/>
              <a:cs typeface="Arial"/>
            </a:endParaRPr>
          </a:p>
          <a:p>
            <a:r>
              <a:rPr lang="en-US" sz="1800" dirty="0" smtClean="0">
                <a:latin typeface="Arial"/>
                <a:cs typeface="Arial"/>
              </a:rPr>
              <a:t>The RCH has committed to have these implemented by June 2017</a:t>
            </a:r>
            <a:endParaRPr lang="en-US" sz="1800"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268760"/>
            <a:ext cx="3164824" cy="1898894"/>
          </a:xfrm>
          <a:prstGeom prst="rect">
            <a:avLst/>
          </a:prstGeom>
        </p:spPr>
      </p:pic>
    </p:spTree>
    <p:extLst>
      <p:ext uri="{BB962C8B-B14F-4D97-AF65-F5344CB8AC3E}">
        <p14:creationId xmlns:p14="http://schemas.microsoft.com/office/powerpoint/2010/main" val="11730740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endParaRPr lang="en-US" dirty="0"/>
          </a:p>
        </p:txBody>
      </p:sp>
      <p:sp>
        <p:nvSpPr>
          <p:cNvPr id="3" name="Content Placeholder 2"/>
          <p:cNvSpPr>
            <a:spLocks noGrp="1"/>
          </p:cNvSpPr>
          <p:nvPr>
            <p:ph idx="1"/>
          </p:nvPr>
        </p:nvSpPr>
        <p:spPr>
          <a:xfrm>
            <a:off x="251520" y="1772816"/>
            <a:ext cx="8619200" cy="2577158"/>
          </a:xfrm>
        </p:spPr>
        <p:txBody>
          <a:bodyPr>
            <a:normAutofit/>
          </a:bodyPr>
          <a:lstStyle/>
          <a:p>
            <a:r>
              <a:rPr lang="en-US" sz="1800" dirty="0" smtClean="0">
                <a:latin typeface="Arial"/>
                <a:cs typeface="Arial"/>
              </a:rPr>
              <a:t>The </a:t>
            </a:r>
            <a:r>
              <a:rPr lang="en-US" sz="1800" dirty="0">
                <a:latin typeface="Arial"/>
                <a:cs typeface="Arial"/>
              </a:rPr>
              <a:t>concept of this project was presented to the Executive Director, Nursing and Allied Health Services’ and Executive Director, Strategy and </a:t>
            </a:r>
            <a:r>
              <a:rPr lang="en-US" sz="1800" dirty="0" err="1" smtClean="0">
                <a:latin typeface="Arial"/>
                <a:cs typeface="Arial"/>
              </a:rPr>
              <a:t>Organisational</a:t>
            </a:r>
            <a:r>
              <a:rPr lang="en-US" sz="1800" dirty="0" smtClean="0">
                <a:latin typeface="Arial"/>
                <a:cs typeface="Arial"/>
              </a:rPr>
              <a:t> Improvement.</a:t>
            </a:r>
          </a:p>
          <a:p>
            <a:pPr marL="0" indent="0">
              <a:buNone/>
            </a:pPr>
            <a:endParaRPr lang="en-AU" sz="1800" dirty="0">
              <a:latin typeface="Arial"/>
              <a:cs typeface="Arial"/>
            </a:endParaRPr>
          </a:p>
          <a:p>
            <a:r>
              <a:rPr lang="en-US" sz="1800" dirty="0">
                <a:latin typeface="Arial"/>
                <a:cs typeface="Arial"/>
              </a:rPr>
              <a:t>The project is to implement all seven Child Safe standards into the ‘usual business’ of the Royal Children’s Hospital</a:t>
            </a:r>
            <a:r>
              <a:rPr lang="en-US" sz="1800" dirty="0" smtClean="0">
                <a:latin typeface="Arial"/>
                <a:cs typeface="Arial"/>
              </a:rPr>
              <a:t>.</a:t>
            </a:r>
            <a:endParaRPr lang="en-AU" sz="1800" dirty="0" smtClean="0">
              <a:latin typeface="Arial"/>
              <a:cs typeface="Arial"/>
            </a:endParaRPr>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395536" y="5013176"/>
            <a:ext cx="8420417" cy="864096"/>
          </a:xfrm>
          <a:prstGeom prst="rect">
            <a:avLst/>
          </a:prstGeom>
        </p:spPr>
      </p:pic>
    </p:spTree>
    <p:extLst>
      <p:ext uri="{BB962C8B-B14F-4D97-AF65-F5344CB8AC3E}">
        <p14:creationId xmlns:p14="http://schemas.microsoft.com/office/powerpoint/2010/main" val="36780802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402074" cy="1143000"/>
          </a:xfrm>
        </p:spPr>
        <p:txBody>
          <a:bodyPr/>
          <a:lstStyle/>
          <a:p>
            <a:r>
              <a:rPr lang="en-US" dirty="0" smtClean="0"/>
              <a:t>Project Scope Management Plan</a:t>
            </a:r>
            <a:endParaRPr lang="en-US" dirty="0"/>
          </a:p>
        </p:txBody>
      </p:sp>
      <p:sp>
        <p:nvSpPr>
          <p:cNvPr id="3" name="Content Placeholder 2"/>
          <p:cNvSpPr>
            <a:spLocks noGrp="1"/>
          </p:cNvSpPr>
          <p:nvPr>
            <p:ph idx="1"/>
          </p:nvPr>
        </p:nvSpPr>
        <p:spPr>
          <a:xfrm>
            <a:off x="755576" y="1124744"/>
            <a:ext cx="7662864" cy="3267169"/>
          </a:xfrm>
        </p:spPr>
        <p:txBody>
          <a:bodyPr/>
          <a:lstStyle/>
          <a:p>
            <a:pPr lvl="0"/>
            <a:endParaRPr lang="en-US" sz="1800" dirty="0" smtClean="0">
              <a:latin typeface="Arial"/>
              <a:cs typeface="Arial"/>
            </a:endParaRPr>
          </a:p>
          <a:p>
            <a:pPr lvl="0"/>
            <a:r>
              <a:rPr lang="en-US" sz="1800" dirty="0" smtClean="0">
                <a:latin typeface="Arial"/>
                <a:cs typeface="Arial"/>
              </a:rPr>
              <a:t>System are implemented to ensure that the Child Safe Standards can be met and are sustainable</a:t>
            </a:r>
          </a:p>
          <a:p>
            <a:pPr lvl="0"/>
            <a:endParaRPr lang="en-US" sz="1800" dirty="0" smtClean="0">
              <a:latin typeface="Arial"/>
              <a:cs typeface="Arial"/>
            </a:endParaRPr>
          </a:p>
          <a:p>
            <a:pPr lvl="0"/>
            <a:r>
              <a:rPr lang="en-US" sz="1800" dirty="0" smtClean="0">
                <a:latin typeface="Arial"/>
                <a:cs typeface="Arial"/>
              </a:rPr>
              <a:t>All </a:t>
            </a:r>
            <a:r>
              <a:rPr lang="en-US" sz="1800" dirty="0">
                <a:latin typeface="Arial"/>
                <a:cs typeface="Arial"/>
              </a:rPr>
              <a:t>staff are required to be aware of the requirements of the standards</a:t>
            </a:r>
            <a:r>
              <a:rPr lang="en-US" sz="1800" dirty="0" smtClean="0">
                <a:latin typeface="Arial"/>
                <a:cs typeface="Arial"/>
              </a:rPr>
              <a:t>.</a:t>
            </a:r>
          </a:p>
          <a:p>
            <a:pPr marL="0" lvl="0" indent="0">
              <a:buNone/>
            </a:pPr>
            <a:endParaRPr lang="en-AU" sz="1800" dirty="0">
              <a:latin typeface="Arial"/>
              <a:cs typeface="Arial"/>
            </a:endParaRPr>
          </a:p>
          <a:p>
            <a:pPr lvl="0"/>
            <a:r>
              <a:rPr lang="en-US" sz="1800" dirty="0">
                <a:latin typeface="Arial"/>
                <a:cs typeface="Arial"/>
              </a:rPr>
              <a:t>All new staff are to be made aware of the Royal Children’s Commitment to Child </a:t>
            </a:r>
            <a:r>
              <a:rPr lang="en-US" sz="1800" dirty="0" smtClean="0">
                <a:latin typeface="Arial"/>
                <a:cs typeface="Arial"/>
              </a:rPr>
              <a:t>Safety</a:t>
            </a:r>
          </a:p>
          <a:p>
            <a:pPr marL="0" lvl="0" indent="0">
              <a:buNone/>
            </a:pPr>
            <a:endParaRPr lang="en-AU" sz="1800" dirty="0">
              <a:latin typeface="Arial"/>
              <a:cs typeface="Arial"/>
            </a:endParaRPr>
          </a:p>
          <a:p>
            <a:pPr lvl="0"/>
            <a:r>
              <a:rPr lang="en-US" sz="1800" dirty="0">
                <a:latin typeface="Arial"/>
                <a:cs typeface="Arial"/>
              </a:rPr>
              <a:t>All potential employees will be required to demonstrate compliance with Child Safety regulations e.g. Working with Children Checks </a:t>
            </a:r>
            <a:r>
              <a:rPr lang="en-US" sz="1800" dirty="0" smtClean="0">
                <a:latin typeface="Arial"/>
                <a:cs typeface="Arial"/>
              </a:rPr>
              <a:t>etc.</a:t>
            </a:r>
            <a:endParaRPr lang="en-AU" sz="1800" dirty="0">
              <a:latin typeface="Arial"/>
              <a:cs typeface="Arial"/>
            </a:endParaRP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24128" y="4797152"/>
            <a:ext cx="2249983" cy="1687487"/>
          </a:xfrm>
          <a:prstGeom prst="rect">
            <a:avLst/>
          </a:prstGeom>
        </p:spPr>
      </p:pic>
    </p:spTree>
    <p:extLst>
      <p:ext uri="{BB962C8B-B14F-4D97-AF65-F5344CB8AC3E}">
        <p14:creationId xmlns:p14="http://schemas.microsoft.com/office/powerpoint/2010/main" val="38402591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venir Book"/>
                <a:cs typeface="Avenir Book"/>
              </a:rPr>
              <a:t>Project Stakeholders</a:t>
            </a:r>
            <a:endParaRPr lang="en-US" dirty="0">
              <a:latin typeface="Avenir Book"/>
              <a:cs typeface="Avenir Book"/>
            </a:endParaRPr>
          </a:p>
        </p:txBody>
      </p:sp>
      <p:graphicFrame>
        <p:nvGraphicFramePr>
          <p:cNvPr id="4" name="Table 3"/>
          <p:cNvGraphicFramePr>
            <a:graphicFrameLocks noGrp="1"/>
          </p:cNvGraphicFramePr>
          <p:nvPr>
            <p:extLst>
              <p:ext uri="{D42A27DB-BD31-4B8C-83A1-F6EECF244321}">
                <p14:modId xmlns:p14="http://schemas.microsoft.com/office/powerpoint/2010/main" val="3015526092"/>
              </p:ext>
            </p:extLst>
          </p:nvPr>
        </p:nvGraphicFramePr>
        <p:xfrm>
          <a:off x="323528" y="1844824"/>
          <a:ext cx="8274461" cy="4310730"/>
        </p:xfrm>
        <a:graphic>
          <a:graphicData uri="http://schemas.openxmlformats.org/drawingml/2006/table">
            <a:tbl>
              <a:tblPr firstRow="1" bandRow="1">
                <a:tableStyleId>{5C22544A-7EE6-4342-B048-85BDC9FD1C3A}</a:tableStyleId>
              </a:tblPr>
              <a:tblGrid>
                <a:gridCol w="3194328"/>
                <a:gridCol w="5080133"/>
              </a:tblGrid>
              <a:tr h="442607">
                <a:tc>
                  <a:txBody>
                    <a:bodyPr/>
                    <a:lstStyle/>
                    <a:p>
                      <a:r>
                        <a:rPr lang="en-US" sz="1200" dirty="0" smtClean="0">
                          <a:latin typeface="Avenir Book"/>
                          <a:cs typeface="Avenir Book"/>
                        </a:rPr>
                        <a:t>Person</a:t>
                      </a:r>
                      <a:endParaRPr lang="en-US" sz="1200" dirty="0">
                        <a:latin typeface="Avenir Book"/>
                        <a:cs typeface="Avenir Book"/>
                      </a:endParaRPr>
                    </a:p>
                  </a:txBody>
                  <a:tcPr/>
                </a:tc>
                <a:tc>
                  <a:txBody>
                    <a:bodyPr/>
                    <a:lstStyle/>
                    <a:p>
                      <a:r>
                        <a:rPr lang="en-US" sz="1200" dirty="0" smtClean="0">
                          <a:latin typeface="Avenir Book"/>
                          <a:cs typeface="Avenir Book"/>
                        </a:rPr>
                        <a:t>Role</a:t>
                      </a:r>
                      <a:endParaRPr lang="en-US" sz="1200" dirty="0">
                        <a:latin typeface="Avenir Book"/>
                        <a:cs typeface="Avenir Book"/>
                      </a:endParaRPr>
                    </a:p>
                  </a:txBody>
                  <a:tcPr/>
                </a:tc>
              </a:tr>
              <a:tr h="461149">
                <a:tc>
                  <a:txBody>
                    <a:bodyPr/>
                    <a:lstStyle/>
                    <a:p>
                      <a:r>
                        <a:rPr lang="en-US" sz="1200" dirty="0" smtClean="0">
                          <a:latin typeface="Avenir Book"/>
                          <a:cs typeface="Avenir Book"/>
                        </a:rPr>
                        <a:t>Director Human</a:t>
                      </a:r>
                      <a:r>
                        <a:rPr lang="en-US" sz="1200" baseline="0" dirty="0" smtClean="0">
                          <a:latin typeface="Avenir Book"/>
                          <a:cs typeface="Avenir Book"/>
                        </a:rPr>
                        <a:t> Resources </a:t>
                      </a:r>
                    </a:p>
                  </a:txBody>
                  <a:tcPr/>
                </a:tc>
                <a:tc>
                  <a:txBody>
                    <a:bodyPr/>
                    <a:lstStyle/>
                    <a:p>
                      <a:pPr marL="285750" indent="-285750">
                        <a:buFont typeface="Arial"/>
                        <a:buChar char="•"/>
                      </a:pPr>
                      <a:r>
                        <a:rPr lang="en-US" sz="1200" dirty="0" smtClean="0">
                          <a:latin typeface="Avenir Book"/>
                          <a:cs typeface="Avenir Book"/>
                        </a:rPr>
                        <a:t>Amendments to</a:t>
                      </a:r>
                      <a:r>
                        <a:rPr lang="en-US" sz="1200" baseline="0" dirty="0" smtClean="0">
                          <a:latin typeface="Avenir Book"/>
                          <a:cs typeface="Avenir Book"/>
                        </a:rPr>
                        <a:t> Code of Conduct and related Policies.</a:t>
                      </a:r>
                    </a:p>
                    <a:p>
                      <a:pPr marL="285750" indent="-285750">
                        <a:buFont typeface="Arial"/>
                        <a:buChar char="•"/>
                      </a:pPr>
                      <a:r>
                        <a:rPr lang="en-US" sz="1200" baseline="0" dirty="0" smtClean="0">
                          <a:latin typeface="Avenir Book"/>
                          <a:cs typeface="Avenir Book"/>
                        </a:rPr>
                        <a:t>Changes to recruiting practice</a:t>
                      </a:r>
                      <a:endParaRPr lang="en-US" sz="1200" dirty="0">
                        <a:latin typeface="Avenir Book"/>
                        <a:cs typeface="Avenir Book"/>
                      </a:endParaRPr>
                    </a:p>
                  </a:txBody>
                  <a:tcPr/>
                </a:tc>
              </a:tr>
              <a:tr h="461149">
                <a:tc>
                  <a:txBody>
                    <a:bodyPr/>
                    <a:lstStyle/>
                    <a:p>
                      <a:r>
                        <a:rPr lang="en-US" sz="1200" dirty="0" smtClean="0">
                          <a:latin typeface="Avenir Book"/>
                          <a:cs typeface="Avenir Book"/>
                        </a:rPr>
                        <a:t>Manager</a:t>
                      </a:r>
                      <a:r>
                        <a:rPr lang="en-US" sz="1200" baseline="0" dirty="0" smtClean="0">
                          <a:latin typeface="Avenir Book"/>
                          <a:cs typeface="Avenir Book"/>
                        </a:rPr>
                        <a:t> Social Work</a:t>
                      </a:r>
                      <a:endParaRPr lang="en-US" sz="1200" dirty="0">
                        <a:latin typeface="Avenir Book"/>
                        <a:cs typeface="Avenir Book"/>
                      </a:endParaRPr>
                    </a:p>
                  </a:txBody>
                  <a:tcPr/>
                </a:tc>
                <a:tc>
                  <a:txBody>
                    <a:bodyPr/>
                    <a:lstStyle/>
                    <a:p>
                      <a:pPr marL="285750" indent="-285750">
                        <a:buFont typeface="Arial"/>
                        <a:buChar char="•"/>
                      </a:pPr>
                      <a:r>
                        <a:rPr lang="en-US" sz="1200" dirty="0" smtClean="0">
                          <a:latin typeface="Avenir Book"/>
                          <a:cs typeface="Avenir Book"/>
                        </a:rPr>
                        <a:t>Review of hospital</a:t>
                      </a:r>
                      <a:r>
                        <a:rPr lang="en-US" sz="1200" baseline="0" dirty="0" smtClean="0">
                          <a:latin typeface="Avenir Book"/>
                          <a:cs typeface="Avenir Book"/>
                        </a:rPr>
                        <a:t> procedures and practices for reporting child abuse</a:t>
                      </a:r>
                      <a:endParaRPr lang="en-US" sz="1200" dirty="0">
                        <a:latin typeface="Avenir Book"/>
                        <a:cs typeface="Avenir Book"/>
                      </a:endParaRPr>
                    </a:p>
                  </a:txBody>
                  <a:tcPr/>
                </a:tc>
              </a:tr>
              <a:tr h="461149">
                <a:tc>
                  <a:txBody>
                    <a:bodyPr/>
                    <a:lstStyle/>
                    <a:p>
                      <a:r>
                        <a:rPr lang="en-US" sz="1200" dirty="0" smtClean="0">
                          <a:latin typeface="Avenir Book"/>
                          <a:cs typeface="Avenir Book"/>
                        </a:rPr>
                        <a:t>Vulnerable</a:t>
                      </a:r>
                      <a:r>
                        <a:rPr lang="en-US" sz="1200" baseline="0" dirty="0" smtClean="0">
                          <a:latin typeface="Avenir Book"/>
                          <a:cs typeface="Avenir Book"/>
                        </a:rPr>
                        <a:t> Children's Committee</a:t>
                      </a:r>
                    </a:p>
                    <a:p>
                      <a:r>
                        <a:rPr lang="en-US" sz="1200" baseline="0" dirty="0" smtClean="0">
                          <a:latin typeface="Avenir Book"/>
                          <a:cs typeface="Avenir Book"/>
                        </a:rPr>
                        <a:t>(reps – medical, nursing, social work)</a:t>
                      </a:r>
                    </a:p>
                    <a:p>
                      <a:r>
                        <a:rPr lang="en-US" sz="1200" baseline="0" dirty="0" smtClean="0">
                          <a:solidFill>
                            <a:schemeClr val="accent3">
                              <a:lumMod val="75000"/>
                            </a:schemeClr>
                          </a:solidFill>
                          <a:latin typeface="Avenir Book"/>
                          <a:cs typeface="Avenir Book"/>
                        </a:rPr>
                        <a:t>Technical experts</a:t>
                      </a:r>
                      <a:endParaRPr lang="en-US" sz="1200" dirty="0">
                        <a:solidFill>
                          <a:schemeClr val="accent3">
                            <a:lumMod val="75000"/>
                          </a:schemeClr>
                        </a:solidFill>
                        <a:latin typeface="Avenir Book"/>
                        <a:cs typeface="Avenir Book"/>
                      </a:endParaRPr>
                    </a:p>
                  </a:txBody>
                  <a:tcPr/>
                </a:tc>
                <a:tc>
                  <a:txBody>
                    <a:bodyPr/>
                    <a:lstStyle/>
                    <a:p>
                      <a:pPr marL="285750" indent="-285750">
                        <a:buFont typeface="Arial"/>
                        <a:buChar char="•"/>
                      </a:pPr>
                      <a:r>
                        <a:rPr lang="en-US" sz="1200" dirty="0" smtClean="0">
                          <a:latin typeface="Avenir Book"/>
                          <a:cs typeface="Avenir Book"/>
                        </a:rPr>
                        <a:t>‘Owner’ of the decisions about changes to staff </a:t>
                      </a:r>
                      <a:r>
                        <a:rPr lang="en-US" sz="1200" dirty="0" err="1" smtClean="0">
                          <a:latin typeface="Avenir Book"/>
                          <a:cs typeface="Avenir Book"/>
                        </a:rPr>
                        <a:t>behaviours</a:t>
                      </a:r>
                      <a:r>
                        <a:rPr lang="en-US" sz="1200" dirty="0" smtClean="0">
                          <a:latin typeface="Avenir Book"/>
                          <a:cs typeface="Avenir Book"/>
                        </a:rPr>
                        <a:t> and practices to implement standards</a:t>
                      </a:r>
                    </a:p>
                    <a:p>
                      <a:pPr marL="285750" indent="-285750">
                        <a:buFont typeface="Arial"/>
                        <a:buChar char="•"/>
                      </a:pPr>
                      <a:r>
                        <a:rPr lang="en-US" sz="1200" dirty="0" smtClean="0">
                          <a:latin typeface="Avenir Book"/>
                          <a:cs typeface="Avenir Book"/>
                        </a:rPr>
                        <a:t>Overview of implementation</a:t>
                      </a:r>
                      <a:endParaRPr lang="en-US" sz="1200" dirty="0">
                        <a:latin typeface="Avenir Book"/>
                        <a:cs typeface="Avenir Book"/>
                      </a:endParaRPr>
                    </a:p>
                  </a:txBody>
                  <a:tcPr/>
                </a:tc>
              </a:tr>
              <a:tr h="461149">
                <a:tc>
                  <a:txBody>
                    <a:bodyPr/>
                    <a:lstStyle/>
                    <a:p>
                      <a:r>
                        <a:rPr lang="en-US" sz="1200" dirty="0" smtClean="0">
                          <a:latin typeface="Avenir Book"/>
                          <a:cs typeface="Avenir Book"/>
                        </a:rPr>
                        <a:t>Director Education Institute</a:t>
                      </a:r>
                      <a:endParaRPr lang="en-US" sz="1200" dirty="0">
                        <a:latin typeface="Avenir Book"/>
                        <a:cs typeface="Avenir Book"/>
                      </a:endParaRPr>
                    </a:p>
                  </a:txBody>
                  <a:tcPr/>
                </a:tc>
                <a:tc>
                  <a:txBody>
                    <a:bodyPr/>
                    <a:lstStyle/>
                    <a:p>
                      <a:pPr marL="285750" indent="-285750">
                        <a:buFont typeface="Arial"/>
                        <a:buChar char="•"/>
                      </a:pPr>
                      <a:r>
                        <a:rPr lang="en-US" sz="1200" dirty="0" smtClean="0">
                          <a:latin typeface="Avenir Book"/>
                          <a:cs typeface="Avenir Book"/>
                        </a:rPr>
                        <a:t>Alignment with requirements from Education </a:t>
                      </a:r>
                      <a:r>
                        <a:rPr lang="en-US" sz="1200" dirty="0" err="1" smtClean="0">
                          <a:latin typeface="Avenir Book"/>
                          <a:cs typeface="Avenir Book"/>
                        </a:rPr>
                        <a:t>Dept</a:t>
                      </a:r>
                      <a:r>
                        <a:rPr lang="en-US" sz="1200" dirty="0" smtClean="0">
                          <a:latin typeface="Avenir Book"/>
                          <a:cs typeface="Avenir Book"/>
                        </a:rPr>
                        <a:t> </a:t>
                      </a:r>
                      <a:endParaRPr lang="en-US" sz="1200" dirty="0">
                        <a:latin typeface="Avenir Book"/>
                        <a:cs typeface="Avenir Book"/>
                      </a:endParaRPr>
                    </a:p>
                  </a:txBody>
                  <a:tcPr/>
                </a:tc>
              </a:tr>
              <a:tr h="461149">
                <a:tc>
                  <a:txBody>
                    <a:bodyPr/>
                    <a:lstStyle/>
                    <a:p>
                      <a:r>
                        <a:rPr lang="en-US" sz="1200" dirty="0" smtClean="0">
                          <a:latin typeface="Avenir Book"/>
                          <a:cs typeface="Avenir Book"/>
                        </a:rPr>
                        <a:t>Director Nursing Education</a:t>
                      </a:r>
                      <a:endParaRPr lang="en-US" sz="1200" dirty="0">
                        <a:latin typeface="Avenir Book"/>
                        <a:cs typeface="Avenir Book"/>
                      </a:endParaRPr>
                    </a:p>
                  </a:txBody>
                  <a:tcPr/>
                </a:tc>
                <a:tc>
                  <a:txBody>
                    <a:bodyPr/>
                    <a:lstStyle/>
                    <a:p>
                      <a:pPr marL="285750" indent="-285750">
                        <a:buFont typeface="Arial"/>
                        <a:buChar char="•"/>
                      </a:pPr>
                      <a:r>
                        <a:rPr lang="en-US" sz="1200" dirty="0" smtClean="0">
                          <a:latin typeface="Avenir Book"/>
                          <a:cs typeface="Avenir Book"/>
                        </a:rPr>
                        <a:t>Incorporate requirements into education packages</a:t>
                      </a:r>
                      <a:endParaRPr lang="en-US" sz="1200" dirty="0">
                        <a:latin typeface="Avenir Book"/>
                        <a:cs typeface="Avenir Book"/>
                      </a:endParaRPr>
                    </a:p>
                  </a:txBody>
                  <a:tcPr/>
                </a:tc>
              </a:tr>
              <a:tr h="461149">
                <a:tc>
                  <a:txBody>
                    <a:bodyPr/>
                    <a:lstStyle/>
                    <a:p>
                      <a:r>
                        <a:rPr lang="en-US" sz="1200" dirty="0" smtClean="0">
                          <a:latin typeface="Avenir Book"/>
                          <a:cs typeface="Avenir Book"/>
                        </a:rPr>
                        <a:t>Director Medical Education</a:t>
                      </a:r>
                      <a:endParaRPr lang="en-US" sz="1200" dirty="0">
                        <a:latin typeface="Avenir Book"/>
                        <a:cs typeface="Avenir Book"/>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latin typeface="Avenir Book"/>
                          <a:cs typeface="Avenir Book"/>
                        </a:rPr>
                        <a:t>Incorporate requirements into education packages</a:t>
                      </a:r>
                    </a:p>
                    <a:p>
                      <a:endParaRPr lang="en-US" sz="1200" dirty="0">
                        <a:latin typeface="Avenir Book"/>
                        <a:cs typeface="Avenir Book"/>
                      </a:endParaRPr>
                    </a:p>
                  </a:txBody>
                  <a:tcPr/>
                </a:tc>
              </a:tr>
              <a:tr h="461149">
                <a:tc>
                  <a:txBody>
                    <a:bodyPr/>
                    <a:lstStyle/>
                    <a:p>
                      <a:r>
                        <a:rPr lang="en-US" sz="1200" dirty="0" smtClean="0">
                          <a:latin typeface="Avenir Book"/>
                          <a:cs typeface="Avenir Book"/>
                        </a:rPr>
                        <a:t>Director</a:t>
                      </a:r>
                      <a:r>
                        <a:rPr lang="en-US" sz="1200" baseline="0" dirty="0" smtClean="0">
                          <a:latin typeface="Avenir Book"/>
                          <a:cs typeface="Avenir Book"/>
                        </a:rPr>
                        <a:t> </a:t>
                      </a:r>
                      <a:r>
                        <a:rPr lang="en-US" sz="1200" baseline="0" dirty="0" err="1" smtClean="0">
                          <a:latin typeface="Avenir Book"/>
                          <a:cs typeface="Avenir Book"/>
                        </a:rPr>
                        <a:t>Organisational</a:t>
                      </a:r>
                      <a:r>
                        <a:rPr lang="en-US" sz="1200" baseline="0" dirty="0" smtClean="0">
                          <a:latin typeface="Avenir Book"/>
                          <a:cs typeface="Avenir Book"/>
                        </a:rPr>
                        <a:t> Development</a:t>
                      </a:r>
                      <a:endParaRPr lang="en-US" sz="1200" dirty="0">
                        <a:latin typeface="Avenir Book"/>
                        <a:cs typeface="Avenir Book"/>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latin typeface="Avenir Book"/>
                          <a:cs typeface="Avenir Book"/>
                        </a:rPr>
                        <a:t>Incorporate requirements into education packages</a:t>
                      </a:r>
                    </a:p>
                    <a:p>
                      <a:endParaRPr lang="en-US" sz="1200" dirty="0">
                        <a:latin typeface="Avenir Book"/>
                        <a:cs typeface="Avenir Book"/>
                      </a:endParaRPr>
                    </a:p>
                  </a:txBody>
                  <a:tcPr/>
                </a:tc>
              </a:tr>
              <a:tr h="461149">
                <a:tc>
                  <a:txBody>
                    <a:bodyPr/>
                    <a:lstStyle/>
                    <a:p>
                      <a:r>
                        <a:rPr lang="en-US" sz="1200" dirty="0" smtClean="0">
                          <a:latin typeface="Avenir Book"/>
                          <a:cs typeface="Avenir Book"/>
                        </a:rPr>
                        <a:t>Director Communications</a:t>
                      </a:r>
                      <a:endParaRPr lang="en-US" sz="1200" dirty="0">
                        <a:latin typeface="Avenir Book"/>
                        <a:cs typeface="Avenir Book"/>
                      </a:endParaRPr>
                    </a:p>
                  </a:txBody>
                  <a:tcPr/>
                </a:tc>
                <a:tc>
                  <a:txBody>
                    <a:bodyPr/>
                    <a:lstStyle/>
                    <a:p>
                      <a:pPr marL="285750" indent="-285750">
                        <a:buFont typeface="Arial"/>
                        <a:buChar char="•"/>
                      </a:pPr>
                      <a:r>
                        <a:rPr lang="en-US" sz="1200" dirty="0" smtClean="0">
                          <a:latin typeface="Avenir Book"/>
                          <a:cs typeface="Avenir Book"/>
                        </a:rPr>
                        <a:t>Advise and deliver internal and</a:t>
                      </a:r>
                      <a:r>
                        <a:rPr lang="en-US" sz="1200" baseline="0" dirty="0" smtClean="0">
                          <a:latin typeface="Avenir Book"/>
                          <a:cs typeface="Avenir Book"/>
                        </a:rPr>
                        <a:t> external communications</a:t>
                      </a:r>
                      <a:endParaRPr lang="en-US" sz="1200" dirty="0">
                        <a:latin typeface="Avenir Book"/>
                        <a:cs typeface="Avenir Book"/>
                      </a:endParaRPr>
                    </a:p>
                  </a:txBody>
                  <a:tcPr/>
                </a:tc>
              </a:tr>
            </a:tbl>
          </a:graphicData>
        </a:graphic>
      </p:graphicFrame>
    </p:spTree>
    <p:extLst>
      <p:ext uri="{BB962C8B-B14F-4D97-AF65-F5344CB8AC3E}">
        <p14:creationId xmlns:p14="http://schemas.microsoft.com/office/powerpoint/2010/main" val="42426832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VHM PowerPoint presentation">
  <a:themeElements>
    <a:clrScheme name="SVHA Master 1">
      <a:dk1>
        <a:srgbClr val="000000"/>
      </a:dk1>
      <a:lt1>
        <a:srgbClr val="FFFFFF"/>
      </a:lt1>
      <a:dk2>
        <a:srgbClr val="1F497D"/>
      </a:dk2>
      <a:lt2>
        <a:srgbClr val="EEECE1"/>
      </a:lt2>
      <a:accent1>
        <a:srgbClr val="0046AD"/>
      </a:accent1>
      <a:accent2>
        <a:srgbClr val="7451AD"/>
      </a:accent2>
      <a:accent3>
        <a:srgbClr val="FFFFFF"/>
      </a:accent3>
      <a:accent4>
        <a:srgbClr val="000000"/>
      </a:accent4>
      <a:accent5>
        <a:srgbClr val="AAB0D3"/>
      </a:accent5>
      <a:accent6>
        <a:srgbClr val="68499C"/>
      </a:accent6>
      <a:hlink>
        <a:srgbClr val="9F88C6"/>
      </a:hlink>
      <a:folHlink>
        <a:srgbClr val="99B5DE"/>
      </a:folHlink>
    </a:clrScheme>
    <a:fontScheme name="SVHA Master">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VHA Master 1">
        <a:dk1>
          <a:srgbClr val="000000"/>
        </a:dk1>
        <a:lt1>
          <a:srgbClr val="FFFFFF"/>
        </a:lt1>
        <a:dk2>
          <a:srgbClr val="1F497D"/>
        </a:dk2>
        <a:lt2>
          <a:srgbClr val="EEECE1"/>
        </a:lt2>
        <a:accent1>
          <a:srgbClr val="0046AD"/>
        </a:accent1>
        <a:accent2>
          <a:srgbClr val="7451AD"/>
        </a:accent2>
        <a:accent3>
          <a:srgbClr val="FFFFFF"/>
        </a:accent3>
        <a:accent4>
          <a:srgbClr val="000000"/>
        </a:accent4>
        <a:accent5>
          <a:srgbClr val="AAB0D3"/>
        </a:accent5>
        <a:accent6>
          <a:srgbClr val="68499C"/>
        </a:accent6>
        <a:hlink>
          <a:srgbClr val="9F88C6"/>
        </a:hlink>
        <a:folHlink>
          <a:srgbClr val="99B5D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Custom 2">
      <a:dk1>
        <a:srgbClr val="2F4354"/>
      </a:dk1>
      <a:lt1>
        <a:sysClr val="window" lastClr="FFFFFF"/>
      </a:lt1>
      <a:dk2>
        <a:srgbClr val="0C0037"/>
      </a:dk2>
      <a:lt2>
        <a:srgbClr val="99B7C0"/>
      </a:lt2>
      <a:accent1>
        <a:srgbClr val="49BCD1"/>
      </a:accent1>
      <a:accent2>
        <a:srgbClr val="71BB32"/>
      </a:accent2>
      <a:accent3>
        <a:srgbClr val="F2792C"/>
      </a:accent3>
      <a:accent4>
        <a:srgbClr val="CF0026"/>
      </a:accent4>
      <a:accent5>
        <a:srgbClr val="FBAC12"/>
      </a:accent5>
      <a:accent6>
        <a:srgbClr val="EE7394"/>
      </a:accent6>
      <a:hlink>
        <a:srgbClr val="0E78C1"/>
      </a:hlink>
      <a:folHlink>
        <a:srgbClr val="A957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SVHM PowerPoint presentation</Template>
  <TotalTime>0</TotalTime>
  <Words>2814</Words>
  <Application>Microsoft Macintosh PowerPoint</Application>
  <PresentationFormat>On-screen Show (4:3)</PresentationFormat>
  <Paragraphs>320</Paragraphs>
  <Slides>37</Slides>
  <Notes>2</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SVHM PowerPoint presentation</vt:lpstr>
      <vt:lpstr>Office Theme</vt:lpstr>
      <vt:lpstr>Custom Design</vt:lpstr>
      <vt:lpstr>1_Custom Design</vt:lpstr>
      <vt:lpstr>PowerPoint Presentation</vt:lpstr>
      <vt:lpstr>Why do we need child safe standards?</vt:lpstr>
      <vt:lpstr>Principles</vt:lpstr>
      <vt:lpstr>What are the Child Safe Standards?</vt:lpstr>
      <vt:lpstr>Implementation Plan</vt:lpstr>
      <vt:lpstr>Overview of Project</vt:lpstr>
      <vt:lpstr>Concept</vt:lpstr>
      <vt:lpstr>Project Scope Management Plan</vt:lpstr>
      <vt:lpstr>Project Stakeholders</vt:lpstr>
      <vt:lpstr>Practical Implementation</vt:lpstr>
      <vt:lpstr>Where to start?</vt:lpstr>
      <vt:lpstr>Key Aspects of Implementation</vt:lpstr>
      <vt:lpstr>Key Aspects of Implementation</vt:lpstr>
      <vt:lpstr>RCH Commitment to Child Safety </vt:lpstr>
      <vt:lpstr>Key Aspects of Implementation</vt:lpstr>
      <vt:lpstr>Key Aspects of Implementation</vt:lpstr>
      <vt:lpstr>Key Aspects of Implementation</vt:lpstr>
      <vt:lpstr>Key Aspects of Implementation</vt:lpstr>
      <vt:lpstr>Key Aspects of Implementation</vt:lpstr>
      <vt:lpstr>Staff Training Package</vt:lpstr>
      <vt:lpstr>Purpose of Training </vt:lpstr>
      <vt:lpstr>Practical Implementation at RCH </vt:lpstr>
      <vt:lpstr>Who’s responsibility is Child Safety</vt:lpstr>
      <vt:lpstr>What is Child Abuse?</vt:lpstr>
      <vt:lpstr>Types of Abuse</vt:lpstr>
      <vt:lpstr>Physical abuse </vt:lpstr>
      <vt:lpstr>Sexual Abuse</vt:lpstr>
      <vt:lpstr>Emotional Abuse</vt:lpstr>
      <vt:lpstr>Neglect</vt:lpstr>
      <vt:lpstr>Grooming</vt:lpstr>
      <vt:lpstr>Family Violence</vt:lpstr>
      <vt:lpstr>Practical Implementation at RCH </vt:lpstr>
      <vt:lpstr>Practical Implementation at RCH </vt:lpstr>
      <vt:lpstr>Vulnerable Children  Policy and Procedures</vt:lpstr>
      <vt:lpstr>PowerPoint Presentation</vt:lpstr>
      <vt:lpstr>Procedure for Suspected Child Abuse</vt:lpstr>
      <vt:lpstr>E-learning tool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2015-11-20T03:53:58Z</dcterms:created>
  <dcterms:modified xsi:type="dcterms:W3CDTF">2017-10-19T22:37:01Z</dcterms:modified>
</cp:coreProperties>
</file>