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97" r:id="rId3"/>
    <p:sldId id="300" r:id="rId4"/>
    <p:sldId id="301" r:id="rId5"/>
    <p:sldId id="305" r:id="rId6"/>
    <p:sldId id="302" r:id="rId7"/>
    <p:sldId id="306" r:id="rId8"/>
    <p:sldId id="298" r:id="rId9"/>
    <p:sldId id="303" r:id="rId10"/>
    <p:sldId id="319" r:id="rId11"/>
    <p:sldId id="307" r:id="rId12"/>
    <p:sldId id="304" r:id="rId13"/>
    <p:sldId id="318" r:id="rId14"/>
    <p:sldId id="308" r:id="rId15"/>
    <p:sldId id="311" r:id="rId16"/>
    <p:sldId id="316" r:id="rId17"/>
    <p:sldId id="317" r:id="rId18"/>
    <p:sldId id="315" r:id="rId19"/>
    <p:sldId id="312" r:id="rId20"/>
    <p:sldId id="313" r:id="rId21"/>
    <p:sldId id="289" r:id="rId22"/>
    <p:sldId id="293" r:id="rId23"/>
    <p:sldId id="278" r:id="rId24"/>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62" autoAdjust="0"/>
  </p:normalViewPr>
  <p:slideViewPr>
    <p:cSldViewPr snapToGrid="0">
      <p:cViewPr varScale="1">
        <p:scale>
          <a:sx n="53" d="100"/>
          <a:sy n="53" d="100"/>
        </p:scale>
        <p:origin x="1176" y="52"/>
      </p:cViewPr>
      <p:guideLst>
        <p:guide orient="horz" pos="2160"/>
        <p:guide pos="3840"/>
      </p:guideLst>
    </p:cSldViewPr>
  </p:slideViewPr>
  <p:notesTextViewPr>
    <p:cViewPr>
      <p:scale>
        <a:sx n="1" d="1"/>
        <a:sy n="1" d="1"/>
      </p:scale>
      <p:origin x="0" y="-166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6FEE60D2-000E-4457-9450-41D2E7C811F4}" type="datetimeFigureOut">
              <a:rPr lang="en-AU" smtClean="0"/>
              <a:t>20/10/17</a:t>
            </a:fld>
            <a:endParaRPr lang="en-AU"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A1EA03-545C-44D3-A89B-E0E06CB9066F}" type="slidenum">
              <a:rPr lang="en-AU" smtClean="0"/>
              <a:t>‹#›</a:t>
            </a:fld>
            <a:endParaRPr lang="en-AU" dirty="0"/>
          </a:p>
        </p:txBody>
      </p:sp>
    </p:spTree>
    <p:extLst>
      <p:ext uri="{BB962C8B-B14F-4D97-AF65-F5344CB8AC3E}">
        <p14:creationId xmlns:p14="http://schemas.microsoft.com/office/powerpoint/2010/main" val="99730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4BE5736A-C12D-4897-9C9C-E2FAC678F393}" type="datetimeFigureOut">
              <a:rPr lang="en-AU" smtClean="0"/>
              <a:t>20/10/17</a:t>
            </a:fld>
            <a:endParaRPr lang="en-AU" dirty="0"/>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15A8BBC1-2B03-434A-9466-F5C3FC4BEA49}" type="slidenum">
              <a:rPr lang="en-AU" smtClean="0"/>
              <a:t>‹#›</a:t>
            </a:fld>
            <a:endParaRPr lang="en-AU" dirty="0"/>
          </a:p>
        </p:txBody>
      </p:sp>
    </p:spTree>
    <p:extLst>
      <p:ext uri="{BB962C8B-B14F-4D97-AF65-F5344CB8AC3E}">
        <p14:creationId xmlns:p14="http://schemas.microsoft.com/office/powerpoint/2010/main" val="195281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urwatch.org.au/Understanding-Violence/Facts-and-figures#WWDA (new windo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dirty="0"/>
              <a:t>Thank you </a:t>
            </a:r>
          </a:p>
          <a:p>
            <a:pPr eaLnBrk="1" hangingPunct="1"/>
            <a:r>
              <a:rPr lang="en-AU" altLang="en-US" dirty="0"/>
              <a:t>Acknowledgement of country </a:t>
            </a:r>
          </a:p>
          <a:p>
            <a:pPr eaLnBrk="1" hangingPunct="1"/>
            <a:r>
              <a:rPr lang="en-AU" altLang="en-US" dirty="0"/>
              <a:t>Peak body</a:t>
            </a:r>
          </a:p>
          <a:p>
            <a:pPr eaLnBrk="1" hangingPunct="1"/>
            <a:r>
              <a:rPr lang="en-AU" altLang="en-US" dirty="0"/>
              <a:t>Membership </a:t>
            </a:r>
          </a:p>
          <a:p>
            <a:pPr eaLnBrk="1" hangingPunct="1"/>
            <a:r>
              <a:rPr lang="en-AU" altLang="en-US" dirty="0"/>
              <a:t>Role</a:t>
            </a:r>
          </a:p>
          <a:p>
            <a:endParaRPr lang="en-US" dirty="0"/>
          </a:p>
        </p:txBody>
      </p:sp>
      <p:sp>
        <p:nvSpPr>
          <p:cNvPr id="4" name="Slide Number Placeholder 3"/>
          <p:cNvSpPr>
            <a:spLocks noGrp="1"/>
          </p:cNvSpPr>
          <p:nvPr>
            <p:ph type="sldNum" sz="quarter" idx="10"/>
          </p:nvPr>
        </p:nvSpPr>
        <p:spPr/>
        <p:txBody>
          <a:bodyPr/>
          <a:lstStyle/>
          <a:p>
            <a:fld id="{829B1A00-4E63-4918-BE2D-CFE726D62336}" type="slidenum">
              <a:rPr lang="en-US" smtClean="0"/>
              <a:t>1</a:t>
            </a:fld>
            <a:endParaRPr lang="en-US" dirty="0"/>
          </a:p>
        </p:txBody>
      </p:sp>
    </p:spTree>
    <p:extLst>
      <p:ext uri="{BB962C8B-B14F-4D97-AF65-F5344CB8AC3E}">
        <p14:creationId xmlns:p14="http://schemas.microsoft.com/office/powerpoint/2010/main" val="268407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RC said</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Health care professionals are in a key position to identify and respond - many women experiencing FV will not even contemplate contacting a FV service but may reach out to a health care worker particularly at times of heightened risk i.e. During Pregnancy or following childbirth</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Or seek treatment for injuries or medical conditions arising from FV</a:t>
            </a:r>
            <a:endParaRPr lang="en-AU" sz="120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Failing to identify signs of FV or minimizing disclosures can have a devastating impact and can deter victims from seeking support in the future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A range of health services come into contact with those experiencing FV including GPS, maternal and child health services, hospitals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There are many reasons for health professionals failing to inquire - lack of training, anxiety re what to do then, lack of referral options, limited time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Lots of examples where FV is recognized as a necessary response -</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Collocation of services i.e. Health and legal</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While there's pockets of good practice the RC found a lack of </a:t>
            </a:r>
            <a:r>
              <a:rPr lang="en-AU" sz="1200" b="0" i="0" kern="1200" dirty="0" err="1">
                <a:solidFill>
                  <a:schemeClr val="tx1"/>
                </a:solidFill>
                <a:effectLst/>
                <a:latin typeface="+mn-lt"/>
                <a:ea typeface="+mn-ea"/>
                <a:cs typeface="+mn-cs"/>
              </a:rPr>
              <a:t>cohesiion</a:t>
            </a:r>
            <a:r>
              <a:rPr lang="en-AU" sz="1200" b="0" i="0" kern="1200" dirty="0">
                <a:solidFill>
                  <a:schemeClr val="tx1"/>
                </a:solidFill>
                <a:effectLst/>
                <a:latin typeface="+mn-lt"/>
                <a:ea typeface="+mn-ea"/>
                <a:cs typeface="+mn-cs"/>
              </a:rPr>
              <a:t> and consistency in the way in which FV is responded to.</a:t>
            </a:r>
            <a:r>
              <a:rPr lang="en-AU" sz="1200"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There is no </a:t>
            </a:r>
            <a:r>
              <a:rPr lang="en-AU" sz="1200" b="0" i="0" kern="1200" dirty="0" err="1">
                <a:solidFill>
                  <a:schemeClr val="tx1"/>
                </a:solidFill>
                <a:effectLst/>
                <a:latin typeface="+mn-lt"/>
                <a:ea typeface="+mn-ea"/>
                <a:cs typeface="+mn-cs"/>
              </a:rPr>
              <a:t>healthwide</a:t>
            </a:r>
            <a:r>
              <a:rPr lang="en-AU" sz="1200" b="0" i="0" kern="1200" dirty="0">
                <a:solidFill>
                  <a:schemeClr val="tx1"/>
                </a:solidFill>
                <a:effectLst/>
                <a:latin typeface="+mn-lt"/>
                <a:ea typeface="+mn-ea"/>
                <a:cs typeface="+mn-cs"/>
              </a:rPr>
              <a:t> system approach.</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I’ll speak to what is</a:t>
            </a:r>
            <a:r>
              <a:rPr lang="en-AU" sz="1200" b="0" i="0" kern="1200" baseline="0" dirty="0">
                <a:solidFill>
                  <a:schemeClr val="tx1"/>
                </a:solidFill>
                <a:effectLst/>
                <a:latin typeface="+mn-lt"/>
                <a:ea typeface="+mn-ea"/>
                <a:cs typeface="+mn-cs"/>
              </a:rPr>
              <a:t> required for a more systematic approach in a minute but first I want to</a:t>
            </a:r>
            <a:r>
              <a:rPr lang="en-AU" sz="1200" kern="1200" dirty="0">
                <a:solidFill>
                  <a:schemeClr val="tx1"/>
                </a:solidFill>
                <a:effectLst/>
                <a:latin typeface="+mn-lt"/>
                <a:ea typeface="+mn-ea"/>
                <a:cs typeface="+mn-cs"/>
              </a:rPr>
              <a:t> speak about what you can do individually as a health</a:t>
            </a:r>
            <a:r>
              <a:rPr lang="en-AU" sz="1200" kern="1200" baseline="0" dirty="0">
                <a:solidFill>
                  <a:schemeClr val="tx1"/>
                </a:solidFill>
                <a:effectLst/>
                <a:latin typeface="+mn-lt"/>
                <a:ea typeface="+mn-ea"/>
                <a:cs typeface="+mn-cs"/>
              </a:rPr>
              <a:t> practitioner</a:t>
            </a:r>
            <a:endParaRPr lang="en-AU" sz="1200" kern="1200" dirty="0">
              <a:solidFill>
                <a:schemeClr val="tx1"/>
              </a:solidFill>
              <a:effectLst/>
              <a:latin typeface="+mn-lt"/>
              <a:ea typeface="+mn-ea"/>
              <a:cs typeface="+mn-cs"/>
            </a:endParaRPr>
          </a:p>
          <a:p>
            <a:endParaRPr lang="en-AU"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The role of health professionals in responding to violence against women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 critical. There were noteworthy themes from the lay witnesses that presented at the Royal </a:t>
            </a:r>
            <a:r>
              <a:rPr lang="en-US" sz="1200" b="1" kern="1200" dirty="0" err="1">
                <a:solidFill>
                  <a:schemeClr val="tx1"/>
                </a:solidFill>
                <a:effectLst/>
                <a:latin typeface="+mn-lt"/>
                <a:ea typeface="+mn-ea"/>
                <a:cs typeface="+mn-cs"/>
              </a:rPr>
              <a:t>commussion</a:t>
            </a:r>
            <a:r>
              <a:rPr lang="en-US" sz="1200" b="1" kern="1200" dirty="0">
                <a:solidFill>
                  <a:schemeClr val="tx1"/>
                </a:solidFill>
                <a:effectLst/>
                <a:latin typeface="+mn-lt"/>
                <a:ea typeface="+mn-ea"/>
                <a:cs typeface="+mn-cs"/>
              </a:rPr>
              <a:t> into family violence in Victoria this year of the differences that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looked for signs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asked the question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validated her experience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provided a reality check</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Ensured the woman's agency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Provided support within the context of their own role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comprehensively referred</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ASK RHE QUESTION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many professionals can be terrified to ask the question </a:t>
            </a:r>
            <a:r>
              <a:rPr lang="en-US" sz="1200" b="1" kern="1200" dirty="0" err="1">
                <a:solidFill>
                  <a:schemeClr val="tx1"/>
                </a:solidFill>
                <a:effectLst/>
                <a:latin typeface="+mn-lt"/>
                <a:ea typeface="+mn-ea"/>
                <a:cs typeface="+mn-cs"/>
              </a:rPr>
              <a:t>bc</a:t>
            </a:r>
            <a:r>
              <a:rPr lang="en-US" sz="1200" b="1" kern="1200" dirty="0">
                <a:solidFill>
                  <a:schemeClr val="tx1"/>
                </a:solidFill>
                <a:effectLst/>
                <a:latin typeface="+mn-lt"/>
                <a:ea typeface="+mn-ea"/>
                <a:cs typeface="+mn-cs"/>
              </a:rPr>
              <a:t> they don't know what to do which is fair enough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MKe</a:t>
            </a:r>
            <a:r>
              <a:rPr lang="en-US" sz="1200" b="1" kern="1200" dirty="0">
                <a:solidFill>
                  <a:schemeClr val="tx1"/>
                </a:solidFill>
                <a:effectLst/>
                <a:latin typeface="+mn-lt"/>
                <a:ea typeface="+mn-ea"/>
                <a:cs typeface="+mn-cs"/>
              </a:rPr>
              <a:t> an excuse to get her on her own - Ask her on her own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Don't breach confidentiality or speak with abuser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Screening assessment and </a:t>
            </a:r>
            <a:r>
              <a:rPr lang="en-US" sz="1200" b="1" kern="1200" dirty="0" err="1">
                <a:solidFill>
                  <a:schemeClr val="tx1"/>
                </a:solidFill>
                <a:effectLst/>
                <a:latin typeface="+mn-lt"/>
                <a:ea typeface="+mn-ea"/>
                <a:cs typeface="+mn-cs"/>
              </a:rPr>
              <a:t>protcols</a:t>
            </a:r>
            <a:r>
              <a:rPr lang="en-US" sz="1200" b="1" kern="1200" dirty="0">
                <a:solidFill>
                  <a:schemeClr val="tx1"/>
                </a:solidFill>
                <a:effectLst/>
                <a:latin typeface="+mn-lt"/>
                <a:ea typeface="+mn-ea"/>
                <a:cs typeface="+mn-cs"/>
              </a:rPr>
              <a:t> - Many hospitals are now introducing Screening and assessment protocols - which are great but what is important to </a:t>
            </a:r>
            <a:r>
              <a:rPr lang="en-US" sz="1200" b="1" kern="1200" dirty="0" err="1">
                <a:solidFill>
                  <a:schemeClr val="tx1"/>
                </a:solidFill>
                <a:effectLst/>
                <a:latin typeface="+mn-lt"/>
                <a:ea typeface="+mn-ea"/>
                <a:cs typeface="+mn-cs"/>
              </a:rPr>
              <a:t>recognise</a:t>
            </a:r>
            <a:r>
              <a:rPr lang="en-US" sz="1200" b="1" kern="1200" dirty="0">
                <a:solidFill>
                  <a:schemeClr val="tx1"/>
                </a:solidFill>
                <a:effectLst/>
                <a:latin typeface="+mn-lt"/>
                <a:ea typeface="+mn-ea"/>
                <a:cs typeface="+mn-cs"/>
              </a:rPr>
              <a:t> is that this isn't the same as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Screening can be </a:t>
            </a:r>
            <a:r>
              <a:rPr lang="en-US" sz="1200" b="1" kern="1200" dirty="0" err="1">
                <a:solidFill>
                  <a:schemeClr val="tx1"/>
                </a:solidFill>
                <a:effectLst/>
                <a:latin typeface="+mn-lt"/>
                <a:ea typeface="+mn-ea"/>
                <a:cs typeface="+mn-cs"/>
              </a:rPr>
              <a:t>conceptualise</a:t>
            </a:r>
            <a:r>
              <a:rPr lang="en-US" sz="1200" b="1" kern="1200" dirty="0">
                <a:solidFill>
                  <a:schemeClr val="tx1"/>
                </a:solidFill>
                <a:effectLst/>
                <a:latin typeface="+mn-lt"/>
                <a:ea typeface="+mn-ea"/>
                <a:cs typeface="+mn-cs"/>
              </a:rPr>
              <a:t> FV as a disease rather than a social problem. So screening can be understood as just asking a question which may result in disclosures but not necessarily ensure safety of women or quality of care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3.They validated her experiences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Nobody will believe you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Women don't </a:t>
            </a:r>
            <a:r>
              <a:rPr lang="en-US" sz="1200" b="1" kern="1200" dirty="0" err="1">
                <a:solidFill>
                  <a:schemeClr val="tx1"/>
                </a:solidFill>
                <a:effectLst/>
                <a:latin typeface="+mn-lt"/>
                <a:ea typeface="+mn-ea"/>
                <a:cs typeface="+mn-cs"/>
              </a:rPr>
              <a:t>recognise</a:t>
            </a:r>
            <a:r>
              <a:rPr lang="en-US" sz="1200" b="1" kern="1200" dirty="0">
                <a:solidFill>
                  <a:schemeClr val="tx1"/>
                </a:solidFill>
                <a:effectLst/>
                <a:latin typeface="+mn-lt"/>
                <a:ea typeface="+mn-ea"/>
                <a:cs typeface="+mn-cs"/>
              </a:rPr>
              <a:t> they're in an abusive relationship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He's not physically </a:t>
            </a:r>
            <a:r>
              <a:rPr lang="en-US" sz="1200" b="1" kern="1200" dirty="0" err="1">
                <a:solidFill>
                  <a:schemeClr val="tx1"/>
                </a:solidFill>
                <a:effectLst/>
                <a:latin typeface="+mn-lt"/>
                <a:ea typeface="+mn-ea"/>
                <a:cs typeface="+mn-cs"/>
              </a:rPr>
              <a:t>violenct</a:t>
            </a:r>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Blames her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Mad or bad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Validate her </a:t>
            </a:r>
            <a:r>
              <a:rPr lang="en-US" sz="1200" b="1" i="1" u="sng" kern="1200" dirty="0" err="1">
                <a:solidFill>
                  <a:schemeClr val="tx1"/>
                </a:solidFill>
                <a:effectLst/>
                <a:latin typeface="+mn-lt"/>
                <a:ea typeface="+mn-ea"/>
                <a:cs typeface="+mn-cs"/>
              </a:rPr>
              <a:t>experimece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Everyone has the right to feel safe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never an excuse for violence or abuse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Ensured the woman's agency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Don't take over or make choices on her behalf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There are good reasons why women don't leave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Provided support within the context of their own role</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you want me to write a report for you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Prioritised</a:t>
            </a:r>
            <a:r>
              <a:rPr lang="en-US" sz="1200" b="1" kern="1200" dirty="0">
                <a:solidFill>
                  <a:schemeClr val="tx1"/>
                </a:solidFill>
                <a:effectLst/>
                <a:latin typeface="+mn-lt"/>
                <a:ea typeface="+mn-ea"/>
                <a:cs typeface="+mn-cs"/>
              </a:rPr>
              <a:t> her safety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11</a:t>
            </a:fld>
            <a:endParaRPr lang="en-AU" dirty="0"/>
          </a:p>
        </p:txBody>
      </p:sp>
    </p:spTree>
    <p:extLst>
      <p:ext uri="{BB962C8B-B14F-4D97-AF65-F5344CB8AC3E}">
        <p14:creationId xmlns:p14="http://schemas.microsoft.com/office/powerpoint/2010/main" val="371227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A8BBC1-2B03-434A-9466-F5C3FC4BEA49}" type="slidenum">
              <a:rPr lang="en-AU" smtClean="0"/>
              <a:t>12</a:t>
            </a:fld>
            <a:endParaRPr lang="en-AU" dirty="0"/>
          </a:p>
        </p:txBody>
      </p:sp>
    </p:spTree>
    <p:extLst>
      <p:ext uri="{BB962C8B-B14F-4D97-AF65-F5344CB8AC3E}">
        <p14:creationId xmlns:p14="http://schemas.microsoft.com/office/powerpoint/2010/main" val="284903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AU" sz="1200" kern="1200" dirty="0">
              <a:solidFill>
                <a:schemeClr val="tx1"/>
              </a:solidFill>
              <a:effectLst/>
              <a:latin typeface="+mn-lt"/>
              <a:ea typeface="+mn-ea"/>
              <a:cs typeface="+mn-cs"/>
            </a:endParaRPr>
          </a:p>
          <a:p>
            <a:pPr eaLnBrk="1" hangingPunct="1"/>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A8BBC1-2B03-434A-9466-F5C3FC4BEA49}" type="slidenum">
              <a:rPr lang="en-AU" smtClean="0"/>
              <a:t>13</a:t>
            </a:fld>
            <a:endParaRPr lang="en-AU" dirty="0"/>
          </a:p>
        </p:txBody>
      </p:sp>
    </p:spTree>
    <p:extLst>
      <p:ext uri="{BB962C8B-B14F-4D97-AF65-F5344CB8AC3E}">
        <p14:creationId xmlns:p14="http://schemas.microsoft.com/office/powerpoint/2010/main" val="221759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14</a:t>
            </a:fld>
            <a:endParaRPr lang="en-AU" dirty="0"/>
          </a:p>
        </p:txBody>
      </p:sp>
    </p:spTree>
    <p:extLst>
      <p:ext uri="{BB962C8B-B14F-4D97-AF65-F5344CB8AC3E}">
        <p14:creationId xmlns:p14="http://schemas.microsoft.com/office/powerpoint/2010/main" val="413474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15</a:t>
            </a:fld>
            <a:endParaRPr lang="en-AU" dirty="0"/>
          </a:p>
        </p:txBody>
      </p:sp>
    </p:spTree>
    <p:extLst>
      <p:ext uri="{BB962C8B-B14F-4D97-AF65-F5344CB8AC3E}">
        <p14:creationId xmlns:p14="http://schemas.microsoft.com/office/powerpoint/2010/main" val="3384596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16</a:t>
            </a:fld>
            <a:endParaRPr lang="en-AU" dirty="0"/>
          </a:p>
        </p:txBody>
      </p:sp>
    </p:spTree>
    <p:extLst>
      <p:ext uri="{BB962C8B-B14F-4D97-AF65-F5344CB8AC3E}">
        <p14:creationId xmlns:p14="http://schemas.microsoft.com/office/powerpoint/2010/main" val="3186178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17</a:t>
            </a:fld>
            <a:endParaRPr lang="en-AU" dirty="0"/>
          </a:p>
        </p:txBody>
      </p:sp>
    </p:spTree>
    <p:extLst>
      <p:ext uri="{BB962C8B-B14F-4D97-AF65-F5344CB8AC3E}">
        <p14:creationId xmlns:p14="http://schemas.microsoft.com/office/powerpoint/2010/main" val="313199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18</a:t>
            </a:fld>
            <a:endParaRPr lang="en-AU" dirty="0"/>
          </a:p>
        </p:txBody>
      </p:sp>
    </p:spTree>
    <p:extLst>
      <p:ext uri="{BB962C8B-B14F-4D97-AF65-F5344CB8AC3E}">
        <p14:creationId xmlns:p14="http://schemas.microsoft.com/office/powerpoint/2010/main" val="46201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19</a:t>
            </a:fld>
            <a:endParaRPr lang="en-AU" dirty="0"/>
          </a:p>
        </p:txBody>
      </p:sp>
    </p:spTree>
    <p:extLst>
      <p:ext uri="{BB962C8B-B14F-4D97-AF65-F5344CB8AC3E}">
        <p14:creationId xmlns:p14="http://schemas.microsoft.com/office/powerpoint/2010/main" val="2877366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54013" y="1241425"/>
            <a:ext cx="5954712"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1800 RESPECT website has been recently established to support victims of family violence &amp; sexual assault. </a:t>
            </a:r>
          </a:p>
          <a:p>
            <a:pPr eaLnBrk="1" hangingPunct="1">
              <a:spcBef>
                <a:spcPct val="0"/>
              </a:spcBef>
            </a:pPr>
            <a:endParaRPr lang="en-US" altLang="en-US" dirty="0"/>
          </a:p>
          <a:p>
            <a:pPr eaLnBrk="1" hangingPunct="1">
              <a:spcBef>
                <a:spcPct val="0"/>
              </a:spcBef>
            </a:pPr>
            <a:r>
              <a:rPr lang="en-US" altLang="en-US" dirty="0"/>
              <a:t>There is also a page (on the right) for workers and professionals. </a:t>
            </a:r>
          </a:p>
          <a:p>
            <a:pPr eaLnBrk="1" hangingPunct="1">
              <a:spcBef>
                <a:spcPct val="0"/>
              </a:spcBef>
            </a:pPr>
            <a:r>
              <a:rPr lang="en-US" altLang="en-US" dirty="0"/>
              <a:t>We would encourage you to visit this website – includes info:</a:t>
            </a:r>
          </a:p>
          <a:p>
            <a:pPr eaLnBrk="1" hangingPunct="1">
              <a:spcBef>
                <a:spcPct val="0"/>
              </a:spcBef>
            </a:pPr>
            <a:endParaRPr lang="en-US" altLang="en-US" dirty="0"/>
          </a:p>
          <a:p>
            <a:pPr eaLnBrk="1" hangingPunct="1">
              <a:spcBef>
                <a:spcPct val="0"/>
              </a:spcBef>
            </a:pPr>
            <a:r>
              <a:rPr lang="en-US" altLang="en-US" dirty="0"/>
              <a:t>Find answers to common questions about supporting clients or patients affected by domestic and family violence and sexual assault (from their FAQ page) </a:t>
            </a:r>
          </a:p>
          <a:p>
            <a:pPr eaLnBrk="1" hangingPunct="1">
              <a:spcBef>
                <a:spcPct val="0"/>
              </a:spcBef>
              <a:buFontTx/>
              <a:buChar char="•"/>
            </a:pPr>
            <a:r>
              <a:rPr lang="en-US" altLang="en-US" dirty="0"/>
              <a:t>How do I assess the risk of violence faced by clients or patients?</a:t>
            </a:r>
          </a:p>
          <a:p>
            <a:pPr eaLnBrk="1" hangingPunct="1">
              <a:spcBef>
                <a:spcPct val="0"/>
              </a:spcBef>
              <a:buFontTx/>
              <a:buChar char="•"/>
            </a:pPr>
            <a:r>
              <a:rPr lang="en-US" altLang="en-US" dirty="0"/>
              <a:t>How can I support a co-worker or employee?</a:t>
            </a:r>
          </a:p>
          <a:p>
            <a:pPr eaLnBrk="1" hangingPunct="1">
              <a:spcBef>
                <a:spcPct val="0"/>
              </a:spcBef>
              <a:buFontTx/>
              <a:buChar char="•"/>
            </a:pPr>
            <a:r>
              <a:rPr lang="en-US" altLang="en-US" dirty="0"/>
              <a:t>Where can I find workplace resources for DFV and sexual assault?</a:t>
            </a:r>
          </a:p>
          <a:p>
            <a:pPr eaLnBrk="1" hangingPunct="1">
              <a:spcBef>
                <a:spcPct val="0"/>
              </a:spcBef>
              <a:buFontTx/>
              <a:buChar char="•"/>
            </a:pPr>
            <a:r>
              <a:rPr lang="en-US" altLang="en-US" dirty="0"/>
              <a:t>What is domestic and family violence?</a:t>
            </a:r>
          </a:p>
          <a:p>
            <a:pPr eaLnBrk="1" hangingPunct="1">
              <a:spcBef>
                <a:spcPct val="0"/>
              </a:spcBef>
              <a:buFontTx/>
              <a:buChar char="•"/>
            </a:pPr>
            <a:r>
              <a:rPr lang="en-US" altLang="en-US" dirty="0"/>
              <a:t>What is sexual assault?</a:t>
            </a:r>
          </a:p>
          <a:p>
            <a:pPr eaLnBrk="1" hangingPunct="1">
              <a:spcBef>
                <a:spcPct val="0"/>
              </a:spcBef>
              <a:buFontTx/>
              <a:buChar char="•"/>
            </a:pPr>
            <a:r>
              <a:rPr lang="en-US" altLang="en-US" dirty="0"/>
              <a:t>How can a protection order help to stop the violence?</a:t>
            </a:r>
          </a:p>
          <a:p>
            <a:pPr eaLnBrk="1" hangingPunct="1">
              <a:spcBef>
                <a:spcPct val="0"/>
              </a:spcBef>
              <a:buFontTx/>
              <a:buChar char="•"/>
            </a:pPr>
            <a:r>
              <a:rPr lang="en-US" altLang="en-US" dirty="0"/>
              <a:t>How can I find counselling services for DFV &amp; sexual assault?</a:t>
            </a:r>
          </a:p>
          <a:p>
            <a:pPr eaLnBrk="1" hangingPunct="1">
              <a:spcBef>
                <a:spcPct val="0"/>
              </a:spcBef>
              <a:buFontTx/>
              <a:buChar char="•"/>
            </a:pPr>
            <a:r>
              <a:rPr lang="en-US" altLang="en-US" dirty="0"/>
              <a:t>How can I get help for a child or young person affected by violence?</a:t>
            </a:r>
          </a:p>
          <a:p>
            <a:pPr eaLnBrk="1" hangingPunct="1">
              <a:spcBef>
                <a:spcPct val="0"/>
              </a:spcBef>
              <a:buFontTx/>
              <a:buChar char="•"/>
            </a:pPr>
            <a:r>
              <a:rPr lang="en-US" altLang="en-US" dirty="0"/>
              <a:t>How do I find Indigenous services?</a:t>
            </a:r>
          </a:p>
          <a:p>
            <a:pPr eaLnBrk="1" hangingPunct="1">
              <a:spcBef>
                <a:spcPct val="0"/>
              </a:spcBef>
              <a:buFontTx/>
              <a:buChar char="•"/>
            </a:pPr>
            <a:r>
              <a:rPr lang="en-US" altLang="en-US" dirty="0"/>
              <a:t>How does domestic and family violence affect children?</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36600" indent="-282575">
              <a:spcBef>
                <a:spcPct val="30000"/>
              </a:spcBef>
              <a:defRPr sz="1200">
                <a:solidFill>
                  <a:schemeClr val="tx1"/>
                </a:solidFill>
                <a:latin typeface="Calibri" pitchFamily="34" charset="0"/>
                <a:ea typeface="MS PGothic" pitchFamily="34" charset="-128"/>
              </a:defRPr>
            </a:lvl2pPr>
            <a:lvl3pPr marL="1131888" indent="-225425">
              <a:spcBef>
                <a:spcPct val="30000"/>
              </a:spcBef>
              <a:defRPr sz="1200">
                <a:solidFill>
                  <a:schemeClr val="tx1"/>
                </a:solidFill>
                <a:latin typeface="Calibri" pitchFamily="34" charset="0"/>
                <a:ea typeface="MS PGothic" pitchFamily="34" charset="-128"/>
              </a:defRPr>
            </a:lvl3pPr>
            <a:lvl4pPr marL="1585913" indent="-225425">
              <a:spcBef>
                <a:spcPct val="30000"/>
              </a:spcBef>
              <a:defRPr sz="1200">
                <a:solidFill>
                  <a:schemeClr val="tx1"/>
                </a:solidFill>
                <a:latin typeface="Calibri" pitchFamily="34" charset="0"/>
                <a:ea typeface="MS PGothic" pitchFamily="34" charset="-128"/>
              </a:defRPr>
            </a:lvl4pPr>
            <a:lvl5pPr marL="2039938" indent="-225425">
              <a:spcBef>
                <a:spcPct val="30000"/>
              </a:spcBef>
              <a:defRPr sz="1200">
                <a:solidFill>
                  <a:schemeClr val="tx1"/>
                </a:solidFill>
                <a:latin typeface="Calibri" pitchFamily="34" charset="0"/>
                <a:ea typeface="MS PGothic" pitchFamily="34" charset="-128"/>
              </a:defRPr>
            </a:lvl5pPr>
            <a:lvl6pPr marL="2497138" indent="-225425"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4338" indent="-22542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11538" indent="-22542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8738" indent="-22542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6499DE35-4E9E-4766-87D2-09E96BD4941B}" type="slidenum">
              <a:rPr lang="en-AU" altLang="en-US"/>
              <a:pPr>
                <a:spcBef>
                  <a:spcPct val="0"/>
                </a:spcBef>
              </a:pPr>
              <a:t>21</a:t>
            </a:fld>
            <a:endParaRPr lang="en-AU" altLang="en-US" dirty="0"/>
          </a:p>
        </p:txBody>
      </p:sp>
    </p:spTree>
    <p:extLst>
      <p:ext uri="{BB962C8B-B14F-4D97-AF65-F5344CB8AC3E}">
        <p14:creationId xmlns:p14="http://schemas.microsoft.com/office/powerpoint/2010/main" val="211165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2</a:t>
            </a:fld>
            <a:endParaRPr lang="en-AU" dirty="0"/>
          </a:p>
        </p:txBody>
      </p:sp>
    </p:spTree>
    <p:extLst>
      <p:ext uri="{BB962C8B-B14F-4D97-AF65-F5344CB8AC3E}">
        <p14:creationId xmlns:p14="http://schemas.microsoft.com/office/powerpoint/2010/main" val="1481138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B1A00-4E63-4918-BE2D-CFE726D62336}" type="slidenum">
              <a:rPr lang="en-US" smtClean="0"/>
              <a:t>22</a:t>
            </a:fld>
            <a:endParaRPr lang="en-US" dirty="0"/>
          </a:p>
        </p:txBody>
      </p:sp>
    </p:spTree>
    <p:extLst>
      <p:ext uri="{BB962C8B-B14F-4D97-AF65-F5344CB8AC3E}">
        <p14:creationId xmlns:p14="http://schemas.microsoft.com/office/powerpoint/2010/main" val="13656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DEFINING FAMILY VIOLENCE </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Historically we've had a tendency to view FV as only physical violence.  And an</a:t>
            </a:r>
            <a:r>
              <a:rPr lang="en-US" sz="1200" kern="1200" baseline="0" dirty="0">
                <a:solidFill>
                  <a:schemeClr val="tx1"/>
                </a:solidFill>
                <a:effectLst/>
                <a:latin typeface="+mn-lt"/>
                <a:ea typeface="+mn-ea"/>
                <a:cs typeface="+mn-cs"/>
              </a:rPr>
              <a:t> outburst of pent up anger.</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Not about anger / most men who choose to use violence able to control their behavior in the workplace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not about physical </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pPr eaLnBrk="1" hangingPunct="1">
              <a:spcBef>
                <a:spcPct val="0"/>
              </a:spcBef>
            </a:pPr>
            <a:endParaRPr lang="en-US" altLang="en-US" dirty="0"/>
          </a:p>
          <a:p>
            <a:pPr eaLnBrk="1" hangingPunct="1">
              <a:spcBef>
                <a:spcPct val="0"/>
              </a:spcBef>
            </a:pPr>
            <a:r>
              <a:rPr lang="en-US" altLang="en-US" dirty="0"/>
              <a:t>Relationship violence does not take the form of a single incident. It is ongoing </a:t>
            </a:r>
            <a:r>
              <a:rPr lang="en-US" altLang="en-US" dirty="0" err="1"/>
              <a:t>behaviour</a:t>
            </a:r>
            <a:r>
              <a:rPr lang="en-US" altLang="en-US" dirty="0"/>
              <a:t> that gradually undermines the victim’s confidence and ability to leave the violent person. The severity and frequency of violence often escalate over time.</a:t>
            </a:r>
          </a:p>
          <a:p>
            <a:pPr eaLnBrk="1" hangingPunct="1">
              <a:spcBef>
                <a:spcPct val="0"/>
              </a:spcBef>
            </a:pPr>
            <a:endParaRPr lang="en-US" altLang="en-US" dirty="0"/>
          </a:p>
          <a:p>
            <a:pPr eaLnBrk="1" hangingPunct="1">
              <a:spcBef>
                <a:spcPct val="0"/>
              </a:spcBef>
            </a:pPr>
            <a:r>
              <a:rPr lang="en-US" altLang="en-US" dirty="0"/>
              <a:t>This violence takes many forms, none of which is mutually exclusive. While physical violence may be the most visible form, others such as sexual, emotional, social, spiritual and economic abuse can be equally harmful.</a:t>
            </a:r>
          </a:p>
          <a:p>
            <a:pPr eaLnBrk="1" hangingPunct="1">
              <a:spcBef>
                <a:spcPct val="0"/>
              </a:spcBef>
            </a:pPr>
            <a:endParaRPr lang="en-US" altLang="en-US" dirty="0"/>
          </a:p>
          <a:p>
            <a:pPr eaLnBrk="1" hangingPunct="1">
              <a:spcBef>
                <a:spcPct val="0"/>
              </a:spcBef>
            </a:pPr>
            <a:r>
              <a:rPr lang="en-US" altLang="en-US" dirty="0"/>
              <a:t>We use gendered language to explicitly acknowledge that the vast majority of victims of domestic violence are female and perpetrators male (Australian Bureau of statistics 2006). </a:t>
            </a:r>
          </a:p>
          <a:p>
            <a:pPr eaLnBrk="1" hangingPunct="1">
              <a:spcBef>
                <a:spcPct val="0"/>
              </a:spcBef>
            </a:pPr>
            <a:endParaRPr lang="en-US" altLang="en-US" dirty="0"/>
          </a:p>
          <a:p>
            <a:pPr eaLnBrk="1" hangingPunct="1">
              <a:spcBef>
                <a:spcPct val="0"/>
              </a:spcBef>
            </a:pPr>
            <a:r>
              <a:rPr lang="en-US" altLang="en-US" dirty="0"/>
              <a:t>This does not negate the fact that people of different genders may be either victims or perpetrators of domestic violence. </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Victoria FV protection act </a:t>
            </a:r>
            <a:r>
              <a:rPr lang="en-US" sz="1200" kern="1200" dirty="0" err="1">
                <a:solidFill>
                  <a:schemeClr val="tx1"/>
                </a:solidFill>
                <a:effectLst/>
                <a:latin typeface="+mn-lt"/>
                <a:ea typeface="+mn-ea"/>
                <a:cs typeface="+mn-cs"/>
              </a:rPr>
              <a:t>provies</a:t>
            </a:r>
            <a:r>
              <a:rPr lang="en-US" sz="1200" kern="1200" dirty="0">
                <a:solidFill>
                  <a:schemeClr val="tx1"/>
                </a:solidFill>
                <a:effectLst/>
                <a:latin typeface="+mn-lt"/>
                <a:ea typeface="+mn-ea"/>
                <a:cs typeface="+mn-cs"/>
              </a:rPr>
              <a:t> a comprehensive definition</a:t>
            </a:r>
            <a:r>
              <a:rPr lang="en-US" sz="1200" kern="1200" baseline="0" dirty="0">
                <a:solidFill>
                  <a:schemeClr val="tx1"/>
                </a:solidFill>
                <a:effectLst/>
                <a:latin typeface="+mn-lt"/>
                <a:ea typeface="+mn-ea"/>
                <a:cs typeface="+mn-cs"/>
              </a:rPr>
              <a:t> that encompasses the range of </a:t>
            </a:r>
            <a:r>
              <a:rPr lang="en-US" sz="1200" kern="1200" baseline="0" dirty="0" err="1">
                <a:solidFill>
                  <a:schemeClr val="tx1"/>
                </a:solidFill>
                <a:effectLst/>
                <a:latin typeface="+mn-lt"/>
                <a:ea typeface="+mn-ea"/>
                <a:cs typeface="+mn-cs"/>
              </a:rPr>
              <a:t>behaviours</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Because its experienced as a range of abuse </a:t>
            </a:r>
            <a:r>
              <a:rPr lang="en-US" sz="1200" kern="1200" baseline="0" dirty="0" err="1">
                <a:solidFill>
                  <a:schemeClr val="tx1"/>
                </a:solidFill>
                <a:effectLst/>
                <a:latin typeface="+mn-lt"/>
                <a:ea typeface="+mn-ea"/>
                <a:cs typeface="+mn-cs"/>
              </a:rPr>
              <a:t>behaviours</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pattern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However it is rarely experienced as just physical violence and sometimes women can experience terrifying abuse with long term negative health outcomes without ever experiencing physical assault.</a:t>
            </a:r>
          </a:p>
          <a:p>
            <a:r>
              <a:rPr lang="en-US" sz="1200" kern="1200" dirty="0">
                <a:solidFill>
                  <a:schemeClr val="tx1"/>
                </a:solidFill>
                <a:effectLst/>
                <a:latin typeface="+mn-lt"/>
                <a:ea typeface="+mn-ea"/>
                <a:cs typeface="+mn-cs"/>
              </a:rPr>
              <a:t>May involve abuse</a:t>
            </a:r>
            <a:r>
              <a:rPr lang="en-US" sz="1200" kern="1200" baseline="0" dirty="0">
                <a:solidFill>
                  <a:schemeClr val="tx1"/>
                </a:solidFill>
                <a:effectLst/>
                <a:latin typeface="+mn-lt"/>
                <a:ea typeface="+mn-ea"/>
                <a:cs typeface="+mn-cs"/>
              </a:rPr>
              <a:t> of pets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physical assault may hang as a reminder of consequences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Women usually experience it as a range of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all designed to intimidate, terrify and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POST SEPARATION VIOLENCE - </a:t>
            </a:r>
            <a:r>
              <a:rPr lang="en-US" sz="1200" b="1" kern="1200" dirty="0" err="1">
                <a:solidFill>
                  <a:schemeClr val="tx1"/>
                </a:solidFill>
                <a:effectLst/>
                <a:latin typeface="+mn-lt"/>
                <a:ea typeface="+mn-ea"/>
                <a:cs typeface="+mn-cs"/>
              </a:rPr>
              <a:t>Escalalation</a:t>
            </a:r>
            <a:r>
              <a:rPr lang="en-US" sz="1200" b="1" kern="1200" dirty="0">
                <a:solidFill>
                  <a:schemeClr val="tx1"/>
                </a:solidFill>
                <a:effectLst/>
                <a:latin typeface="+mn-lt"/>
                <a:ea typeface="+mn-ea"/>
                <a:cs typeface="+mn-cs"/>
              </a:rPr>
              <a:t> of violence</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3</a:t>
            </a:fld>
            <a:endParaRPr lang="en-AU" dirty="0"/>
          </a:p>
        </p:txBody>
      </p:sp>
    </p:spTree>
    <p:extLst>
      <p:ext uri="{BB962C8B-B14F-4D97-AF65-F5344CB8AC3E}">
        <p14:creationId xmlns:p14="http://schemas.microsoft.com/office/powerpoint/2010/main" val="45338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defTabSz="609585">
              <a:spcAft>
                <a:spcPts val="800"/>
              </a:spcAft>
              <a:buFont typeface="Arial" panose="020B0604020202020204" pitchFamily="34" charset="0"/>
              <a:buChar char="•"/>
            </a:pPr>
            <a:endParaRPr lang="en-AU" sz="1200" dirty="0">
              <a:solidFill>
                <a:srgbClr val="8F8F9F"/>
              </a:solidFill>
            </a:endParaRPr>
          </a:p>
          <a:p>
            <a:pPr marL="380990" indent="-380990" defTabSz="609585">
              <a:spcAft>
                <a:spcPts val="800"/>
              </a:spcAft>
              <a:buFont typeface="Arial" panose="020B0604020202020204" pitchFamily="34" charset="0"/>
              <a:buChar char="•"/>
            </a:pPr>
            <a:endParaRPr lang="en-AU" sz="1200" dirty="0">
              <a:solidFill>
                <a:srgbClr val="8F8F9F"/>
              </a:solidFill>
            </a:endParaRPr>
          </a:p>
          <a:p>
            <a:pPr marL="0" indent="0" defTabSz="609585">
              <a:spcAft>
                <a:spcPts val="800"/>
              </a:spcAft>
              <a:buFont typeface="Arial" panose="020B0604020202020204" pitchFamily="34" charset="0"/>
              <a:buNone/>
            </a:pPr>
            <a:r>
              <a:rPr lang="en-AU" sz="1200" dirty="0">
                <a:solidFill>
                  <a:srgbClr val="8F8F9F"/>
                </a:solidFill>
              </a:rPr>
              <a:t>A woman is hospitalised every 3 hours in Australia as a result of family violence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8F8F9F"/>
                </a:solidFill>
              </a:rPr>
              <a:t>3 women are hospitalised every week as a result of brain injury caused by family violence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8F8F9F"/>
                </a:solidFill>
                <a:effectLst/>
                <a:uLnTx/>
                <a:uFillTx/>
                <a:latin typeface="+mn-lt"/>
                <a:ea typeface="+mn-ea"/>
                <a:cs typeface="+mn-cs"/>
              </a:rPr>
              <a:t>T</a:t>
            </a:r>
            <a:r>
              <a:rPr kumimoji="0" lang="en-AU" altLang="en-US" sz="1200" b="0" i="0" u="none" strike="noStrike" kern="1200" cap="none" spc="0" normalizeH="0" baseline="0" noProof="0" dirty="0">
                <a:ln>
                  <a:noFill/>
                </a:ln>
                <a:solidFill>
                  <a:prstClr val="black"/>
                </a:solidFill>
                <a:effectLst/>
                <a:uLnTx/>
                <a:uFillTx/>
                <a:latin typeface="+mn-lt"/>
                <a:ea typeface="+mn-ea"/>
                <a:cs typeface="+mn-cs"/>
              </a:rPr>
              <a:t>here is growing evidence that women with a disability are more likely to experience violence. For example, 90% of Australian women with an intellectual disability have been subjected to sexual abuse.</a:t>
            </a:r>
            <a:r>
              <a:rPr kumimoji="0" lang="en-AU" altLang="en-US" sz="1200" b="0" i="0" u="sng" strike="noStrike" kern="1200" cap="none" spc="0" normalizeH="0" baseline="30000" noProof="0" dirty="0">
                <a:ln>
                  <a:noFill/>
                </a:ln>
                <a:solidFill>
                  <a:prstClr val="black"/>
                </a:solidFill>
                <a:effectLst/>
                <a:uLnTx/>
                <a:uFillTx/>
                <a:latin typeface="+mn-lt"/>
                <a:ea typeface="+mn-ea"/>
                <a:cs typeface="+mn-cs"/>
                <a:hlinkClick r:id="rId3"/>
              </a:rPr>
              <a:t>8</a:t>
            </a:r>
            <a:endParaRPr kumimoji="0" lang="en-AU" alt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prstClr val="black"/>
                </a:solidFill>
                <a:effectLst/>
                <a:uLnTx/>
                <a:uFillTx/>
                <a:latin typeface="+mn-lt"/>
                <a:ea typeface="+mn-ea"/>
                <a:cs typeface="+mn-cs"/>
              </a:rPr>
              <a:t>Indigenous women experience disproportionately high levels of family violence.</a:t>
            </a:r>
            <a:r>
              <a:rPr kumimoji="0" lang="en-AU" altLang="en-US" sz="1200" b="0" i="0" u="none" strike="noStrike" kern="1200" cap="none" spc="0" normalizeH="0" baseline="30000" noProof="0" dirty="0">
                <a:ln>
                  <a:noFill/>
                </a:ln>
                <a:solidFill>
                  <a:prstClr val="black"/>
                </a:solidFill>
                <a:effectLst/>
                <a:uLnTx/>
                <a:uFillTx/>
                <a:latin typeface="+mn-lt"/>
                <a:ea typeface="+mn-ea"/>
                <a:cs typeface="+mn-cs"/>
              </a:rPr>
              <a:t>9</a:t>
            </a:r>
            <a:r>
              <a:rPr kumimoji="0" lang="en-AU" altLang="en-US" sz="1200" b="0" i="0" u="none" strike="noStrike" kern="1200" cap="none" spc="0" normalizeH="0" baseline="0" noProof="0" dirty="0">
                <a:ln>
                  <a:noFill/>
                </a:ln>
                <a:solidFill>
                  <a:prstClr val="black"/>
                </a:solidFill>
                <a:effectLst/>
                <a:uLnTx/>
                <a:uFillTx/>
                <a:latin typeface="+mn-lt"/>
                <a:ea typeface="+mn-ea"/>
                <a:cs typeface="+mn-cs"/>
              </a:rPr>
              <a:t> </a:t>
            </a:r>
          </a:p>
          <a:p>
            <a:pPr marL="380990" indent="-380990" defTabSz="609585">
              <a:spcAft>
                <a:spcPts val="800"/>
              </a:spcAft>
              <a:buFont typeface="Arial" panose="020B0604020202020204" pitchFamily="34" charset="0"/>
              <a:buChar char="•"/>
            </a:pPr>
            <a:endParaRPr lang="en-AU" sz="1200" dirty="0">
              <a:solidFill>
                <a:srgbClr val="8F8F9F"/>
              </a:solidFill>
            </a:endParaRPr>
          </a:p>
          <a:p>
            <a:pPr marL="380990" indent="-380990" defTabSz="609585">
              <a:spcAft>
                <a:spcPts val="800"/>
              </a:spcAft>
              <a:buFont typeface="Arial" panose="020B0604020202020204" pitchFamily="34" charset="0"/>
              <a:buChar char="•"/>
            </a:pPr>
            <a:endParaRPr lang="en-AU" sz="1200" dirty="0">
              <a:solidFill>
                <a:srgbClr val="8F8F9F"/>
              </a:solidFill>
            </a:endParaRPr>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5</a:t>
            </a:fld>
            <a:endParaRPr lang="en-AU" dirty="0"/>
          </a:p>
        </p:txBody>
      </p:sp>
    </p:spTree>
    <p:extLst>
      <p:ext uri="{BB962C8B-B14F-4D97-AF65-F5344CB8AC3E}">
        <p14:creationId xmlns:p14="http://schemas.microsoft.com/office/powerpoint/2010/main" val="354179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Driver of homelessness</a:t>
            </a:r>
          </a:p>
          <a:p>
            <a:endParaRPr lang="en-AU" dirty="0"/>
          </a:p>
          <a:p>
            <a:r>
              <a:rPr lang="en-AU" dirty="0"/>
              <a:t>Over 60%</a:t>
            </a:r>
            <a:r>
              <a:rPr lang="en-AU" baseline="0" dirty="0"/>
              <a:t> substantiated child protection cases </a:t>
            </a:r>
            <a:endParaRPr lang="en-AU" dirty="0"/>
          </a:p>
          <a:p>
            <a:endParaRPr lang="en-AU" dirty="0"/>
          </a:p>
          <a:p>
            <a:r>
              <a:rPr lang="en-AU" dirty="0"/>
              <a:t>Costs the Australian economy 21.7 billion</a:t>
            </a:r>
            <a:r>
              <a:rPr lang="en-AU" baseline="0" dirty="0"/>
              <a:t> per year</a:t>
            </a:r>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6</a:t>
            </a:fld>
            <a:endParaRPr lang="en-AU" dirty="0"/>
          </a:p>
        </p:txBody>
      </p:sp>
    </p:spTree>
    <p:extLst>
      <p:ext uri="{BB962C8B-B14F-4D97-AF65-F5344CB8AC3E}">
        <p14:creationId xmlns:p14="http://schemas.microsoft.com/office/powerpoint/2010/main" val="260759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Family violence is gendered -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Family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women and children are usually victims and perpetrators are most often men.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95% of victims of violent crime in Australia - whether they are male or female - experienced the abuse from a male perp </a:t>
            </a:r>
          </a:p>
          <a:p>
            <a:endParaRPr lang="en-US" sz="1200" b="1" kern="1200" dirty="0">
              <a:solidFill>
                <a:schemeClr val="tx1"/>
              </a:solidFill>
              <a:effectLst/>
              <a:latin typeface="+mn-lt"/>
              <a:ea typeface="+mn-ea"/>
              <a:cs typeface="+mn-cs"/>
            </a:endParaRPr>
          </a:p>
          <a:p>
            <a:pPr>
              <a:spcAft>
                <a:spcPts val="0"/>
              </a:spcAft>
            </a:pPr>
            <a:r>
              <a:rPr lang="en-US" sz="1800" b="1" dirty="0">
                <a:effectLst/>
                <a:latin typeface="Times New Roman" panose="02020603050405020304" pitchFamily="18" charset="0"/>
                <a:ea typeface="Times New Roman" panose="02020603050405020304" pitchFamily="18" charset="0"/>
              </a:rPr>
              <a:t>DETERMINANTS </a:t>
            </a:r>
            <a:endParaRPr lang="en-AU" sz="1800" dirty="0">
              <a:effectLst/>
              <a:latin typeface="Times New Roman" panose="02020603050405020304" pitchFamily="18" charset="0"/>
              <a:ea typeface="Calibri" panose="020F0502020204030204" pitchFamily="34" charset="0"/>
            </a:endParaRPr>
          </a:p>
          <a:p>
            <a:r>
              <a:rPr lang="en-US" sz="1200" dirty="0">
                <a:solidFill>
                  <a:srgbClr val="2B343A"/>
                </a:solidFill>
                <a:effectLst/>
                <a:latin typeface="HelveticaNeue"/>
                <a:ea typeface="Calibri" panose="020F0502020204030204" pitchFamily="34" charset="0"/>
              </a:rPr>
              <a:t>Historically, many attempts to understand violence against women have sought simplistic or single-factor causes for individual men’s violence. Such explanations point to the psychology or mental health of the perpetrator, his life experiences (such as childhood exposure to violence), </a:t>
            </a:r>
            <a:r>
              <a:rPr lang="en-US" sz="1200" dirty="0" err="1">
                <a:solidFill>
                  <a:srgbClr val="2B343A"/>
                </a:solidFill>
                <a:effectLst/>
                <a:latin typeface="HelveticaNeue"/>
                <a:ea typeface="Calibri" panose="020F0502020204030204" pitchFamily="34" charset="0"/>
              </a:rPr>
              <a:t>behaviour</a:t>
            </a:r>
            <a:r>
              <a:rPr lang="en-US" sz="1200" dirty="0">
                <a:solidFill>
                  <a:srgbClr val="2B343A"/>
                </a:solidFill>
                <a:effectLst/>
                <a:latin typeface="HelveticaNeue"/>
                <a:ea typeface="Calibri" panose="020F0502020204030204" pitchFamily="34" charset="0"/>
              </a:rPr>
              <a:t> (such as alcohol use) or personal circumstances (such as unemployment). While such individual level factors may well be relevant, we need to explain why most men to whom they apply are </a:t>
            </a:r>
            <a:r>
              <a:rPr lang="en-US" sz="1200" i="1" dirty="0">
                <a:solidFill>
                  <a:srgbClr val="2B343A"/>
                </a:solidFill>
                <a:effectLst/>
                <a:latin typeface="HelveticaNeue"/>
                <a:ea typeface="Calibri" panose="020F0502020204030204" pitchFamily="34" charset="0"/>
              </a:rPr>
              <a:t>not </a:t>
            </a:r>
            <a:r>
              <a:rPr lang="en-US" sz="1200" dirty="0">
                <a:solidFill>
                  <a:srgbClr val="2B343A"/>
                </a:solidFill>
                <a:effectLst/>
                <a:latin typeface="HelveticaNeue"/>
                <a:ea typeface="Calibri" panose="020F0502020204030204" pitchFamily="34" charset="0"/>
              </a:rPr>
              <a:t>violent, and why other men not exposed to any of these factors </a:t>
            </a:r>
            <a:r>
              <a:rPr lang="en-US" sz="1200" i="1" dirty="0">
                <a:solidFill>
                  <a:srgbClr val="2B343A"/>
                </a:solidFill>
                <a:effectLst/>
                <a:latin typeface="HelveticaNeue"/>
                <a:ea typeface="Calibri" panose="020F0502020204030204" pitchFamily="34" charset="0"/>
              </a:rPr>
              <a:t>are </a:t>
            </a:r>
            <a:r>
              <a:rPr lang="en-US" sz="1200" dirty="0">
                <a:solidFill>
                  <a:srgbClr val="2B343A"/>
                </a:solidFill>
                <a:effectLst/>
                <a:latin typeface="HelveticaNeue"/>
                <a:ea typeface="Calibri" panose="020F0502020204030204" pitchFamily="34" charset="0"/>
              </a:rPr>
              <a:t>violent. We also need to explain why such factors seem relevant in some cases, contexts or countries, but not others.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800" b="1" dirty="0">
                <a:effectLst/>
                <a:latin typeface="Times New Roman" panose="02020603050405020304" pitchFamily="18" charset="0"/>
                <a:ea typeface="Times New Roman" panose="02020603050405020304" pitchFamily="18" charset="0"/>
              </a:rPr>
              <a:t>There is now international</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200" dirty="0">
                <a:solidFill>
                  <a:srgbClr val="2B343A"/>
                </a:solidFill>
                <a:effectLst/>
                <a:latin typeface="HelveticaNeue"/>
                <a:ea typeface="Times New Roman" panose="02020603050405020304" pitchFamily="18" charset="0"/>
              </a:rPr>
              <a:t>research that examining the way in which gender relations are structured is key to understanding violence against women. Studies by the United Nations, European Commission, World Bank and World Health Organization all locate the underlying cause or necessary conditions for violence against women in the social context of gender inequality.</a:t>
            </a:r>
            <a:r>
              <a:rPr lang="en-US" sz="800" dirty="0">
                <a:solidFill>
                  <a:srgbClr val="2B343A"/>
                </a:solidFill>
                <a:effectLst/>
                <a:latin typeface="HelveticaNeue"/>
                <a:ea typeface="Times New Roman" panose="02020603050405020304" pitchFamily="18" charset="0"/>
              </a:rPr>
              <a:t>36 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800" dirty="0">
                <a:effectLst/>
                <a:latin typeface="Times New Roman" panose="02020603050405020304" pitchFamily="18" charset="0"/>
                <a:ea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800" b="1" dirty="0">
                <a:effectLst/>
                <a:latin typeface="Times New Roman" panose="02020603050405020304" pitchFamily="18" charset="0"/>
                <a:ea typeface="Times New Roman" panose="02020603050405020304" pitchFamily="18" charset="0"/>
              </a:rPr>
              <a:t>The Our Watch framework for the primary prevention of VAW cites the main drivers of gender inequality as being: </a:t>
            </a:r>
            <a:endParaRPr lang="en-AU" sz="1800" dirty="0">
              <a:effectLst/>
              <a:latin typeface="Times New Roman" panose="02020603050405020304" pitchFamily="18" charset="0"/>
              <a:ea typeface="Calibri" panose="020F0502020204030204" pitchFamily="34" charset="0"/>
            </a:endParaRPr>
          </a:p>
          <a:p>
            <a:r>
              <a:rPr lang="en-US" sz="1200" b="1" dirty="0">
                <a:solidFill>
                  <a:srgbClr val="2B3338"/>
                </a:solidFill>
                <a:effectLst/>
                <a:latin typeface="HelveticaNeue"/>
                <a:ea typeface="Calibri" panose="020F0502020204030204" pitchFamily="34" charset="0"/>
              </a:rPr>
              <a:t>1 </a:t>
            </a:r>
            <a:r>
              <a:rPr lang="en-US" sz="1200" dirty="0">
                <a:solidFill>
                  <a:srgbClr val="2B343A"/>
                </a:solidFill>
                <a:effectLst/>
                <a:latin typeface="HelveticaNeue"/>
                <a:ea typeface="Calibri" panose="020F0502020204030204" pitchFamily="34" charset="0"/>
              </a:rPr>
              <a:t>Condoning of violence against women</a:t>
            </a:r>
            <a:br>
              <a:rPr lang="en-US" sz="1200" dirty="0">
                <a:solidFill>
                  <a:srgbClr val="2B343A"/>
                </a:solidFill>
                <a:effectLst/>
                <a:latin typeface="HelveticaNeue"/>
                <a:ea typeface="Calibri" panose="020F0502020204030204" pitchFamily="34" charset="0"/>
              </a:rPr>
            </a:br>
            <a:r>
              <a:rPr lang="en-US" sz="1200" b="1" dirty="0">
                <a:solidFill>
                  <a:srgbClr val="2B3338"/>
                </a:solidFill>
                <a:effectLst/>
                <a:latin typeface="HelveticaNeue"/>
                <a:ea typeface="Calibri" panose="020F0502020204030204" pitchFamily="34" charset="0"/>
              </a:rPr>
              <a:t>2 </a:t>
            </a:r>
            <a:r>
              <a:rPr lang="en-US" sz="1200" dirty="0">
                <a:solidFill>
                  <a:srgbClr val="2B343A"/>
                </a:solidFill>
                <a:effectLst/>
                <a:latin typeface="HelveticaNeue"/>
                <a:ea typeface="Calibri" panose="020F0502020204030204" pitchFamily="34" charset="0"/>
              </a:rPr>
              <a:t>Men’s control of decision-making and limits to women's independence </a:t>
            </a:r>
            <a:endParaRPr lang="en-AU" sz="1800" dirty="0">
              <a:effectLst/>
              <a:latin typeface="Times New Roman" panose="02020603050405020304" pitchFamily="18" charset="0"/>
              <a:ea typeface="Calibri" panose="020F0502020204030204" pitchFamily="34" charset="0"/>
            </a:endParaRPr>
          </a:p>
          <a:p>
            <a:r>
              <a:rPr lang="en-US" sz="1200" dirty="0">
                <a:solidFill>
                  <a:srgbClr val="2B343A"/>
                </a:solidFill>
                <a:effectLst/>
                <a:latin typeface="HelveticaNeue"/>
                <a:ea typeface="Calibri" panose="020F0502020204030204" pitchFamily="34" charset="0"/>
              </a:rPr>
              <a:t>4 male peer relations that emphasize aggression and disrespect towards women. </a:t>
            </a:r>
            <a:endParaRPr lang="en-AU" sz="1800" dirty="0">
              <a:effectLst/>
              <a:latin typeface="Times New Roman" panose="02020603050405020304" pitchFamily="18" charset="0"/>
              <a:ea typeface="Calibri" panose="020F0502020204030204" pitchFamily="34" charset="0"/>
            </a:endParaRPr>
          </a:p>
          <a:p>
            <a:r>
              <a:rPr lang="en-US" sz="1200" dirty="0">
                <a:solidFill>
                  <a:srgbClr val="2B343A"/>
                </a:solidFill>
                <a:effectLst/>
                <a:latin typeface="HelveticaNeue"/>
                <a:ea typeface="Calibri" panose="020F0502020204030204" pitchFamily="34" charset="0"/>
              </a:rPr>
              <a:t>3 Rigid gender roles and identities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200" dirty="0">
                <a:solidFill>
                  <a:srgbClr val="2B343A"/>
                </a:solidFill>
                <a:effectLst/>
                <a:latin typeface="HelveticaNeue"/>
                <a:ea typeface="Times New Roman" panose="02020603050405020304" pitchFamily="18" charset="0"/>
              </a:rPr>
              <a:t>Obviously you're all aware that the term gender refers not to the physiological differences between women and men but about how we socially construct what it means to be a woman or a man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800" dirty="0">
                <a:effectLst/>
                <a:latin typeface="Times New Roman" panose="02020603050405020304" pitchFamily="18" charset="0"/>
                <a:ea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200" dirty="0">
                <a:solidFill>
                  <a:srgbClr val="2B343A"/>
                </a:solidFill>
                <a:effectLst/>
                <a:latin typeface="HelveticaNeue"/>
                <a:ea typeface="Times New Roman" panose="02020603050405020304" pitchFamily="18" charset="0"/>
              </a:rPr>
              <a:t>In the research on perpetration, There is a strong association between adherence to </a:t>
            </a:r>
            <a:r>
              <a:rPr lang="en-US" sz="1200" dirty="0" err="1">
                <a:solidFill>
                  <a:srgbClr val="2B343A"/>
                </a:solidFill>
                <a:effectLst/>
                <a:latin typeface="HelveticaNeue"/>
                <a:ea typeface="Times New Roman" panose="02020603050405020304" pitchFamily="18" charset="0"/>
              </a:rPr>
              <a:t>to</a:t>
            </a:r>
            <a:r>
              <a:rPr lang="en-US" sz="1200" dirty="0">
                <a:solidFill>
                  <a:srgbClr val="2B343A"/>
                </a:solidFill>
                <a:effectLst/>
                <a:latin typeface="HelveticaNeue"/>
                <a:ea typeface="Times New Roman" panose="02020603050405020304" pitchFamily="18" charset="0"/>
              </a:rPr>
              <a:t> traditional gender roles /norms, violence supportive attitudes and the perpetration of VAW</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800" dirty="0">
                <a:effectLst/>
                <a:latin typeface="Times New Roman" panose="02020603050405020304" pitchFamily="18" charset="0"/>
                <a:ea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7</a:t>
            </a:fld>
            <a:endParaRPr lang="en-AU" dirty="0"/>
          </a:p>
        </p:txBody>
      </p:sp>
    </p:spTree>
    <p:extLst>
      <p:ext uri="{BB962C8B-B14F-4D97-AF65-F5344CB8AC3E}">
        <p14:creationId xmlns:p14="http://schemas.microsoft.com/office/powerpoint/2010/main" val="127310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8</a:t>
            </a:fld>
            <a:endParaRPr lang="en-AU" dirty="0"/>
          </a:p>
        </p:txBody>
      </p:sp>
    </p:spTree>
    <p:extLst>
      <p:ext uri="{BB962C8B-B14F-4D97-AF65-F5344CB8AC3E}">
        <p14:creationId xmlns:p14="http://schemas.microsoft.com/office/powerpoint/2010/main" val="46497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RC said</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Health care professionals are in a key position to identify and respond - many women experiencing FV will not even contemplate contacting a FV service but may reach out to a health care worker particularly at times of heightened risk i.e. During Pregnancy or following childbirth</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Or seek treatment for injuries or medical conditions arising from FV</a:t>
            </a:r>
            <a:endParaRPr lang="en-AU" sz="120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Failing to identify signs of FV or minimizing disclosures can have a devastating impact and can deter victims from seeking support in the future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A range of health services come into contact with those experiencing FV including GPS, maternal and child health services, hospitals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There are many reasons for health professionals failing to inquire - lack of training, anxiety re what to do then, lack of referral options, limited time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Lots of examples where FV is recognized as a necessary response -</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Collocation of services i.e. Health and legal</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While there's pockets of good practice the RC found a lack of </a:t>
            </a:r>
            <a:r>
              <a:rPr lang="en-AU" sz="1200" b="0" i="0" kern="1200" dirty="0" err="1">
                <a:solidFill>
                  <a:schemeClr val="tx1"/>
                </a:solidFill>
                <a:effectLst/>
                <a:latin typeface="+mn-lt"/>
                <a:ea typeface="+mn-ea"/>
                <a:cs typeface="+mn-cs"/>
              </a:rPr>
              <a:t>cohesiion</a:t>
            </a:r>
            <a:r>
              <a:rPr lang="en-AU" sz="1200" b="0" i="0" kern="1200" dirty="0">
                <a:solidFill>
                  <a:schemeClr val="tx1"/>
                </a:solidFill>
                <a:effectLst/>
                <a:latin typeface="+mn-lt"/>
                <a:ea typeface="+mn-ea"/>
                <a:cs typeface="+mn-cs"/>
              </a:rPr>
              <a:t> and consistency in the way in which FV is responded to.</a:t>
            </a:r>
            <a:r>
              <a:rPr lang="en-AU" sz="1200"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There is no </a:t>
            </a:r>
            <a:r>
              <a:rPr lang="en-AU" sz="1200" b="0" i="0" kern="1200" dirty="0" err="1">
                <a:solidFill>
                  <a:schemeClr val="tx1"/>
                </a:solidFill>
                <a:effectLst/>
                <a:latin typeface="+mn-lt"/>
                <a:ea typeface="+mn-ea"/>
                <a:cs typeface="+mn-cs"/>
              </a:rPr>
              <a:t>healthwide</a:t>
            </a:r>
            <a:r>
              <a:rPr lang="en-AU" sz="1200" b="0" i="0" kern="1200" dirty="0">
                <a:solidFill>
                  <a:schemeClr val="tx1"/>
                </a:solidFill>
                <a:effectLst/>
                <a:latin typeface="+mn-lt"/>
                <a:ea typeface="+mn-ea"/>
                <a:cs typeface="+mn-cs"/>
              </a:rPr>
              <a:t> system approach.</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I’ll speak to what is</a:t>
            </a:r>
            <a:r>
              <a:rPr lang="en-AU" sz="1200" b="0" i="0" kern="1200" baseline="0" dirty="0">
                <a:solidFill>
                  <a:schemeClr val="tx1"/>
                </a:solidFill>
                <a:effectLst/>
                <a:latin typeface="+mn-lt"/>
                <a:ea typeface="+mn-ea"/>
                <a:cs typeface="+mn-cs"/>
              </a:rPr>
              <a:t> required for a more systematic approach in a minute but first I want to</a:t>
            </a:r>
            <a:r>
              <a:rPr lang="en-AU" sz="1200" kern="1200" dirty="0">
                <a:solidFill>
                  <a:schemeClr val="tx1"/>
                </a:solidFill>
                <a:effectLst/>
                <a:latin typeface="+mn-lt"/>
                <a:ea typeface="+mn-ea"/>
                <a:cs typeface="+mn-cs"/>
              </a:rPr>
              <a:t> speak about what you can do individually as a health</a:t>
            </a:r>
            <a:r>
              <a:rPr lang="en-AU" sz="1200" kern="1200" baseline="0" dirty="0">
                <a:solidFill>
                  <a:schemeClr val="tx1"/>
                </a:solidFill>
                <a:effectLst/>
                <a:latin typeface="+mn-lt"/>
                <a:ea typeface="+mn-ea"/>
                <a:cs typeface="+mn-cs"/>
              </a:rPr>
              <a:t> practitioner</a:t>
            </a:r>
            <a:endParaRPr lang="en-AU" sz="1200" kern="1200" dirty="0">
              <a:solidFill>
                <a:schemeClr val="tx1"/>
              </a:solidFill>
              <a:effectLst/>
              <a:latin typeface="+mn-lt"/>
              <a:ea typeface="+mn-ea"/>
              <a:cs typeface="+mn-cs"/>
            </a:endParaRPr>
          </a:p>
          <a:p>
            <a:endParaRPr lang="en-AU"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The role of health professionals in responding to violence against women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 critical. There were noteworthy themes from the lay witnesses that presented at the Royal </a:t>
            </a:r>
            <a:r>
              <a:rPr lang="en-US" sz="1200" b="1" kern="1200" dirty="0" err="1">
                <a:solidFill>
                  <a:schemeClr val="tx1"/>
                </a:solidFill>
                <a:effectLst/>
                <a:latin typeface="+mn-lt"/>
                <a:ea typeface="+mn-ea"/>
                <a:cs typeface="+mn-cs"/>
              </a:rPr>
              <a:t>commussion</a:t>
            </a:r>
            <a:r>
              <a:rPr lang="en-US" sz="1200" b="1" kern="1200" dirty="0">
                <a:solidFill>
                  <a:schemeClr val="tx1"/>
                </a:solidFill>
                <a:effectLst/>
                <a:latin typeface="+mn-lt"/>
                <a:ea typeface="+mn-ea"/>
                <a:cs typeface="+mn-cs"/>
              </a:rPr>
              <a:t> into family violence in Victoria this year of the differences that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looked for signs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asked the question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validated her experience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provided a reality check</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Ensured the woman's agency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Provided support within the context of their own role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comprehensively referred</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ASK RHE QUESTION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many professionals can be terrified to ask the question </a:t>
            </a:r>
            <a:r>
              <a:rPr lang="en-US" sz="1200" b="1" kern="1200" dirty="0" err="1">
                <a:solidFill>
                  <a:schemeClr val="tx1"/>
                </a:solidFill>
                <a:effectLst/>
                <a:latin typeface="+mn-lt"/>
                <a:ea typeface="+mn-ea"/>
                <a:cs typeface="+mn-cs"/>
              </a:rPr>
              <a:t>bc</a:t>
            </a:r>
            <a:r>
              <a:rPr lang="en-US" sz="1200" b="1" kern="1200" dirty="0">
                <a:solidFill>
                  <a:schemeClr val="tx1"/>
                </a:solidFill>
                <a:effectLst/>
                <a:latin typeface="+mn-lt"/>
                <a:ea typeface="+mn-ea"/>
                <a:cs typeface="+mn-cs"/>
              </a:rPr>
              <a:t> they don't know what to do which is fair enough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MKe</a:t>
            </a:r>
            <a:r>
              <a:rPr lang="en-US" sz="1200" b="1" kern="1200" dirty="0">
                <a:solidFill>
                  <a:schemeClr val="tx1"/>
                </a:solidFill>
                <a:effectLst/>
                <a:latin typeface="+mn-lt"/>
                <a:ea typeface="+mn-ea"/>
                <a:cs typeface="+mn-cs"/>
              </a:rPr>
              <a:t> an excuse to get her on her own - Ask her on her own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Don't breach confidentiality or speak with abuser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Screening assessment and </a:t>
            </a:r>
            <a:r>
              <a:rPr lang="en-US" sz="1200" b="1" kern="1200" dirty="0" err="1">
                <a:solidFill>
                  <a:schemeClr val="tx1"/>
                </a:solidFill>
                <a:effectLst/>
                <a:latin typeface="+mn-lt"/>
                <a:ea typeface="+mn-ea"/>
                <a:cs typeface="+mn-cs"/>
              </a:rPr>
              <a:t>protcols</a:t>
            </a:r>
            <a:r>
              <a:rPr lang="en-US" sz="1200" b="1" kern="1200" dirty="0">
                <a:solidFill>
                  <a:schemeClr val="tx1"/>
                </a:solidFill>
                <a:effectLst/>
                <a:latin typeface="+mn-lt"/>
                <a:ea typeface="+mn-ea"/>
                <a:cs typeface="+mn-cs"/>
              </a:rPr>
              <a:t> - Many hospitals are now introducing Screening and assessment protocols - which are great but what is important to </a:t>
            </a:r>
            <a:r>
              <a:rPr lang="en-US" sz="1200" b="1" kern="1200" dirty="0" err="1">
                <a:solidFill>
                  <a:schemeClr val="tx1"/>
                </a:solidFill>
                <a:effectLst/>
                <a:latin typeface="+mn-lt"/>
                <a:ea typeface="+mn-ea"/>
                <a:cs typeface="+mn-cs"/>
              </a:rPr>
              <a:t>recognise</a:t>
            </a:r>
            <a:r>
              <a:rPr lang="en-US" sz="1200" b="1" kern="1200" dirty="0">
                <a:solidFill>
                  <a:schemeClr val="tx1"/>
                </a:solidFill>
                <a:effectLst/>
                <a:latin typeface="+mn-lt"/>
                <a:ea typeface="+mn-ea"/>
                <a:cs typeface="+mn-cs"/>
              </a:rPr>
              <a:t> is that this isn't the same as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Screening can be </a:t>
            </a:r>
            <a:r>
              <a:rPr lang="en-US" sz="1200" b="1" kern="1200" dirty="0" err="1">
                <a:solidFill>
                  <a:schemeClr val="tx1"/>
                </a:solidFill>
                <a:effectLst/>
                <a:latin typeface="+mn-lt"/>
                <a:ea typeface="+mn-ea"/>
                <a:cs typeface="+mn-cs"/>
              </a:rPr>
              <a:t>conceptualise</a:t>
            </a:r>
            <a:r>
              <a:rPr lang="en-US" sz="1200" b="1" kern="1200" dirty="0">
                <a:solidFill>
                  <a:schemeClr val="tx1"/>
                </a:solidFill>
                <a:effectLst/>
                <a:latin typeface="+mn-lt"/>
                <a:ea typeface="+mn-ea"/>
                <a:cs typeface="+mn-cs"/>
              </a:rPr>
              <a:t> FV as a disease rather than a social problem. So screening can be understood as just asking a question which may result in disclosures but not necessarily ensure safety of women or quality of care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3.They validated her experiences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Nobody will believe you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Women don't </a:t>
            </a:r>
            <a:r>
              <a:rPr lang="en-US" sz="1200" b="1" kern="1200" dirty="0" err="1">
                <a:solidFill>
                  <a:schemeClr val="tx1"/>
                </a:solidFill>
                <a:effectLst/>
                <a:latin typeface="+mn-lt"/>
                <a:ea typeface="+mn-ea"/>
                <a:cs typeface="+mn-cs"/>
              </a:rPr>
              <a:t>recognise</a:t>
            </a:r>
            <a:r>
              <a:rPr lang="en-US" sz="1200" b="1" kern="1200" dirty="0">
                <a:solidFill>
                  <a:schemeClr val="tx1"/>
                </a:solidFill>
                <a:effectLst/>
                <a:latin typeface="+mn-lt"/>
                <a:ea typeface="+mn-ea"/>
                <a:cs typeface="+mn-cs"/>
              </a:rPr>
              <a:t> they're in an abusive relationship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He's not physically </a:t>
            </a:r>
            <a:r>
              <a:rPr lang="en-US" sz="1200" b="1" kern="1200" dirty="0" err="1">
                <a:solidFill>
                  <a:schemeClr val="tx1"/>
                </a:solidFill>
                <a:effectLst/>
                <a:latin typeface="+mn-lt"/>
                <a:ea typeface="+mn-ea"/>
                <a:cs typeface="+mn-cs"/>
              </a:rPr>
              <a:t>violenct</a:t>
            </a:r>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Blames her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Mad or bad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Validate her </a:t>
            </a:r>
            <a:r>
              <a:rPr lang="en-US" sz="1200" b="1" i="1" u="sng" kern="1200" dirty="0" err="1">
                <a:solidFill>
                  <a:schemeClr val="tx1"/>
                </a:solidFill>
                <a:effectLst/>
                <a:latin typeface="+mn-lt"/>
                <a:ea typeface="+mn-ea"/>
                <a:cs typeface="+mn-cs"/>
              </a:rPr>
              <a:t>experimece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Everyone has the right to feel safe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never an excuse for violence or abuse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Ensured the woman's agency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Don't take over or make choices on her behalf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There are good reasons why women don't leave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Provided support within the context of their own role</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you want me to write a report for you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Prioritised</a:t>
            </a:r>
            <a:r>
              <a:rPr lang="en-US" sz="1200" b="1" kern="1200" dirty="0">
                <a:solidFill>
                  <a:schemeClr val="tx1"/>
                </a:solidFill>
                <a:effectLst/>
                <a:latin typeface="+mn-lt"/>
                <a:ea typeface="+mn-ea"/>
                <a:cs typeface="+mn-cs"/>
              </a:rPr>
              <a:t> her safety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t>9</a:t>
            </a:fld>
            <a:endParaRPr lang="en-AU" dirty="0"/>
          </a:p>
        </p:txBody>
      </p:sp>
    </p:spTree>
    <p:extLst>
      <p:ext uri="{BB962C8B-B14F-4D97-AF65-F5344CB8AC3E}">
        <p14:creationId xmlns:p14="http://schemas.microsoft.com/office/powerpoint/2010/main" val="353955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dirty="0"/>
              <a:t>This is a time when women are the most dependent on their partner – financially, practically, emotionally – less easy for them to leave </a:t>
            </a:r>
          </a:p>
          <a:p>
            <a:pPr eaLnBrk="1" hangingPunct="1"/>
            <a:endParaRPr lang="en-AU" altLang="en-US" dirty="0"/>
          </a:p>
          <a:p>
            <a:r>
              <a:rPr lang="en-AU" altLang="en-US" dirty="0"/>
              <a:t>Power imbalance</a:t>
            </a:r>
          </a:p>
          <a:p>
            <a:endParaRPr lang="en-AU" altLang="en-US" dirty="0"/>
          </a:p>
          <a:p>
            <a:r>
              <a:rPr lang="en-US" sz="1200" b="1" u="sng" kern="1200" dirty="0">
                <a:solidFill>
                  <a:schemeClr val="tx1"/>
                </a:solidFill>
                <a:effectLst/>
                <a:latin typeface="+mn-lt"/>
                <a:ea typeface="+mn-ea"/>
                <a:cs typeface="+mn-cs"/>
              </a:rPr>
              <a:t>Looking for signs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Obviously physical indicators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Given the statistics that 1 in 3 women will experience physical abuse from a partner, I think you can assume that  many women you are treating will be experiencing family violence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Pregnancy itself is a recognized Risk factor</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2012 ABS Personal Safety Survey, 36% of women over the age of 18 have experienced physical or sexual violence by a known perp since the age of 15.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those women, 22% experienced physical violence during pregnancy by a current partner and 25% during pregnancy from a previous partner.</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those who had experienced violence during pregnancy by a previous partner, 25% indicated that the violence first occurred during pregnancy.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Men who choose to use violence will take opportunities to exert dominance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Any man who is willing to physically harm a woman while she is pregnant is a danger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 he her constant shadow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he cast doubt on her mental stability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ISOLATION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There is a strong correlation in the research about termination of pregnancies and family violence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Reproduction control, coercion and sexual assault by an abusive partner may result in unintended pregnancies and forced termination of pregnancy.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 she Furtive re Contraception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They comprehensively referred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1800 Respect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Referral Protocols with local services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eaLnBrk="1" hangingPunct="1"/>
            <a:endParaRPr lang="en-AU" altLang="en-US" dirty="0"/>
          </a:p>
          <a:p>
            <a:pPr eaLnBrk="1" hangingPunct="1"/>
            <a:endParaRPr lang="en-AU" altLang="en-US" dirty="0"/>
          </a:p>
          <a:p>
            <a:pPr eaLnBrk="1" hangingPunct="1"/>
            <a:endParaRPr lang="en-AU" altLang="en-US" dirty="0"/>
          </a:p>
          <a:p>
            <a:endParaRPr lang="en-AU" dirty="0"/>
          </a:p>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5A8BBC1-2B03-434A-9466-F5C3FC4BEA49}" type="slidenum">
              <a:rPr lang="en-AU" smtClean="0"/>
              <a:t>10</a:t>
            </a:fld>
            <a:endParaRPr lang="en-AU" dirty="0"/>
          </a:p>
        </p:txBody>
      </p:sp>
    </p:spTree>
    <p:extLst>
      <p:ext uri="{BB962C8B-B14F-4D97-AF65-F5344CB8AC3E}">
        <p14:creationId xmlns:p14="http://schemas.microsoft.com/office/powerpoint/2010/main" val="108498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187626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77532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160607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2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76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29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10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015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20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987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AU"/>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AU"/>
              <a:t>Click to edit Master text styles</a:t>
            </a:r>
          </a:p>
        </p:txBody>
      </p:sp>
      <p:sp>
        <p:nvSpPr>
          <p:cNvPr id="5" name="Date Placeholder 4"/>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51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3322194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AU"/>
              <a:t>Click to edit Master text styles</a:t>
            </a:r>
          </a:p>
        </p:txBody>
      </p:sp>
      <p:sp>
        <p:nvSpPr>
          <p:cNvPr id="5" name="Date Placeholder 4"/>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641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0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1B9865E6-2F60-9841-B4DA-3D1E39170C6E}" type="datetimeFigureOut">
              <a:rPr lang="en-US" smtClean="0">
                <a:solidFill>
                  <a:prstClr val="black">
                    <a:tint val="75000"/>
                  </a:prstClr>
                </a:solidFill>
              </a:rPr>
              <a:pPr/>
              <a:t>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04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258673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355442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203554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188797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116112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355650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5D516B-0F61-4619-BA18-F2D6AA399E1D}" type="datetimeFigureOut">
              <a:rPr lang="en-AU" smtClean="0"/>
              <a:t>20/10/17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9131E8A-01D6-49D5-8CED-2AD545426B6A}" type="slidenum">
              <a:rPr lang="en-AU" smtClean="0"/>
              <a:t>‹#›</a:t>
            </a:fld>
            <a:endParaRPr lang="en-AU" dirty="0"/>
          </a:p>
        </p:txBody>
      </p:sp>
    </p:spTree>
    <p:extLst>
      <p:ext uri="{BB962C8B-B14F-4D97-AF65-F5344CB8AC3E}">
        <p14:creationId xmlns:p14="http://schemas.microsoft.com/office/powerpoint/2010/main" val="92606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D516B-0F61-4619-BA18-F2D6AA399E1D}" type="datetimeFigureOut">
              <a:rPr lang="en-AU" smtClean="0"/>
              <a:t>20/10/17</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31E8A-01D6-49D5-8CED-2AD545426B6A}" type="slidenum">
              <a:rPr lang="en-AU" smtClean="0"/>
              <a:t>‹#›</a:t>
            </a:fld>
            <a:endParaRPr lang="en-AU" dirty="0"/>
          </a:p>
        </p:txBody>
      </p:sp>
    </p:spTree>
    <p:extLst>
      <p:ext uri="{BB962C8B-B14F-4D97-AF65-F5344CB8AC3E}">
        <p14:creationId xmlns:p14="http://schemas.microsoft.com/office/powerpoint/2010/main" val="2568013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1B9865E6-2F60-9841-B4DA-3D1E39170C6E}" type="datetimeFigureOut">
              <a:rPr lang="en-US" smtClean="0">
                <a:solidFill>
                  <a:prstClr val="black">
                    <a:tint val="75000"/>
                  </a:prstClr>
                </a:solidFill>
              </a:rPr>
              <a:pPr defTabSz="609585"/>
              <a:t>10/20/17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BA7E6F41-5670-D049-B756-0A1F039DCEB9}"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812423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w_placeholder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1725" cy="6897220"/>
          </a:xfrm>
          <a:prstGeom prst="rect">
            <a:avLst/>
          </a:prstGeom>
        </p:spPr>
      </p:pic>
      <p:sp>
        <p:nvSpPr>
          <p:cNvPr id="5" name="Title 1"/>
          <p:cNvSpPr txBox="1">
            <a:spLocks/>
          </p:cNvSpPr>
          <p:nvPr/>
        </p:nvSpPr>
        <p:spPr>
          <a:xfrm>
            <a:off x="585695" y="2934249"/>
            <a:ext cx="11118227" cy="1042208"/>
          </a:xfrm>
          <a:prstGeom prst="rect">
            <a:avLst/>
          </a:prstGeom>
        </p:spPr>
        <p:txBody>
          <a:bodyPr vert="horz" wrap="square" lIns="121920" tIns="60960" rIns="121920" bIns="6096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733" b="1" spc="1333" dirty="0">
                <a:solidFill>
                  <a:schemeClr val="bg1"/>
                </a:solidFill>
                <a:latin typeface="Calibri"/>
                <a:cs typeface="Calibri"/>
              </a:rPr>
              <a:t>YOUR VOICE AGAINST VIOLENCE</a:t>
            </a:r>
          </a:p>
        </p:txBody>
      </p:sp>
      <p:sp>
        <p:nvSpPr>
          <p:cNvPr id="8" name="Rounded Rectangle 7"/>
          <p:cNvSpPr/>
          <p:nvPr/>
        </p:nvSpPr>
        <p:spPr>
          <a:xfrm>
            <a:off x="127877" y="136327"/>
            <a:ext cx="2362665" cy="2397359"/>
          </a:xfrm>
          <a:prstGeom prst="roundRect">
            <a:avLst>
              <a:gd name="adj" fmla="val 3153"/>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p:nvPicPr>
        <p:blipFill>
          <a:blip r:embed="rId4"/>
          <a:stretch>
            <a:fillRect/>
          </a:stretch>
        </p:blipFill>
        <p:spPr>
          <a:xfrm>
            <a:off x="476134" y="813627"/>
            <a:ext cx="1828073" cy="856909"/>
          </a:xfrm>
          <a:prstGeom prst="rect">
            <a:avLst/>
          </a:prstGeom>
        </p:spPr>
      </p:pic>
    </p:spTree>
    <p:extLst>
      <p:ext uri="{BB962C8B-B14F-4D97-AF65-F5344CB8AC3E}">
        <p14:creationId xmlns:p14="http://schemas.microsoft.com/office/powerpoint/2010/main" val="366585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a:stretch>
            <a:fillRect/>
          </a:stretch>
        </p:blipFill>
        <p:spPr>
          <a:xfrm>
            <a:off x="10468779" y="6018712"/>
            <a:ext cx="1354668" cy="635001"/>
          </a:xfrm>
          <a:prstGeom prst="rect">
            <a:avLst/>
          </a:prstGeom>
        </p:spPr>
      </p:pic>
      <p:sp>
        <p:nvSpPr>
          <p:cNvPr id="9" name="TextBox 8"/>
          <p:cNvSpPr txBox="1"/>
          <p:nvPr/>
        </p:nvSpPr>
        <p:spPr>
          <a:xfrm>
            <a:off x="697282" y="2196265"/>
            <a:ext cx="10797436" cy="2965299"/>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Physical injuries </a:t>
            </a:r>
          </a:p>
          <a:p>
            <a:pPr marL="380990" indent="-380990" defTabSz="609585">
              <a:spcAft>
                <a:spcPts val="800"/>
              </a:spcAft>
              <a:buFont typeface="Arial" panose="020B0604020202020204" pitchFamily="34" charset="0"/>
              <a:buChar char="•"/>
            </a:pPr>
            <a:r>
              <a:rPr lang="en-AU" sz="2667" dirty="0">
                <a:solidFill>
                  <a:srgbClr val="8F8F9F"/>
                </a:solidFill>
              </a:rPr>
              <a:t>Pregnancy </a:t>
            </a:r>
          </a:p>
          <a:p>
            <a:pPr marL="380990" indent="-380990" defTabSz="609585">
              <a:spcAft>
                <a:spcPts val="800"/>
              </a:spcAft>
              <a:buFont typeface="Arial" panose="020B0604020202020204" pitchFamily="34" charset="0"/>
              <a:buChar char="•"/>
            </a:pPr>
            <a:r>
              <a:rPr lang="en-AU" sz="2667" dirty="0">
                <a:solidFill>
                  <a:srgbClr val="8F8F9F"/>
                </a:solidFill>
              </a:rPr>
              <a:t>Protectiveness from a partner may be a screen for attempts to limit her ability to disclose</a:t>
            </a:r>
          </a:p>
          <a:p>
            <a:pPr marL="380990" indent="-380990" defTabSz="609585">
              <a:spcAft>
                <a:spcPts val="800"/>
              </a:spcAft>
              <a:buFont typeface="Arial" panose="020B0604020202020204" pitchFamily="34" charset="0"/>
              <a:buChar char="•"/>
            </a:pPr>
            <a:r>
              <a:rPr lang="en-AU" sz="2667" dirty="0">
                <a:solidFill>
                  <a:srgbClr val="8F8F9F"/>
                </a:solidFill>
              </a:rPr>
              <a:t>Risk factors beyond gender </a:t>
            </a:r>
          </a:p>
          <a:p>
            <a:pPr marL="380990" indent="-380990" defTabSz="609585">
              <a:spcAft>
                <a:spcPts val="800"/>
              </a:spcAft>
              <a:buFont typeface="Arial" panose="020B0604020202020204" pitchFamily="34" charset="0"/>
              <a:buChar char="•"/>
            </a:pPr>
            <a:endParaRPr lang="en-AU" sz="2667" dirty="0">
              <a:solidFill>
                <a:srgbClr val="8F8F9F"/>
              </a:solidFill>
            </a:endParaRPr>
          </a:p>
        </p:txBody>
      </p:sp>
      <p:sp>
        <p:nvSpPr>
          <p:cNvPr id="8" name="TextBox 7"/>
          <p:cNvSpPr txBox="1"/>
          <p:nvPr/>
        </p:nvSpPr>
        <p:spPr>
          <a:xfrm>
            <a:off x="697282" y="665265"/>
            <a:ext cx="10797436" cy="707886"/>
          </a:xfrm>
          <a:prstGeom prst="rect">
            <a:avLst/>
          </a:prstGeom>
          <a:noFill/>
        </p:spPr>
        <p:txBody>
          <a:bodyPr wrap="square" rtlCol="0">
            <a:spAutoFit/>
          </a:bodyPr>
          <a:lstStyle/>
          <a:p>
            <a:pPr defTabSz="609585"/>
            <a:r>
              <a:rPr lang="en-AU" sz="4000" dirty="0">
                <a:solidFill>
                  <a:srgbClr val="ED6778"/>
                </a:solidFill>
                <a:latin typeface="Calibri headig"/>
              </a:rPr>
              <a:t>Looking for signs</a:t>
            </a:r>
            <a:endParaRPr lang="en-US" sz="4000" dirty="0">
              <a:solidFill>
                <a:srgbClr val="ED6778"/>
              </a:solidFill>
              <a:latin typeface="Calibri headig"/>
            </a:endParaRPr>
          </a:p>
        </p:txBody>
      </p:sp>
    </p:spTree>
    <p:extLst>
      <p:ext uri="{BB962C8B-B14F-4D97-AF65-F5344CB8AC3E}">
        <p14:creationId xmlns:p14="http://schemas.microsoft.com/office/powerpoint/2010/main" val="7896040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a:stretch>
            <a:fillRect/>
          </a:stretch>
        </p:blipFill>
        <p:spPr>
          <a:xfrm>
            <a:off x="10468779" y="6018712"/>
            <a:ext cx="1354668" cy="635001"/>
          </a:xfrm>
          <a:prstGeom prst="rect">
            <a:avLst/>
          </a:prstGeom>
        </p:spPr>
      </p:pic>
      <p:sp>
        <p:nvSpPr>
          <p:cNvPr id="6" name="TextBox 5"/>
          <p:cNvSpPr txBox="1"/>
          <p:nvPr/>
        </p:nvSpPr>
        <p:spPr>
          <a:xfrm>
            <a:off x="289537" y="5866666"/>
            <a:ext cx="10069651" cy="707886"/>
          </a:xfrm>
          <a:prstGeom prst="rect">
            <a:avLst/>
          </a:prstGeom>
          <a:noFill/>
        </p:spPr>
        <p:txBody>
          <a:bodyPr wrap="square" rtlCol="0">
            <a:spAutoFit/>
          </a:bodyPr>
          <a:lstStyle/>
          <a:p>
            <a:pPr defTabSz="609585"/>
            <a:r>
              <a:rPr lang="en-US" sz="4000" b="1" dirty="0">
                <a:solidFill>
                  <a:srgbClr val="ED6778"/>
                </a:solidFill>
                <a:latin typeface="Calibri Light"/>
                <a:cs typeface="Calibri Light"/>
              </a:rPr>
              <a:t>Themes from lay witnesses  - Royal Commission</a:t>
            </a:r>
          </a:p>
        </p:txBody>
      </p:sp>
      <p:sp>
        <p:nvSpPr>
          <p:cNvPr id="9" name="TextBox 8"/>
          <p:cNvSpPr txBox="1"/>
          <p:nvPr/>
        </p:nvSpPr>
        <p:spPr>
          <a:xfrm>
            <a:off x="869600" y="1932812"/>
            <a:ext cx="10797436" cy="3580917"/>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Look for signs</a:t>
            </a:r>
          </a:p>
          <a:p>
            <a:pPr marL="380990" indent="-380990" defTabSz="609585">
              <a:spcAft>
                <a:spcPts val="800"/>
              </a:spcAft>
              <a:buFont typeface="Arial" panose="020B0604020202020204" pitchFamily="34" charset="0"/>
              <a:buChar char="•"/>
            </a:pPr>
            <a:r>
              <a:rPr lang="en-AU" sz="2667" dirty="0">
                <a:solidFill>
                  <a:srgbClr val="8F8F9F"/>
                </a:solidFill>
              </a:rPr>
              <a:t>Ask the question</a:t>
            </a:r>
          </a:p>
          <a:p>
            <a:pPr marL="380990" indent="-380990" defTabSz="609585">
              <a:spcAft>
                <a:spcPts val="800"/>
              </a:spcAft>
              <a:buFont typeface="Arial" panose="020B0604020202020204" pitchFamily="34" charset="0"/>
              <a:buChar char="•"/>
            </a:pPr>
            <a:r>
              <a:rPr lang="en-AU" sz="2667" dirty="0">
                <a:solidFill>
                  <a:srgbClr val="8F8F9F"/>
                </a:solidFill>
              </a:rPr>
              <a:t>Validate</a:t>
            </a:r>
          </a:p>
          <a:p>
            <a:pPr marL="380990" indent="-380990" defTabSz="609585">
              <a:spcAft>
                <a:spcPts val="800"/>
              </a:spcAft>
              <a:buFont typeface="Arial" panose="020B0604020202020204" pitchFamily="34" charset="0"/>
              <a:buChar char="•"/>
            </a:pPr>
            <a:r>
              <a:rPr lang="en-AU" sz="2667" dirty="0">
                <a:solidFill>
                  <a:srgbClr val="8F8F9F"/>
                </a:solidFill>
              </a:rPr>
              <a:t>Provide a reality check</a:t>
            </a:r>
          </a:p>
          <a:p>
            <a:pPr marL="380990" indent="-380990" defTabSz="609585">
              <a:spcAft>
                <a:spcPts val="800"/>
              </a:spcAft>
              <a:buFont typeface="Arial" panose="020B0604020202020204" pitchFamily="34" charset="0"/>
              <a:buChar char="•"/>
            </a:pPr>
            <a:r>
              <a:rPr lang="en-AU" sz="2667" dirty="0">
                <a:solidFill>
                  <a:srgbClr val="8F8F9F"/>
                </a:solidFill>
              </a:rPr>
              <a:t>Ensure personal agency</a:t>
            </a:r>
          </a:p>
          <a:p>
            <a:pPr marL="380990" indent="-380990" defTabSz="609585">
              <a:spcAft>
                <a:spcPts val="800"/>
              </a:spcAft>
              <a:buFont typeface="Arial" panose="020B0604020202020204" pitchFamily="34" charset="0"/>
              <a:buChar char="•"/>
            </a:pPr>
            <a:r>
              <a:rPr lang="en-AU" sz="2667" dirty="0">
                <a:solidFill>
                  <a:srgbClr val="8F8F9F"/>
                </a:solidFill>
              </a:rPr>
              <a:t>Provide support within the context of their own professional role</a:t>
            </a:r>
          </a:p>
          <a:p>
            <a:pPr marL="380990" indent="-380990" defTabSz="609585">
              <a:spcAft>
                <a:spcPts val="800"/>
              </a:spcAft>
              <a:buFont typeface="Arial" panose="020B0604020202020204" pitchFamily="34" charset="0"/>
              <a:buChar char="•"/>
            </a:pPr>
            <a:r>
              <a:rPr lang="en-AU" sz="2667" dirty="0">
                <a:solidFill>
                  <a:srgbClr val="8F8F9F"/>
                </a:solidFill>
              </a:rPr>
              <a:t>Comprehensively refer</a:t>
            </a:r>
          </a:p>
        </p:txBody>
      </p:sp>
      <p:sp>
        <p:nvSpPr>
          <p:cNvPr id="8" name="TextBox 7"/>
          <p:cNvSpPr txBox="1"/>
          <p:nvPr/>
        </p:nvSpPr>
        <p:spPr>
          <a:xfrm>
            <a:off x="697282" y="665265"/>
            <a:ext cx="10797436" cy="707886"/>
          </a:xfrm>
          <a:prstGeom prst="rect">
            <a:avLst/>
          </a:prstGeom>
          <a:noFill/>
        </p:spPr>
        <p:txBody>
          <a:bodyPr wrap="square" rtlCol="0">
            <a:spAutoFit/>
          </a:bodyPr>
          <a:lstStyle/>
          <a:p>
            <a:pPr defTabSz="609585"/>
            <a:r>
              <a:rPr lang="en-AU" sz="4000" dirty="0">
                <a:solidFill>
                  <a:srgbClr val="ED6778"/>
                </a:solidFill>
                <a:latin typeface="Calibri headig"/>
              </a:rPr>
              <a:t>What can health professionals do?</a:t>
            </a:r>
            <a:endParaRPr lang="en-US" sz="4000" dirty="0">
              <a:solidFill>
                <a:srgbClr val="ED6778"/>
              </a:solidFill>
              <a:latin typeface="Calibri headig"/>
            </a:endParaRPr>
          </a:p>
        </p:txBody>
      </p:sp>
    </p:spTree>
    <p:extLst>
      <p:ext uri="{BB962C8B-B14F-4D97-AF65-F5344CB8AC3E}">
        <p14:creationId xmlns:p14="http://schemas.microsoft.com/office/powerpoint/2010/main" val="34829688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r>
              <a:rPr lang="en-US" sz="4800" b="1" dirty="0">
                <a:solidFill>
                  <a:srgbClr val="ED6778"/>
                </a:solidFill>
                <a:latin typeface="Calibri Light"/>
                <a:cs typeface="Calibri Light"/>
              </a:rPr>
              <a:t>Risk Indicators</a:t>
            </a:r>
            <a:endParaRPr lang="en-US" sz="2400" dirty="0">
              <a:solidFill>
                <a:prstClr val="white"/>
              </a:solidFill>
            </a:endParaRPr>
          </a:p>
        </p:txBody>
      </p:sp>
      <p:pic>
        <p:nvPicPr>
          <p:cNvPr id="5" name="Picture 4"/>
          <p:cNvPicPr>
            <a:picLocks noChangeAspect="1"/>
          </p:cNvPicPr>
          <p:nvPr/>
        </p:nvPicPr>
        <p:blipFill>
          <a:blip r:embed="rId3"/>
          <a:stretch>
            <a:fillRect/>
          </a:stretch>
        </p:blipFill>
        <p:spPr>
          <a:xfrm>
            <a:off x="10468779" y="6018712"/>
            <a:ext cx="1354668" cy="635001"/>
          </a:xfrm>
          <a:prstGeom prst="rect">
            <a:avLst/>
          </a:prstGeom>
        </p:spPr>
      </p:pic>
      <p:sp>
        <p:nvSpPr>
          <p:cNvPr id="9" name="TextBox 8"/>
          <p:cNvSpPr txBox="1"/>
          <p:nvPr/>
        </p:nvSpPr>
        <p:spPr>
          <a:xfrm>
            <a:off x="468683" y="377519"/>
            <a:ext cx="10797436" cy="5530425"/>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Perpetrator history of violent behaviour both within and outside the household</a:t>
            </a:r>
          </a:p>
          <a:p>
            <a:pPr marL="380990" indent="-380990" defTabSz="609585">
              <a:spcAft>
                <a:spcPts val="800"/>
              </a:spcAft>
              <a:buFont typeface="Arial" panose="020B0604020202020204" pitchFamily="34" charset="0"/>
              <a:buChar char="•"/>
            </a:pPr>
            <a:r>
              <a:rPr lang="en-AU" sz="2667" dirty="0">
                <a:solidFill>
                  <a:srgbClr val="8F8F9F"/>
                </a:solidFill>
              </a:rPr>
              <a:t>Access to lethal weapons</a:t>
            </a:r>
          </a:p>
          <a:p>
            <a:pPr marL="380990" indent="-380990" defTabSz="609585">
              <a:spcAft>
                <a:spcPts val="800"/>
              </a:spcAft>
              <a:buFont typeface="Arial" panose="020B0604020202020204" pitchFamily="34" charset="0"/>
              <a:buChar char="•"/>
            </a:pPr>
            <a:r>
              <a:rPr lang="en-AU" sz="2667" dirty="0">
                <a:solidFill>
                  <a:srgbClr val="8F8F9F"/>
                </a:solidFill>
              </a:rPr>
              <a:t>Perpetrator use of alcohol and drugs</a:t>
            </a:r>
          </a:p>
          <a:p>
            <a:pPr marL="380990" indent="-380990" defTabSz="609585">
              <a:spcAft>
                <a:spcPts val="800"/>
              </a:spcAft>
              <a:buFont typeface="Arial" panose="020B0604020202020204" pitchFamily="34" charset="0"/>
              <a:buChar char="•"/>
            </a:pPr>
            <a:r>
              <a:rPr lang="en-AU" sz="2667" dirty="0">
                <a:solidFill>
                  <a:srgbClr val="8F8F9F"/>
                </a:solidFill>
              </a:rPr>
              <a:t>Recent separation or divorce</a:t>
            </a:r>
          </a:p>
          <a:p>
            <a:pPr marL="380990" indent="-380990" defTabSz="609585">
              <a:spcAft>
                <a:spcPts val="800"/>
              </a:spcAft>
              <a:buFont typeface="Arial" panose="020B0604020202020204" pitchFamily="34" charset="0"/>
              <a:buChar char="•"/>
            </a:pPr>
            <a:r>
              <a:rPr lang="en-AU" sz="2667" dirty="0">
                <a:solidFill>
                  <a:srgbClr val="8F8F9F"/>
                </a:solidFill>
              </a:rPr>
              <a:t>Perpetrator stressors such as unemployment</a:t>
            </a:r>
          </a:p>
          <a:p>
            <a:pPr marL="380990" indent="-380990" defTabSz="609585">
              <a:spcAft>
                <a:spcPts val="800"/>
              </a:spcAft>
              <a:buFont typeface="Arial" panose="020B0604020202020204" pitchFamily="34" charset="0"/>
              <a:buChar char="•"/>
            </a:pPr>
            <a:r>
              <a:rPr lang="en-AU" sz="2667" dirty="0">
                <a:solidFill>
                  <a:srgbClr val="8F8F9F"/>
                </a:solidFill>
              </a:rPr>
              <a:t>Perpetrator history of witnessing violence</a:t>
            </a:r>
          </a:p>
          <a:p>
            <a:pPr marL="380990" indent="-380990" defTabSz="609585">
              <a:spcAft>
                <a:spcPts val="800"/>
              </a:spcAft>
              <a:buFont typeface="Arial" panose="020B0604020202020204" pitchFamily="34" charset="0"/>
              <a:buChar char="•"/>
            </a:pPr>
            <a:r>
              <a:rPr lang="en-AU" sz="2667" dirty="0">
                <a:solidFill>
                  <a:srgbClr val="8F8F9F"/>
                </a:solidFill>
              </a:rPr>
              <a:t>Evidence of mental health problems in perpetrator</a:t>
            </a:r>
          </a:p>
          <a:p>
            <a:pPr marL="380990" indent="-380990" defTabSz="609585">
              <a:spcAft>
                <a:spcPts val="800"/>
              </a:spcAft>
              <a:buFont typeface="Arial" panose="020B0604020202020204" pitchFamily="34" charset="0"/>
              <a:buChar char="•"/>
            </a:pPr>
            <a:r>
              <a:rPr lang="en-AU" sz="2667" dirty="0">
                <a:solidFill>
                  <a:srgbClr val="8F8F9F"/>
                </a:solidFill>
              </a:rPr>
              <a:t>Perpetrator resistance to change</a:t>
            </a:r>
          </a:p>
          <a:p>
            <a:pPr marL="380990" indent="-380990" defTabSz="609585">
              <a:spcAft>
                <a:spcPts val="800"/>
              </a:spcAft>
              <a:buFont typeface="Arial" panose="020B0604020202020204" pitchFamily="34" charset="0"/>
              <a:buChar char="•"/>
            </a:pPr>
            <a:r>
              <a:rPr lang="en-AU" sz="2667" dirty="0">
                <a:solidFill>
                  <a:srgbClr val="8F8F9F"/>
                </a:solidFill>
              </a:rPr>
              <a:t>Attitudes of perpetrator that supports violence against women</a:t>
            </a:r>
          </a:p>
          <a:p>
            <a:pPr marL="380990" indent="-380990" defTabSz="609585">
              <a:spcAft>
                <a:spcPts val="800"/>
              </a:spcAft>
              <a:buFont typeface="Arial" panose="020B0604020202020204" pitchFamily="34" charset="0"/>
              <a:buChar char="•"/>
            </a:pPr>
            <a:endParaRPr lang="en-AU" sz="2667" dirty="0">
              <a:solidFill>
                <a:srgbClr val="8F8F9F"/>
              </a:solidFill>
            </a:endParaRPr>
          </a:p>
        </p:txBody>
      </p:sp>
    </p:spTree>
    <p:extLst>
      <p:ext uri="{BB962C8B-B14F-4D97-AF65-F5344CB8AC3E}">
        <p14:creationId xmlns:p14="http://schemas.microsoft.com/office/powerpoint/2010/main" val="415682818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a:stretch>
            <a:fillRect/>
          </a:stretch>
        </p:blipFill>
        <p:spPr>
          <a:xfrm>
            <a:off x="10468779" y="6018712"/>
            <a:ext cx="1354668" cy="635001"/>
          </a:xfrm>
          <a:prstGeom prst="rect">
            <a:avLst/>
          </a:prstGeom>
        </p:spPr>
      </p:pic>
      <p:sp>
        <p:nvSpPr>
          <p:cNvPr id="9" name="TextBox 8"/>
          <p:cNvSpPr txBox="1"/>
          <p:nvPr/>
        </p:nvSpPr>
        <p:spPr>
          <a:xfrm>
            <a:off x="797410" y="2358995"/>
            <a:ext cx="10797436" cy="3067891"/>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Physical injuries </a:t>
            </a:r>
          </a:p>
          <a:p>
            <a:pPr marL="380990" indent="-380990" defTabSz="609585">
              <a:spcAft>
                <a:spcPts val="800"/>
              </a:spcAft>
              <a:buFont typeface="Arial" panose="020B0604020202020204" pitchFamily="34" charset="0"/>
              <a:buChar char="•"/>
            </a:pPr>
            <a:r>
              <a:rPr lang="en-AU" sz="2667" dirty="0">
                <a:solidFill>
                  <a:srgbClr val="8F8F9F"/>
                </a:solidFill>
              </a:rPr>
              <a:t>Take a history</a:t>
            </a:r>
          </a:p>
          <a:p>
            <a:pPr marL="380990" indent="-380990" defTabSz="609585">
              <a:spcAft>
                <a:spcPts val="800"/>
              </a:spcAft>
              <a:buFont typeface="Arial" panose="020B0604020202020204" pitchFamily="34" charset="0"/>
              <a:buChar char="•"/>
            </a:pPr>
            <a:r>
              <a:rPr lang="en-AU" sz="2667" dirty="0">
                <a:solidFill>
                  <a:srgbClr val="8F8F9F"/>
                </a:solidFill>
              </a:rPr>
              <a:t>Condemn the actions, not the person</a:t>
            </a:r>
          </a:p>
          <a:p>
            <a:pPr marL="380990" indent="-380990" defTabSz="609585">
              <a:spcAft>
                <a:spcPts val="800"/>
              </a:spcAft>
              <a:buFont typeface="Arial" panose="020B0604020202020204" pitchFamily="34" charset="0"/>
              <a:buChar char="•"/>
            </a:pPr>
            <a:r>
              <a:rPr lang="en-AU" sz="2667" dirty="0">
                <a:solidFill>
                  <a:srgbClr val="8F8F9F"/>
                </a:solidFill>
              </a:rPr>
              <a:t>Encourage ownership</a:t>
            </a:r>
          </a:p>
          <a:p>
            <a:pPr marL="380990" indent="-380990" defTabSz="609585">
              <a:spcAft>
                <a:spcPts val="800"/>
              </a:spcAft>
              <a:buFont typeface="Arial" panose="020B0604020202020204" pitchFamily="34" charset="0"/>
              <a:buChar char="•"/>
            </a:pPr>
            <a:r>
              <a:rPr lang="en-AU" sz="2667" dirty="0">
                <a:solidFill>
                  <a:srgbClr val="8F8F9F"/>
                </a:solidFill>
              </a:rPr>
              <a:t>Make appropriate referrals</a:t>
            </a:r>
          </a:p>
          <a:p>
            <a:pPr marL="380990" indent="-380990" defTabSz="609585">
              <a:spcAft>
                <a:spcPts val="800"/>
              </a:spcAft>
              <a:buFont typeface="Arial" panose="020B0604020202020204" pitchFamily="34" charset="0"/>
              <a:buChar char="•"/>
            </a:pPr>
            <a:r>
              <a:rPr lang="en-AU" sz="2667" dirty="0">
                <a:solidFill>
                  <a:srgbClr val="8F8F9F"/>
                </a:solidFill>
              </a:rPr>
              <a:t>Avoid collusion </a:t>
            </a:r>
          </a:p>
        </p:txBody>
      </p:sp>
      <p:sp>
        <p:nvSpPr>
          <p:cNvPr id="8" name="TextBox 7"/>
          <p:cNvSpPr txBox="1"/>
          <p:nvPr/>
        </p:nvSpPr>
        <p:spPr>
          <a:xfrm>
            <a:off x="697282" y="665265"/>
            <a:ext cx="10797436" cy="1323439"/>
          </a:xfrm>
          <a:prstGeom prst="rect">
            <a:avLst/>
          </a:prstGeom>
          <a:noFill/>
        </p:spPr>
        <p:txBody>
          <a:bodyPr wrap="square" rtlCol="0">
            <a:spAutoFit/>
          </a:bodyPr>
          <a:lstStyle/>
          <a:p>
            <a:pPr defTabSz="609585"/>
            <a:r>
              <a:rPr lang="en-AU" sz="4000" dirty="0">
                <a:solidFill>
                  <a:srgbClr val="ED6778"/>
                </a:solidFill>
                <a:latin typeface="Calibri headig"/>
              </a:rPr>
              <a:t>Responding to disclosures from men who choose to use violence</a:t>
            </a:r>
            <a:endParaRPr lang="en-US" sz="4000" dirty="0">
              <a:solidFill>
                <a:srgbClr val="ED6778"/>
              </a:solidFill>
              <a:latin typeface="Calibri headig"/>
            </a:endParaRPr>
          </a:p>
        </p:txBody>
      </p:sp>
    </p:spTree>
    <p:extLst>
      <p:ext uri="{BB962C8B-B14F-4D97-AF65-F5344CB8AC3E}">
        <p14:creationId xmlns:p14="http://schemas.microsoft.com/office/powerpoint/2010/main" val="172235903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3</a:t>
            </a:r>
          </a:p>
        </p:txBody>
      </p:sp>
      <p:sp>
        <p:nvSpPr>
          <p:cNvPr id="7" name="TextBox 6"/>
          <p:cNvSpPr txBox="1"/>
          <p:nvPr/>
        </p:nvSpPr>
        <p:spPr>
          <a:xfrm>
            <a:off x="4751974" y="2013926"/>
            <a:ext cx="6563476" cy="2677656"/>
          </a:xfrm>
          <a:prstGeom prst="rect">
            <a:avLst/>
          </a:prstGeom>
          <a:noFill/>
        </p:spPr>
        <p:txBody>
          <a:bodyPr wrap="square" rtlCol="0">
            <a:spAutoFit/>
          </a:bodyPr>
          <a:lstStyle/>
          <a:p>
            <a:r>
              <a:rPr lang="en-AU" sz="2800" dirty="0">
                <a:solidFill>
                  <a:srgbClr val="ED6778"/>
                </a:solidFill>
                <a:latin typeface="Calibri Light"/>
                <a:cs typeface="Calibri Light"/>
              </a:rPr>
              <a:t>The Victorian government implement the revised Family Violence Risk Assessment and Risk Management Framework and develop a sustained workforce development and training strategy as part of the recommended FV Industry Plan</a:t>
            </a:r>
            <a:endParaRPr lang="en-US" sz="2800" dirty="0">
              <a:solidFill>
                <a:srgbClr val="ED6778"/>
              </a:solidFill>
              <a:latin typeface="Calibri Light"/>
              <a:cs typeface="Calibri Light"/>
            </a:endParaRPr>
          </a:p>
        </p:txBody>
      </p:sp>
      <p:sp>
        <p:nvSpPr>
          <p:cNvPr id="11" name="Subtitle 2"/>
          <p:cNvSpPr>
            <a:spLocks noGrp="1"/>
          </p:cNvSpPr>
          <p:nvPr>
            <p:ph type="subTitle" idx="1"/>
          </p:nvPr>
        </p:nvSpPr>
        <p:spPr>
          <a:xfrm>
            <a:off x="4751974" y="5060914"/>
            <a:ext cx="6702089" cy="675179"/>
          </a:xfrm>
        </p:spPr>
        <p:txBody>
          <a:bodyPr>
            <a:normAutofit/>
          </a:bodyPr>
          <a:lstStyle/>
          <a:p>
            <a:pPr algn="l"/>
            <a:r>
              <a:rPr lang="en-US" sz="2400" dirty="0">
                <a:solidFill>
                  <a:srgbClr val="8F8F9F"/>
                </a:solidFill>
                <a:latin typeface="Calibri Light"/>
                <a:cs typeface="Calibri Light"/>
              </a:rPr>
              <a:t> Royal Commission into Family Violence</a:t>
            </a:r>
          </a:p>
        </p:txBody>
      </p:sp>
      <p:pic>
        <p:nvPicPr>
          <p:cNvPr id="12" name="Picture 11"/>
          <p:cNvPicPr>
            <a:picLocks noChangeAspect="1"/>
          </p:cNvPicPr>
          <p:nvPr/>
        </p:nvPicPr>
        <p:blipFill>
          <a:blip r:embed="rId3"/>
          <a:stretch>
            <a:fillRect/>
          </a:stretch>
        </p:blipFill>
        <p:spPr>
          <a:xfrm>
            <a:off x="10468779" y="6018712"/>
            <a:ext cx="1354668" cy="635001"/>
          </a:xfrm>
          <a:prstGeom prst="rect">
            <a:avLst/>
          </a:prstGeom>
        </p:spPr>
      </p:pic>
    </p:spTree>
    <p:extLst>
      <p:ext uri="{BB962C8B-B14F-4D97-AF65-F5344CB8AC3E}">
        <p14:creationId xmlns:p14="http://schemas.microsoft.com/office/powerpoint/2010/main" val="209249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95</a:t>
            </a:r>
          </a:p>
        </p:txBody>
      </p:sp>
      <p:sp>
        <p:nvSpPr>
          <p:cNvPr id="7" name="TextBox 6"/>
          <p:cNvSpPr txBox="1"/>
          <p:nvPr/>
        </p:nvSpPr>
        <p:spPr>
          <a:xfrm>
            <a:off x="4751974" y="2013926"/>
            <a:ext cx="6563476" cy="2246769"/>
          </a:xfrm>
          <a:prstGeom prst="rect">
            <a:avLst/>
          </a:prstGeom>
          <a:noFill/>
        </p:spPr>
        <p:txBody>
          <a:bodyPr wrap="square" rtlCol="0">
            <a:spAutoFit/>
          </a:bodyPr>
          <a:lstStyle/>
          <a:p>
            <a:r>
              <a:rPr lang="en-AU" sz="2800" dirty="0">
                <a:solidFill>
                  <a:srgbClr val="ED6778"/>
                </a:solidFill>
                <a:latin typeface="Calibri Light"/>
                <a:cs typeface="Calibri Light"/>
              </a:rPr>
              <a:t>The Victorian Government resource public hospitals to implement a whole-of-hospital model for responding to family violence, drawing on evaluated approaches in Victoria and elsewhere [within three to five years]. </a:t>
            </a:r>
            <a:endParaRPr lang="en-US" sz="2800" dirty="0">
              <a:solidFill>
                <a:srgbClr val="ED6778"/>
              </a:solidFill>
              <a:latin typeface="Calibri Light"/>
              <a:cs typeface="Calibri Light"/>
            </a:endParaRPr>
          </a:p>
        </p:txBody>
      </p:sp>
      <p:sp>
        <p:nvSpPr>
          <p:cNvPr id="11" name="Subtitle 2"/>
          <p:cNvSpPr>
            <a:spLocks noGrp="1"/>
          </p:cNvSpPr>
          <p:nvPr>
            <p:ph type="subTitle" idx="1"/>
          </p:nvPr>
        </p:nvSpPr>
        <p:spPr>
          <a:xfrm>
            <a:off x="4751974" y="5060914"/>
            <a:ext cx="6702089" cy="675179"/>
          </a:xfrm>
        </p:spPr>
        <p:txBody>
          <a:bodyPr>
            <a:normAutofit/>
          </a:bodyPr>
          <a:lstStyle/>
          <a:p>
            <a:pPr algn="l"/>
            <a:r>
              <a:rPr lang="en-US" sz="2400" dirty="0">
                <a:solidFill>
                  <a:srgbClr val="8F8F9F"/>
                </a:solidFill>
                <a:latin typeface="Calibri Light"/>
                <a:cs typeface="Calibri Light"/>
              </a:rPr>
              <a:t> Royal Commission into Family Violence</a:t>
            </a:r>
          </a:p>
        </p:txBody>
      </p:sp>
      <p:pic>
        <p:nvPicPr>
          <p:cNvPr id="12" name="Picture 11"/>
          <p:cNvPicPr>
            <a:picLocks noChangeAspect="1"/>
          </p:cNvPicPr>
          <p:nvPr/>
        </p:nvPicPr>
        <p:blipFill>
          <a:blip r:embed="rId3"/>
          <a:stretch>
            <a:fillRect/>
          </a:stretch>
        </p:blipFill>
        <p:spPr>
          <a:xfrm>
            <a:off x="10468779" y="6018712"/>
            <a:ext cx="1354668" cy="635001"/>
          </a:xfrm>
          <a:prstGeom prst="rect">
            <a:avLst/>
          </a:prstGeom>
        </p:spPr>
      </p:pic>
    </p:spTree>
    <p:extLst>
      <p:ext uri="{BB962C8B-B14F-4D97-AF65-F5344CB8AC3E}">
        <p14:creationId xmlns:p14="http://schemas.microsoft.com/office/powerpoint/2010/main" val="37473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96</a:t>
            </a:r>
          </a:p>
        </p:txBody>
      </p:sp>
      <p:sp>
        <p:nvSpPr>
          <p:cNvPr id="7" name="TextBox 6"/>
          <p:cNvSpPr txBox="1"/>
          <p:nvPr/>
        </p:nvSpPr>
        <p:spPr>
          <a:xfrm>
            <a:off x="4751974" y="2013926"/>
            <a:ext cx="6563476" cy="4401205"/>
          </a:xfrm>
          <a:prstGeom prst="rect">
            <a:avLst/>
          </a:prstGeom>
          <a:noFill/>
        </p:spPr>
        <p:txBody>
          <a:bodyPr wrap="square" rtlCol="0">
            <a:spAutoFit/>
          </a:bodyPr>
          <a:lstStyle/>
          <a:p>
            <a:r>
              <a:rPr lang="en-AU" sz="2800" dirty="0">
                <a:solidFill>
                  <a:srgbClr val="ED6778"/>
                </a:solidFill>
                <a:latin typeface="Calibri Light"/>
                <a:cs typeface="Calibri Light"/>
              </a:rPr>
              <a:t>The Department of Health and Human Services require routine screening for family violence in all public antenatal settings. The screening guidance should be aligned with the revised Family Violence Risk Assessment and Risk Management Framework. Implementation will require targeted and continued training, the development of specific guidelines, and clinical support</a:t>
            </a:r>
          </a:p>
          <a:p>
            <a:r>
              <a:rPr lang="en-AU" sz="2800" dirty="0">
                <a:solidFill>
                  <a:srgbClr val="ED6778"/>
                </a:solidFill>
                <a:latin typeface="Calibri Light"/>
                <a:cs typeface="Calibri Light"/>
              </a:rPr>
              <a:t>[by 31 December 2017].</a:t>
            </a:r>
            <a:endParaRPr lang="en-US" sz="2800" dirty="0">
              <a:solidFill>
                <a:srgbClr val="ED6778"/>
              </a:solidFill>
              <a:latin typeface="Calibri Light"/>
              <a:cs typeface="Calibri Light"/>
            </a:endParaRPr>
          </a:p>
        </p:txBody>
      </p:sp>
      <p:pic>
        <p:nvPicPr>
          <p:cNvPr id="12" name="Picture 11"/>
          <p:cNvPicPr>
            <a:picLocks noChangeAspect="1"/>
          </p:cNvPicPr>
          <p:nvPr/>
        </p:nvPicPr>
        <p:blipFill>
          <a:blip r:embed="rId3"/>
          <a:stretch>
            <a:fillRect/>
          </a:stretch>
        </p:blipFill>
        <p:spPr>
          <a:xfrm>
            <a:off x="10468779" y="6018712"/>
            <a:ext cx="1354668" cy="635001"/>
          </a:xfrm>
          <a:prstGeom prst="rect">
            <a:avLst/>
          </a:prstGeom>
        </p:spPr>
      </p:pic>
    </p:spTree>
    <p:extLst>
      <p:ext uri="{BB962C8B-B14F-4D97-AF65-F5344CB8AC3E}">
        <p14:creationId xmlns:p14="http://schemas.microsoft.com/office/powerpoint/2010/main" val="20806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a:t>
            </a:r>
          </a:p>
          <a:p>
            <a:pPr algn="ctr"/>
            <a:r>
              <a:rPr lang="en-US" sz="7200" dirty="0">
                <a:solidFill>
                  <a:srgbClr val="ED6778"/>
                </a:solidFill>
                <a:latin typeface="Calibri Light"/>
                <a:cs typeface="Calibri Light"/>
              </a:rPr>
              <a:t>102</a:t>
            </a:r>
          </a:p>
        </p:txBody>
      </p:sp>
      <p:sp>
        <p:nvSpPr>
          <p:cNvPr id="7" name="TextBox 6"/>
          <p:cNvSpPr txBox="1"/>
          <p:nvPr/>
        </p:nvSpPr>
        <p:spPr>
          <a:xfrm>
            <a:off x="4890587" y="2025957"/>
            <a:ext cx="6563476" cy="3970318"/>
          </a:xfrm>
          <a:prstGeom prst="rect">
            <a:avLst/>
          </a:prstGeom>
          <a:noFill/>
        </p:spPr>
        <p:txBody>
          <a:bodyPr wrap="square" rtlCol="0">
            <a:spAutoFit/>
          </a:bodyPr>
          <a:lstStyle/>
          <a:p>
            <a:r>
              <a:rPr lang="en-AU" sz="2800" dirty="0">
                <a:solidFill>
                  <a:srgbClr val="ED6778"/>
                </a:solidFill>
                <a:latin typeface="Calibri Light"/>
                <a:cs typeface="Calibri Light"/>
              </a:rPr>
              <a:t>The Chief psychiatrist – in consultation with the Royal Australian College of General Practitioners, the Royal Australian and New Zealand College of Psychiatrists and psychologists’ peak bodies -  coordinate the development of a family violence learning agenda that includes undergraduate and graduate training and continuing professional development</a:t>
            </a:r>
            <a:endParaRPr lang="en-US" sz="2800" dirty="0">
              <a:solidFill>
                <a:srgbClr val="ED6778"/>
              </a:solidFill>
              <a:latin typeface="Calibri Light"/>
              <a:cs typeface="Calibri Light"/>
            </a:endParaRPr>
          </a:p>
        </p:txBody>
      </p:sp>
      <p:pic>
        <p:nvPicPr>
          <p:cNvPr id="12" name="Picture 11"/>
          <p:cNvPicPr>
            <a:picLocks noChangeAspect="1"/>
          </p:cNvPicPr>
          <p:nvPr/>
        </p:nvPicPr>
        <p:blipFill>
          <a:blip r:embed="rId3"/>
          <a:stretch>
            <a:fillRect/>
          </a:stretch>
        </p:blipFill>
        <p:spPr>
          <a:xfrm>
            <a:off x="10468779" y="6018712"/>
            <a:ext cx="1354668" cy="635001"/>
          </a:xfrm>
          <a:prstGeom prst="rect">
            <a:avLst/>
          </a:prstGeom>
        </p:spPr>
      </p:pic>
    </p:spTree>
    <p:extLst>
      <p:ext uri="{BB962C8B-B14F-4D97-AF65-F5344CB8AC3E}">
        <p14:creationId xmlns:p14="http://schemas.microsoft.com/office/powerpoint/2010/main" val="390115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103</a:t>
            </a:r>
          </a:p>
        </p:txBody>
      </p:sp>
      <p:sp>
        <p:nvSpPr>
          <p:cNvPr id="7" name="TextBox 6"/>
          <p:cNvSpPr txBox="1"/>
          <p:nvPr/>
        </p:nvSpPr>
        <p:spPr>
          <a:xfrm>
            <a:off x="4751974" y="2013926"/>
            <a:ext cx="6563476" cy="3108543"/>
          </a:xfrm>
          <a:prstGeom prst="rect">
            <a:avLst/>
          </a:prstGeom>
          <a:noFill/>
        </p:spPr>
        <p:txBody>
          <a:bodyPr wrap="square" rtlCol="0">
            <a:spAutoFit/>
          </a:bodyPr>
          <a:lstStyle/>
          <a:p>
            <a:r>
              <a:rPr lang="en-AU" sz="2800" dirty="0">
                <a:solidFill>
                  <a:srgbClr val="ED6778"/>
                </a:solidFill>
                <a:latin typeface="Calibri Light"/>
                <a:cs typeface="Calibri Light"/>
              </a:rPr>
              <a:t>The Victorian government through its membership of the Australian Health Workforce Ministerial Council, encourage the Council to approve standards that facilitate a mandatory requirement that general practitioners complete family violence training</a:t>
            </a:r>
            <a:endParaRPr lang="en-US" sz="2800" dirty="0">
              <a:solidFill>
                <a:srgbClr val="ED6778"/>
              </a:solidFill>
              <a:latin typeface="Calibri Light"/>
              <a:cs typeface="Calibri Light"/>
            </a:endParaRPr>
          </a:p>
        </p:txBody>
      </p:sp>
      <p:sp>
        <p:nvSpPr>
          <p:cNvPr id="11" name="Subtitle 2"/>
          <p:cNvSpPr>
            <a:spLocks noGrp="1"/>
          </p:cNvSpPr>
          <p:nvPr>
            <p:ph type="subTitle" idx="1"/>
          </p:nvPr>
        </p:nvSpPr>
        <p:spPr>
          <a:xfrm>
            <a:off x="4751974" y="5060914"/>
            <a:ext cx="6702089" cy="675179"/>
          </a:xfrm>
        </p:spPr>
        <p:txBody>
          <a:bodyPr>
            <a:normAutofit/>
          </a:bodyPr>
          <a:lstStyle/>
          <a:p>
            <a:pPr algn="l"/>
            <a:r>
              <a:rPr lang="en-US" sz="2400" dirty="0">
                <a:solidFill>
                  <a:srgbClr val="8F8F9F"/>
                </a:solidFill>
                <a:latin typeface="Calibri Light"/>
                <a:cs typeface="Calibri Light"/>
              </a:rPr>
              <a:t> Royal Commission into Family Violence</a:t>
            </a:r>
          </a:p>
        </p:txBody>
      </p:sp>
      <p:pic>
        <p:nvPicPr>
          <p:cNvPr id="12" name="Picture 11"/>
          <p:cNvPicPr>
            <a:picLocks noChangeAspect="1"/>
          </p:cNvPicPr>
          <p:nvPr/>
        </p:nvPicPr>
        <p:blipFill>
          <a:blip r:embed="rId3"/>
          <a:stretch>
            <a:fillRect/>
          </a:stretch>
        </p:blipFill>
        <p:spPr>
          <a:xfrm>
            <a:off x="10468779" y="6018712"/>
            <a:ext cx="1354668" cy="635001"/>
          </a:xfrm>
          <a:prstGeom prst="rect">
            <a:avLst/>
          </a:prstGeom>
        </p:spPr>
      </p:pic>
    </p:spTree>
    <p:extLst>
      <p:ext uri="{BB962C8B-B14F-4D97-AF65-F5344CB8AC3E}">
        <p14:creationId xmlns:p14="http://schemas.microsoft.com/office/powerpoint/2010/main" val="389725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a:t>
            </a:r>
          </a:p>
          <a:p>
            <a:pPr algn="ctr"/>
            <a:r>
              <a:rPr lang="en-US" sz="7200" dirty="0">
                <a:solidFill>
                  <a:srgbClr val="ED6778"/>
                </a:solidFill>
                <a:latin typeface="Calibri Light"/>
                <a:cs typeface="Calibri Light"/>
              </a:rPr>
              <a:t>207</a:t>
            </a:r>
          </a:p>
        </p:txBody>
      </p:sp>
      <p:sp>
        <p:nvSpPr>
          <p:cNvPr id="7" name="TextBox 6"/>
          <p:cNvSpPr txBox="1"/>
          <p:nvPr/>
        </p:nvSpPr>
        <p:spPr>
          <a:xfrm>
            <a:off x="4751974" y="2013926"/>
            <a:ext cx="6563476" cy="2677656"/>
          </a:xfrm>
          <a:prstGeom prst="rect">
            <a:avLst/>
          </a:prstGeom>
          <a:noFill/>
        </p:spPr>
        <p:txBody>
          <a:bodyPr wrap="square" rtlCol="0">
            <a:spAutoFit/>
          </a:bodyPr>
          <a:lstStyle/>
          <a:p>
            <a:r>
              <a:rPr lang="en-AU" sz="2800" dirty="0">
                <a:solidFill>
                  <a:srgbClr val="ED6778"/>
                </a:solidFill>
                <a:latin typeface="Calibri Light"/>
                <a:cs typeface="Calibri Light"/>
              </a:rPr>
              <a:t>The Victorian Government develop or commission the development of a 10 year industry plan for family violence prevention and response in Victoria, to be delivered by 31 December 2017 with commensurate funding for workforce transition</a:t>
            </a:r>
            <a:endParaRPr lang="en-US" sz="2800" dirty="0">
              <a:solidFill>
                <a:srgbClr val="ED6778"/>
              </a:solidFill>
              <a:latin typeface="Calibri Light"/>
              <a:cs typeface="Calibri Light"/>
            </a:endParaRPr>
          </a:p>
        </p:txBody>
      </p:sp>
      <p:sp>
        <p:nvSpPr>
          <p:cNvPr id="11" name="Subtitle 2"/>
          <p:cNvSpPr>
            <a:spLocks noGrp="1"/>
          </p:cNvSpPr>
          <p:nvPr>
            <p:ph type="subTitle" idx="1"/>
          </p:nvPr>
        </p:nvSpPr>
        <p:spPr>
          <a:xfrm>
            <a:off x="4751974" y="5060914"/>
            <a:ext cx="6702089" cy="675179"/>
          </a:xfrm>
        </p:spPr>
        <p:txBody>
          <a:bodyPr>
            <a:normAutofit/>
          </a:bodyPr>
          <a:lstStyle/>
          <a:p>
            <a:pPr algn="l"/>
            <a:r>
              <a:rPr lang="en-US" sz="2400" dirty="0">
                <a:solidFill>
                  <a:srgbClr val="8F8F9F"/>
                </a:solidFill>
                <a:latin typeface="Calibri Light"/>
                <a:cs typeface="Calibri Light"/>
              </a:rPr>
              <a:t> Royal Commission into Family Violence</a:t>
            </a:r>
          </a:p>
        </p:txBody>
      </p:sp>
      <p:pic>
        <p:nvPicPr>
          <p:cNvPr id="12" name="Picture 11"/>
          <p:cNvPicPr>
            <a:picLocks noChangeAspect="1"/>
          </p:cNvPicPr>
          <p:nvPr/>
        </p:nvPicPr>
        <p:blipFill>
          <a:blip r:embed="rId3"/>
          <a:stretch>
            <a:fillRect/>
          </a:stretch>
        </p:blipFill>
        <p:spPr>
          <a:xfrm>
            <a:off x="10468779" y="6018712"/>
            <a:ext cx="1354668" cy="635001"/>
          </a:xfrm>
          <a:prstGeom prst="rect">
            <a:avLst/>
          </a:prstGeom>
        </p:spPr>
      </p:pic>
    </p:spTree>
    <p:extLst>
      <p:ext uri="{BB962C8B-B14F-4D97-AF65-F5344CB8AC3E}">
        <p14:creationId xmlns:p14="http://schemas.microsoft.com/office/powerpoint/2010/main" val="212152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a:stretch>
            <a:fillRect/>
          </a:stretch>
        </p:blipFill>
        <p:spPr>
          <a:xfrm>
            <a:off x="10468779" y="6018712"/>
            <a:ext cx="1354668" cy="635001"/>
          </a:xfrm>
          <a:prstGeom prst="rect">
            <a:avLst/>
          </a:prstGeom>
        </p:spPr>
      </p:pic>
      <p:sp>
        <p:nvSpPr>
          <p:cNvPr id="9" name="TextBox 8"/>
          <p:cNvSpPr txBox="1"/>
          <p:nvPr/>
        </p:nvSpPr>
        <p:spPr>
          <a:xfrm>
            <a:off x="1026011" y="2226516"/>
            <a:ext cx="10797436" cy="3580917"/>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Definition</a:t>
            </a:r>
          </a:p>
          <a:p>
            <a:pPr marL="380990" indent="-380990" defTabSz="609585">
              <a:spcAft>
                <a:spcPts val="800"/>
              </a:spcAft>
              <a:buFont typeface="Arial" panose="020B0604020202020204" pitchFamily="34" charset="0"/>
              <a:buChar char="•"/>
            </a:pPr>
            <a:r>
              <a:rPr lang="en-AU" sz="2667" dirty="0">
                <a:solidFill>
                  <a:srgbClr val="8F8F9F"/>
                </a:solidFill>
              </a:rPr>
              <a:t>Prevalence</a:t>
            </a:r>
          </a:p>
          <a:p>
            <a:pPr marL="380990" indent="-380990" defTabSz="609585">
              <a:spcAft>
                <a:spcPts val="800"/>
              </a:spcAft>
              <a:buFont typeface="Arial" panose="020B0604020202020204" pitchFamily="34" charset="0"/>
              <a:buChar char="•"/>
            </a:pPr>
            <a:r>
              <a:rPr lang="en-AU" sz="2667" dirty="0">
                <a:solidFill>
                  <a:srgbClr val="8F8F9F"/>
                </a:solidFill>
              </a:rPr>
              <a:t>Impact</a:t>
            </a:r>
          </a:p>
          <a:p>
            <a:pPr marL="380990" indent="-380990" defTabSz="609585">
              <a:spcAft>
                <a:spcPts val="800"/>
              </a:spcAft>
              <a:buFont typeface="Arial" panose="020B0604020202020204" pitchFamily="34" charset="0"/>
              <a:buChar char="•"/>
            </a:pPr>
            <a:r>
              <a:rPr lang="en-AU" sz="2667" dirty="0">
                <a:solidFill>
                  <a:srgbClr val="8F8F9F"/>
                </a:solidFill>
              </a:rPr>
              <a:t>Determinants</a:t>
            </a:r>
          </a:p>
          <a:p>
            <a:pPr marL="380990" indent="-380990" defTabSz="609585">
              <a:spcAft>
                <a:spcPts val="800"/>
              </a:spcAft>
              <a:buFont typeface="Arial" panose="020B0604020202020204" pitchFamily="34" charset="0"/>
              <a:buChar char="•"/>
            </a:pPr>
            <a:r>
              <a:rPr lang="en-AU" sz="2667" dirty="0">
                <a:solidFill>
                  <a:srgbClr val="8F8F9F"/>
                </a:solidFill>
              </a:rPr>
              <a:t>Responding to family violence</a:t>
            </a:r>
          </a:p>
          <a:p>
            <a:pPr marL="380990" indent="-380990" defTabSz="609585">
              <a:spcAft>
                <a:spcPts val="800"/>
              </a:spcAft>
              <a:buFont typeface="Arial" panose="020B0604020202020204" pitchFamily="34" charset="0"/>
              <a:buChar char="•"/>
            </a:pPr>
            <a:r>
              <a:rPr lang="en-AU" sz="2667" dirty="0">
                <a:solidFill>
                  <a:srgbClr val="8F8F9F"/>
                </a:solidFill>
              </a:rPr>
              <a:t>Royal Commission recommendations</a:t>
            </a:r>
          </a:p>
          <a:p>
            <a:pPr marL="380990" indent="-380990" defTabSz="609585">
              <a:spcAft>
                <a:spcPts val="800"/>
              </a:spcAft>
              <a:buFont typeface="Arial" panose="020B0604020202020204" pitchFamily="34" charset="0"/>
              <a:buChar char="•"/>
            </a:pPr>
            <a:r>
              <a:rPr lang="en-AU" sz="2667" dirty="0">
                <a:solidFill>
                  <a:srgbClr val="8F8F9F"/>
                </a:solidFill>
              </a:rPr>
              <a:t>Resources</a:t>
            </a:r>
          </a:p>
        </p:txBody>
      </p:sp>
      <p:sp>
        <p:nvSpPr>
          <p:cNvPr id="7" name="TextBox 6"/>
          <p:cNvSpPr txBox="1"/>
          <p:nvPr/>
        </p:nvSpPr>
        <p:spPr>
          <a:xfrm>
            <a:off x="673769" y="691763"/>
            <a:ext cx="10383253" cy="830997"/>
          </a:xfrm>
          <a:prstGeom prst="rect">
            <a:avLst/>
          </a:prstGeom>
          <a:noFill/>
        </p:spPr>
        <p:txBody>
          <a:bodyPr wrap="square" rtlCol="0">
            <a:spAutoFit/>
          </a:bodyPr>
          <a:lstStyle/>
          <a:p>
            <a:r>
              <a:rPr lang="en-AU" sz="4800" dirty="0">
                <a:solidFill>
                  <a:srgbClr val="ED6778"/>
                </a:solidFill>
                <a:latin typeface="Calibri headig"/>
                <a:ea typeface="+mj-ea"/>
                <a:cs typeface="+mj-cs"/>
              </a:rPr>
              <a:t>Overview</a:t>
            </a:r>
            <a:endParaRPr lang="en-AU" sz="4800" dirty="0">
              <a:latin typeface="Calibri headig"/>
            </a:endParaRPr>
          </a:p>
        </p:txBody>
      </p:sp>
    </p:spTree>
    <p:extLst>
      <p:ext uri="{BB962C8B-B14F-4D97-AF65-F5344CB8AC3E}">
        <p14:creationId xmlns:p14="http://schemas.microsoft.com/office/powerpoint/2010/main" val="276020799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dirty="0">
                <a:solidFill>
                  <a:srgbClr val="ED6778"/>
                </a:solidFill>
              </a:rPr>
              <a:t>Resources</a:t>
            </a:r>
          </a:p>
        </p:txBody>
      </p:sp>
      <p:sp>
        <p:nvSpPr>
          <p:cNvPr id="5" name="Content Placeholder 4"/>
          <p:cNvSpPr>
            <a:spLocks noGrp="1"/>
          </p:cNvSpPr>
          <p:nvPr>
            <p:ph idx="1"/>
          </p:nvPr>
        </p:nvSpPr>
        <p:spPr/>
        <p:txBody>
          <a:bodyPr>
            <a:normAutofit/>
          </a:bodyPr>
          <a:lstStyle/>
          <a:p>
            <a:endParaRPr lang="en-AU" altLang="en-US" sz="2500" dirty="0">
              <a:latin typeface="+mj-lt"/>
            </a:endParaRPr>
          </a:p>
          <a:p>
            <a:r>
              <a:rPr lang="en-AU" altLang="en-US" sz="2500" dirty="0">
                <a:latin typeface="+mj-lt"/>
              </a:rPr>
              <a:t>Strengthening Hospital Responses to Family Violence toolkit – The Women’s</a:t>
            </a:r>
          </a:p>
          <a:p>
            <a:r>
              <a:rPr lang="en-AU" altLang="en-US" sz="2500" dirty="0">
                <a:latin typeface="+mj-lt"/>
              </a:rPr>
              <a:t>Royal Australian College of General Practitioners Clinical guidelines</a:t>
            </a:r>
          </a:p>
          <a:p>
            <a:r>
              <a:rPr lang="en-AU" altLang="en-US" sz="2500" dirty="0">
                <a:latin typeface="+mj-lt"/>
              </a:rPr>
              <a:t>Child Family Community Australia practitioner guidelines</a:t>
            </a:r>
          </a:p>
          <a:p>
            <a:r>
              <a:rPr lang="en-AU" altLang="en-US" sz="2500" dirty="0">
                <a:latin typeface="+mj-lt"/>
              </a:rPr>
              <a:t>ANROWs</a:t>
            </a:r>
          </a:p>
          <a:p>
            <a:r>
              <a:rPr lang="en-AU" altLang="en-US" sz="2500" dirty="0">
                <a:latin typeface="+mj-lt"/>
              </a:rPr>
              <a:t>Our Watch</a:t>
            </a:r>
          </a:p>
          <a:p>
            <a:r>
              <a:rPr lang="en-AU" altLang="en-US" sz="2500" dirty="0">
                <a:latin typeface="+mj-lt"/>
              </a:rPr>
              <a:t>Royal Commission into Family Violence report</a:t>
            </a:r>
          </a:p>
          <a:p>
            <a:endParaRPr lang="en-AU" sz="2500" dirty="0">
              <a:solidFill>
                <a:srgbClr val="636373"/>
              </a:solidFill>
              <a:latin typeface="+mj-lt"/>
            </a:endParaRPr>
          </a:p>
          <a:p>
            <a:pPr marL="0" indent="0">
              <a:buNone/>
            </a:pPr>
            <a:endParaRPr lang="en-AU" sz="2500" dirty="0">
              <a:solidFill>
                <a:srgbClr val="636373"/>
              </a:solidFill>
              <a:latin typeface="+mj-lt"/>
            </a:endParaRPr>
          </a:p>
          <a:p>
            <a:endParaRPr lang="en-AU" sz="2500" dirty="0">
              <a:solidFill>
                <a:srgbClr val="636373"/>
              </a:solidFill>
              <a:latin typeface="+mj-lt"/>
            </a:endParaRPr>
          </a:p>
          <a:p>
            <a:endParaRPr lang="en-AU" sz="2500" dirty="0">
              <a:solidFill>
                <a:srgbClr val="636373"/>
              </a:solidFill>
              <a:latin typeface="+mj-lt"/>
            </a:endParaRPr>
          </a:p>
          <a:p>
            <a:endParaRPr lang="en-AU" sz="2500" dirty="0">
              <a:solidFill>
                <a:srgbClr val="636373"/>
              </a:solidFill>
              <a:latin typeface="+mj-lt"/>
            </a:endParaRPr>
          </a:p>
          <a:p>
            <a:endParaRPr lang="en-AU" sz="2500" dirty="0">
              <a:solidFill>
                <a:srgbClr val="ED6778"/>
              </a:solidFill>
              <a:latin typeface="+mj-lt"/>
              <a:ea typeface="+mj-ea"/>
              <a:cs typeface="+mj-cs"/>
            </a:endParaRPr>
          </a:p>
        </p:txBody>
      </p:sp>
    </p:spTree>
    <p:extLst>
      <p:ext uri="{BB962C8B-B14F-4D97-AF65-F5344CB8AC3E}">
        <p14:creationId xmlns:p14="http://schemas.microsoft.com/office/powerpoint/2010/main" val="2213881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5482" y="133814"/>
            <a:ext cx="9980341" cy="657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830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F20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Subtitle 2"/>
          <p:cNvSpPr>
            <a:spLocks noGrp="1"/>
          </p:cNvSpPr>
          <p:nvPr>
            <p:ph type="subTitle" idx="1"/>
          </p:nvPr>
        </p:nvSpPr>
        <p:spPr>
          <a:xfrm>
            <a:off x="724604" y="4485022"/>
            <a:ext cx="8534400" cy="1202588"/>
          </a:xfrm>
        </p:spPr>
        <p:txBody>
          <a:bodyPr>
            <a:normAutofit/>
          </a:bodyPr>
          <a:lstStyle/>
          <a:p>
            <a:pPr algn="l"/>
            <a:r>
              <a:rPr lang="en-US" sz="2667" dirty="0">
                <a:solidFill>
                  <a:srgbClr val="8F8F9F"/>
                </a:solidFill>
                <a:latin typeface="Calibri Light"/>
                <a:cs typeface="Calibri Light"/>
              </a:rPr>
              <a:t>Join the Voice Against Violence at www.dvvic.org.au</a:t>
            </a:r>
          </a:p>
        </p:txBody>
      </p:sp>
      <p:sp>
        <p:nvSpPr>
          <p:cNvPr id="6" name="Rounded Rectangle 5"/>
          <p:cNvSpPr/>
          <p:nvPr/>
        </p:nvSpPr>
        <p:spPr>
          <a:xfrm>
            <a:off x="667373" y="-567761"/>
            <a:ext cx="2362665" cy="2397359"/>
          </a:xfrm>
          <a:prstGeom prst="roundRect">
            <a:avLst>
              <a:gd name="adj" fmla="val 3153"/>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7" name="Picture 6"/>
          <p:cNvPicPr>
            <a:picLocks noChangeAspect="1"/>
          </p:cNvPicPr>
          <p:nvPr/>
        </p:nvPicPr>
        <p:blipFill>
          <a:blip r:embed="rId3"/>
          <a:stretch>
            <a:fillRect/>
          </a:stretch>
        </p:blipFill>
        <p:spPr>
          <a:xfrm>
            <a:off x="915046" y="713043"/>
            <a:ext cx="1828073" cy="856909"/>
          </a:xfrm>
          <a:prstGeom prst="rect">
            <a:avLst/>
          </a:prstGeom>
        </p:spPr>
      </p:pic>
      <p:sp>
        <p:nvSpPr>
          <p:cNvPr id="9" name="Title 1"/>
          <p:cNvSpPr>
            <a:spLocks noGrp="1"/>
          </p:cNvSpPr>
          <p:nvPr>
            <p:ph type="ctrTitle"/>
          </p:nvPr>
        </p:nvSpPr>
        <p:spPr>
          <a:xfrm>
            <a:off x="688188" y="2560993"/>
            <a:ext cx="10363200" cy="1470025"/>
          </a:xfrm>
        </p:spPr>
        <p:txBody>
          <a:bodyPr>
            <a:normAutofit/>
          </a:bodyPr>
          <a:lstStyle/>
          <a:p>
            <a:pPr algn="l"/>
            <a:r>
              <a:rPr lang="en-US" sz="7200" dirty="0">
                <a:solidFill>
                  <a:srgbClr val="ED6778"/>
                </a:solidFill>
              </a:rPr>
              <a:t>Thank you</a:t>
            </a:r>
          </a:p>
        </p:txBody>
      </p:sp>
      <p:cxnSp>
        <p:nvCxnSpPr>
          <p:cNvPr id="10" name="Straight Connector 9"/>
          <p:cNvCxnSpPr/>
          <p:nvPr/>
        </p:nvCxnSpPr>
        <p:spPr>
          <a:xfrm>
            <a:off x="886510" y="4293083"/>
            <a:ext cx="886511" cy="0"/>
          </a:xfrm>
          <a:prstGeom prst="line">
            <a:avLst/>
          </a:prstGeom>
          <a:ln>
            <a:solidFill>
              <a:srgbClr val="FFFFFF">
                <a:alpha val="37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14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a:stretch>
            <a:fillRect/>
          </a:stretch>
        </p:blipFill>
        <p:spPr>
          <a:xfrm>
            <a:off x="10468779" y="6018712"/>
            <a:ext cx="1354668" cy="635001"/>
          </a:xfrm>
          <a:prstGeom prst="rect">
            <a:avLst/>
          </a:prstGeom>
        </p:spPr>
      </p:pic>
      <p:sp>
        <p:nvSpPr>
          <p:cNvPr id="6" name="TextBox 5"/>
          <p:cNvSpPr txBox="1"/>
          <p:nvPr/>
        </p:nvSpPr>
        <p:spPr>
          <a:xfrm>
            <a:off x="289537" y="5866666"/>
            <a:ext cx="9293257" cy="830997"/>
          </a:xfrm>
          <a:prstGeom prst="rect">
            <a:avLst/>
          </a:prstGeom>
          <a:noFill/>
        </p:spPr>
        <p:txBody>
          <a:bodyPr wrap="square" rtlCol="0">
            <a:spAutoFit/>
          </a:bodyPr>
          <a:lstStyle/>
          <a:p>
            <a:pPr defTabSz="609585"/>
            <a:r>
              <a:rPr lang="en-US" sz="4800" b="1" dirty="0">
                <a:solidFill>
                  <a:srgbClr val="ED6778"/>
                </a:solidFill>
                <a:latin typeface="Calibri Light"/>
                <a:cs typeface="Calibri Light"/>
              </a:rPr>
              <a:t>Family Violence Protection Act 2008</a:t>
            </a:r>
          </a:p>
        </p:txBody>
      </p:sp>
      <p:sp>
        <p:nvSpPr>
          <p:cNvPr id="9" name="TextBox 8"/>
          <p:cNvSpPr txBox="1"/>
          <p:nvPr/>
        </p:nvSpPr>
        <p:spPr>
          <a:xfrm>
            <a:off x="508580" y="130993"/>
            <a:ext cx="10797436" cy="5735673"/>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i="1" dirty="0">
                <a:solidFill>
                  <a:srgbClr val="8F8F9F"/>
                </a:solidFill>
              </a:rPr>
              <a:t>‘Behaviour by a person towards a family member of that person if that behaviour- </a:t>
            </a:r>
          </a:p>
          <a:p>
            <a:pPr marL="380990" indent="-380990" defTabSz="609585">
              <a:spcAft>
                <a:spcPts val="800"/>
              </a:spcAft>
              <a:buFont typeface="Arial" panose="020B0604020202020204" pitchFamily="34" charset="0"/>
              <a:buChar char="•"/>
            </a:pPr>
            <a:r>
              <a:rPr lang="en-AU" sz="2667" i="1" dirty="0">
                <a:solidFill>
                  <a:srgbClr val="8F8F9F"/>
                </a:solidFill>
              </a:rPr>
              <a:t>is physically or sexually abusive; or </a:t>
            </a:r>
          </a:p>
          <a:p>
            <a:pPr marL="380990" indent="-380990" defTabSz="609585">
              <a:spcAft>
                <a:spcPts val="800"/>
              </a:spcAft>
              <a:buFont typeface="Arial" panose="020B0604020202020204" pitchFamily="34" charset="0"/>
              <a:buChar char="•"/>
            </a:pPr>
            <a:r>
              <a:rPr lang="en-AU" sz="2667" i="1" dirty="0">
                <a:solidFill>
                  <a:srgbClr val="8F8F9F"/>
                </a:solidFill>
              </a:rPr>
              <a:t>is emotionally or psychologically abusive; or </a:t>
            </a:r>
          </a:p>
          <a:p>
            <a:pPr marL="380990" indent="-380990" defTabSz="609585">
              <a:spcAft>
                <a:spcPts val="800"/>
              </a:spcAft>
              <a:buFont typeface="Arial" panose="020B0604020202020204" pitchFamily="34" charset="0"/>
              <a:buChar char="•"/>
            </a:pPr>
            <a:r>
              <a:rPr lang="en-AU" sz="2667" i="1" dirty="0">
                <a:solidFill>
                  <a:srgbClr val="8F8F9F"/>
                </a:solidFill>
              </a:rPr>
              <a:t>is economically abusive; or </a:t>
            </a:r>
          </a:p>
          <a:p>
            <a:pPr marL="380990" indent="-380990" defTabSz="609585">
              <a:spcAft>
                <a:spcPts val="800"/>
              </a:spcAft>
              <a:buFont typeface="Arial" panose="020B0604020202020204" pitchFamily="34" charset="0"/>
              <a:buChar char="•"/>
            </a:pPr>
            <a:r>
              <a:rPr lang="en-AU" sz="2667" i="1" dirty="0">
                <a:solidFill>
                  <a:srgbClr val="8F8F9F"/>
                </a:solidFill>
              </a:rPr>
              <a:t>is threatening; or </a:t>
            </a:r>
          </a:p>
          <a:p>
            <a:pPr marL="380990" indent="-380990" defTabSz="609585">
              <a:spcAft>
                <a:spcPts val="800"/>
              </a:spcAft>
              <a:buFont typeface="Arial" panose="020B0604020202020204" pitchFamily="34" charset="0"/>
              <a:buChar char="•"/>
            </a:pPr>
            <a:r>
              <a:rPr lang="en-AU" sz="2667" i="1" dirty="0">
                <a:solidFill>
                  <a:srgbClr val="8F8F9F"/>
                </a:solidFill>
              </a:rPr>
              <a:t>is coercive; or </a:t>
            </a:r>
          </a:p>
          <a:p>
            <a:pPr marL="380990" indent="-380990" defTabSz="609585">
              <a:spcAft>
                <a:spcPts val="800"/>
              </a:spcAft>
              <a:buFont typeface="Arial" panose="020B0604020202020204" pitchFamily="34" charset="0"/>
              <a:buChar char="•"/>
            </a:pPr>
            <a:r>
              <a:rPr lang="en-AU" sz="2667" i="1" dirty="0">
                <a:solidFill>
                  <a:srgbClr val="8F8F9F"/>
                </a:solidFill>
              </a:rPr>
              <a:t>in any other way controls or dominates the family member and causes that family member to feel fear for the safety or wellbeing of that family member or another person; </a:t>
            </a:r>
          </a:p>
          <a:p>
            <a:pPr marL="380990" indent="-380990" defTabSz="609585">
              <a:spcAft>
                <a:spcPts val="800"/>
              </a:spcAft>
              <a:buFont typeface="Arial" panose="020B0604020202020204" pitchFamily="34" charset="0"/>
              <a:buChar char="•"/>
            </a:pPr>
            <a:r>
              <a:rPr lang="en-AU" sz="2667" i="1" dirty="0">
                <a:solidFill>
                  <a:srgbClr val="8F8F9F"/>
                </a:solidFill>
              </a:rPr>
              <a:t>or behaviour by a person that causes a child to hear or witness, or otherwise be exposed to the effects of, behaviour referred to [above]’ </a:t>
            </a:r>
          </a:p>
        </p:txBody>
      </p:sp>
    </p:spTree>
    <p:extLst>
      <p:ext uri="{BB962C8B-B14F-4D97-AF65-F5344CB8AC3E}">
        <p14:creationId xmlns:p14="http://schemas.microsoft.com/office/powerpoint/2010/main" val="284452985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2103618"/>
            <a:ext cx="3605139" cy="2677996"/>
          </a:xfrm>
          <a:prstGeom prst="rect">
            <a:avLst/>
          </a:prstGeom>
          <a:noFill/>
          <a:ln w="12700" cmpd="sng">
            <a:solidFill>
              <a:srgbClr val="FFFFFF"/>
            </a:solidFill>
          </a:ln>
        </p:spPr>
        <p:txBody>
          <a:bodyPr wrap="square" tIns="384000" bIns="480000" rtlCol="0" anchor="ctr" anchorCtr="0">
            <a:spAutoFit/>
          </a:bodyPr>
          <a:lstStyle/>
          <a:p>
            <a:pPr algn="ctr"/>
            <a:r>
              <a:rPr lang="en-US" sz="11733" dirty="0">
                <a:solidFill>
                  <a:srgbClr val="ED6778"/>
                </a:solidFill>
                <a:latin typeface="Calibri Light"/>
                <a:cs typeface="Calibri Light"/>
              </a:rPr>
              <a:t>34%</a:t>
            </a:r>
          </a:p>
        </p:txBody>
      </p:sp>
      <p:sp>
        <p:nvSpPr>
          <p:cNvPr id="7" name="TextBox 6"/>
          <p:cNvSpPr txBox="1"/>
          <p:nvPr/>
        </p:nvSpPr>
        <p:spPr>
          <a:xfrm>
            <a:off x="4751974" y="2013926"/>
            <a:ext cx="6563476" cy="2062296"/>
          </a:xfrm>
          <a:prstGeom prst="rect">
            <a:avLst/>
          </a:prstGeom>
          <a:noFill/>
        </p:spPr>
        <p:txBody>
          <a:bodyPr wrap="square" rtlCol="0">
            <a:spAutoFit/>
          </a:bodyPr>
          <a:lstStyle/>
          <a:p>
            <a:r>
              <a:rPr lang="en-US" sz="4267" dirty="0">
                <a:solidFill>
                  <a:srgbClr val="ED6778"/>
                </a:solidFill>
                <a:latin typeface="Calibri Light"/>
                <a:cs typeface="Calibri Light"/>
              </a:rPr>
              <a:t>Percentage of Australian women 35-40 who have experienced family violence</a:t>
            </a:r>
          </a:p>
        </p:txBody>
      </p:sp>
      <p:sp>
        <p:nvSpPr>
          <p:cNvPr id="11" name="Subtitle 2"/>
          <p:cNvSpPr>
            <a:spLocks noGrp="1"/>
          </p:cNvSpPr>
          <p:nvPr>
            <p:ph type="subTitle" idx="1"/>
          </p:nvPr>
        </p:nvSpPr>
        <p:spPr>
          <a:xfrm>
            <a:off x="4758724" y="4170920"/>
            <a:ext cx="8534400" cy="675179"/>
          </a:xfrm>
        </p:spPr>
        <p:txBody>
          <a:bodyPr>
            <a:normAutofit/>
          </a:bodyPr>
          <a:lstStyle/>
          <a:p>
            <a:pPr algn="l"/>
            <a:r>
              <a:rPr lang="en-US" sz="2400" dirty="0">
                <a:solidFill>
                  <a:srgbClr val="8F8F9F"/>
                </a:solidFill>
                <a:latin typeface="Calibri Light"/>
                <a:cs typeface="Calibri Light"/>
              </a:rPr>
              <a:t>- Research Study 2016</a:t>
            </a:r>
          </a:p>
        </p:txBody>
      </p:sp>
      <p:pic>
        <p:nvPicPr>
          <p:cNvPr id="12" name="Picture 11"/>
          <p:cNvPicPr>
            <a:picLocks noChangeAspect="1"/>
          </p:cNvPicPr>
          <p:nvPr/>
        </p:nvPicPr>
        <p:blipFill>
          <a:blip r:embed="rId2"/>
          <a:stretch>
            <a:fillRect/>
          </a:stretch>
        </p:blipFill>
        <p:spPr>
          <a:xfrm>
            <a:off x="10468779" y="6018712"/>
            <a:ext cx="1354668" cy="635001"/>
          </a:xfrm>
          <a:prstGeom prst="rect">
            <a:avLst/>
          </a:prstGeom>
        </p:spPr>
      </p:pic>
    </p:spTree>
    <p:extLst>
      <p:ext uri="{BB962C8B-B14F-4D97-AF65-F5344CB8AC3E}">
        <p14:creationId xmlns:p14="http://schemas.microsoft.com/office/powerpoint/2010/main" val="114664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a:stretch>
            <a:fillRect/>
          </a:stretch>
        </p:blipFill>
        <p:spPr>
          <a:xfrm>
            <a:off x="10468779" y="6018712"/>
            <a:ext cx="1354668" cy="635001"/>
          </a:xfrm>
          <a:prstGeom prst="rect">
            <a:avLst/>
          </a:prstGeom>
        </p:spPr>
      </p:pic>
      <p:sp>
        <p:nvSpPr>
          <p:cNvPr id="9" name="TextBox 8"/>
          <p:cNvSpPr txBox="1"/>
          <p:nvPr/>
        </p:nvSpPr>
        <p:spPr>
          <a:xfrm>
            <a:off x="1026011" y="2226516"/>
            <a:ext cx="10797436" cy="4401461"/>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A woman is murdered on average every week in Australia due to family violence  </a:t>
            </a:r>
          </a:p>
          <a:p>
            <a:pPr marL="380990" indent="-380990" defTabSz="609585">
              <a:spcAft>
                <a:spcPts val="800"/>
              </a:spcAft>
              <a:buFont typeface="Arial" panose="020B0604020202020204" pitchFamily="34" charset="0"/>
              <a:buChar char="•"/>
            </a:pPr>
            <a:r>
              <a:rPr lang="en-AU" sz="2670" dirty="0">
                <a:solidFill>
                  <a:srgbClr val="8F8F9F"/>
                </a:solidFill>
              </a:rPr>
              <a:t>One in three women are subjected to intimate partner violence in their lifetime and </a:t>
            </a:r>
          </a:p>
          <a:p>
            <a:pPr marL="380990" indent="-380990" defTabSz="609585">
              <a:spcAft>
                <a:spcPts val="800"/>
              </a:spcAft>
              <a:buFont typeface="Arial" panose="020B0604020202020204" pitchFamily="34" charset="0"/>
              <a:buChar char="•"/>
            </a:pPr>
            <a:r>
              <a:rPr lang="en-AU" sz="2670" dirty="0">
                <a:solidFill>
                  <a:srgbClr val="8F8F9F"/>
                </a:solidFill>
              </a:rPr>
              <a:t>One in five women have experienced sexual assault. </a:t>
            </a:r>
          </a:p>
          <a:p>
            <a:pPr marL="380990" indent="-380990" defTabSz="609585">
              <a:spcAft>
                <a:spcPts val="800"/>
              </a:spcAft>
              <a:buFont typeface="Arial" panose="020B0604020202020204" pitchFamily="34" charset="0"/>
              <a:buChar char="•"/>
            </a:pPr>
            <a:r>
              <a:rPr lang="en-AU" sz="2670" dirty="0">
                <a:solidFill>
                  <a:srgbClr val="8F8F9F"/>
                </a:solidFill>
              </a:rPr>
              <a:t>More than half of the women who experienced violence had children in their care when the violence occurred. </a:t>
            </a:r>
          </a:p>
          <a:p>
            <a:pPr marL="380990" indent="-380990" defTabSz="609585">
              <a:spcAft>
                <a:spcPts val="800"/>
              </a:spcAft>
              <a:buFont typeface="Arial" panose="020B0604020202020204" pitchFamily="34" charset="0"/>
              <a:buChar char="•"/>
            </a:pPr>
            <a:endParaRPr lang="en-AU" sz="2667" dirty="0">
              <a:solidFill>
                <a:srgbClr val="8F8F9F"/>
              </a:solidFill>
            </a:endParaRPr>
          </a:p>
          <a:p>
            <a:pPr marL="380990" indent="-380990" defTabSz="609585">
              <a:spcAft>
                <a:spcPts val="800"/>
              </a:spcAft>
              <a:buFont typeface="Arial" panose="020B0604020202020204" pitchFamily="34" charset="0"/>
              <a:buChar char="•"/>
            </a:pPr>
            <a:endParaRPr lang="en-AU" sz="2667" dirty="0">
              <a:solidFill>
                <a:srgbClr val="8F8F9F"/>
              </a:solidFill>
            </a:endParaRPr>
          </a:p>
        </p:txBody>
      </p:sp>
      <p:sp>
        <p:nvSpPr>
          <p:cNvPr id="8" name="TextBox 7"/>
          <p:cNvSpPr txBox="1"/>
          <p:nvPr/>
        </p:nvSpPr>
        <p:spPr>
          <a:xfrm>
            <a:off x="1226672" y="496823"/>
            <a:ext cx="10797436" cy="830997"/>
          </a:xfrm>
          <a:prstGeom prst="rect">
            <a:avLst/>
          </a:prstGeom>
          <a:noFill/>
        </p:spPr>
        <p:txBody>
          <a:bodyPr wrap="square" rtlCol="0">
            <a:spAutoFit/>
          </a:bodyPr>
          <a:lstStyle/>
          <a:p>
            <a:r>
              <a:rPr lang="en-AU" sz="4800" dirty="0">
                <a:solidFill>
                  <a:srgbClr val="ED6778"/>
                </a:solidFill>
                <a:latin typeface="Calibri headig"/>
                <a:ea typeface="+mj-ea"/>
                <a:cs typeface="+mj-cs"/>
              </a:rPr>
              <a:t>Prevalence</a:t>
            </a:r>
            <a:endParaRPr lang="en-US" sz="4800" dirty="0">
              <a:solidFill>
                <a:srgbClr val="ED6778"/>
              </a:solidFill>
              <a:latin typeface="Calibri headig"/>
              <a:ea typeface="+mj-ea"/>
              <a:cs typeface="+mj-cs"/>
            </a:endParaRPr>
          </a:p>
        </p:txBody>
      </p:sp>
    </p:spTree>
    <p:extLst>
      <p:ext uri="{BB962C8B-B14F-4D97-AF65-F5344CB8AC3E}">
        <p14:creationId xmlns:p14="http://schemas.microsoft.com/office/powerpoint/2010/main" val="242544809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1344405"/>
            <a:ext cx="3605139" cy="4196424"/>
          </a:xfrm>
          <a:prstGeom prst="rect">
            <a:avLst/>
          </a:prstGeom>
          <a:noFill/>
          <a:ln w="12700" cmpd="sng">
            <a:solidFill>
              <a:srgbClr val="FFFFFF"/>
            </a:solidFill>
          </a:ln>
        </p:spPr>
        <p:txBody>
          <a:bodyPr wrap="square" tIns="384000" bIns="480000" rtlCol="0" anchor="ctr" anchorCtr="0">
            <a:spAutoFit/>
          </a:bodyPr>
          <a:lstStyle/>
          <a:p>
            <a:pPr algn="ctr"/>
            <a:r>
              <a:rPr lang="en-US" sz="7200" dirty="0">
                <a:solidFill>
                  <a:srgbClr val="ED6778"/>
                </a:solidFill>
                <a:latin typeface="Calibri Light"/>
                <a:cs typeface="Calibri Light"/>
              </a:rPr>
              <a:t>Intimate</a:t>
            </a:r>
          </a:p>
          <a:p>
            <a:pPr algn="ctr"/>
            <a:r>
              <a:rPr lang="en-US" sz="7200" dirty="0">
                <a:solidFill>
                  <a:srgbClr val="ED6778"/>
                </a:solidFill>
                <a:latin typeface="Calibri Light"/>
                <a:cs typeface="Calibri Light"/>
              </a:rPr>
              <a:t>Partner </a:t>
            </a:r>
          </a:p>
          <a:p>
            <a:pPr algn="ctr"/>
            <a:r>
              <a:rPr lang="en-US" sz="7200" dirty="0">
                <a:solidFill>
                  <a:srgbClr val="ED6778"/>
                </a:solidFill>
                <a:latin typeface="Calibri Light"/>
                <a:cs typeface="Calibri Light"/>
              </a:rPr>
              <a:t>Violence</a:t>
            </a:r>
          </a:p>
        </p:txBody>
      </p:sp>
      <p:sp>
        <p:nvSpPr>
          <p:cNvPr id="7" name="TextBox 6"/>
          <p:cNvSpPr txBox="1"/>
          <p:nvPr/>
        </p:nvSpPr>
        <p:spPr>
          <a:xfrm>
            <a:off x="4751974" y="2013926"/>
            <a:ext cx="6563476" cy="2246769"/>
          </a:xfrm>
          <a:prstGeom prst="rect">
            <a:avLst/>
          </a:prstGeom>
          <a:noFill/>
        </p:spPr>
        <p:txBody>
          <a:bodyPr wrap="square" rtlCol="0">
            <a:spAutoFit/>
          </a:bodyPr>
          <a:lstStyle/>
          <a:p>
            <a:r>
              <a:rPr lang="en-US" sz="2800" dirty="0">
                <a:solidFill>
                  <a:srgbClr val="ED6778"/>
                </a:solidFill>
                <a:latin typeface="Calibri Light"/>
                <a:cs typeface="Calibri Light"/>
              </a:rPr>
              <a:t>Contributes an estimated 5.1% to the disease burden in Australian women aged 18-44 years which is higher than any other risk factor including tobacco use, high cholesterol or use of illicit drugs.</a:t>
            </a:r>
          </a:p>
        </p:txBody>
      </p:sp>
      <p:sp>
        <p:nvSpPr>
          <p:cNvPr id="11" name="Subtitle 2"/>
          <p:cNvSpPr>
            <a:spLocks noGrp="1"/>
          </p:cNvSpPr>
          <p:nvPr>
            <p:ph type="subTitle" idx="1"/>
          </p:nvPr>
        </p:nvSpPr>
        <p:spPr>
          <a:xfrm>
            <a:off x="4751974" y="5060914"/>
            <a:ext cx="6702089" cy="675179"/>
          </a:xfrm>
        </p:spPr>
        <p:txBody>
          <a:bodyPr>
            <a:normAutofit/>
          </a:bodyPr>
          <a:lstStyle/>
          <a:p>
            <a:pPr algn="l"/>
            <a:r>
              <a:rPr lang="en-US" sz="2400" dirty="0">
                <a:solidFill>
                  <a:srgbClr val="8F8F9F"/>
                </a:solidFill>
                <a:latin typeface="Calibri Light"/>
                <a:cs typeface="Calibri Light"/>
              </a:rPr>
              <a:t> ANROWS 2016</a:t>
            </a:r>
          </a:p>
        </p:txBody>
      </p:sp>
      <p:pic>
        <p:nvPicPr>
          <p:cNvPr id="12" name="Picture 11"/>
          <p:cNvPicPr>
            <a:picLocks noChangeAspect="1"/>
          </p:cNvPicPr>
          <p:nvPr/>
        </p:nvPicPr>
        <p:blipFill>
          <a:blip r:embed="rId3"/>
          <a:stretch>
            <a:fillRect/>
          </a:stretch>
        </p:blipFill>
        <p:spPr>
          <a:xfrm>
            <a:off x="10468779" y="6018712"/>
            <a:ext cx="1354668" cy="635001"/>
          </a:xfrm>
          <a:prstGeom prst="rect">
            <a:avLst/>
          </a:prstGeom>
        </p:spPr>
      </p:pic>
    </p:spTree>
    <p:extLst>
      <p:ext uri="{BB962C8B-B14F-4D97-AF65-F5344CB8AC3E}">
        <p14:creationId xmlns:p14="http://schemas.microsoft.com/office/powerpoint/2010/main" val="174690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946" y="117467"/>
            <a:ext cx="11988801" cy="6649756"/>
          </a:xfrm>
          <a:prstGeom prst="rect">
            <a:avLst/>
          </a:prstGeom>
        </p:spPr>
      </p:pic>
    </p:spTree>
    <p:extLst>
      <p:ext uri="{BB962C8B-B14F-4D97-AF65-F5344CB8AC3E}">
        <p14:creationId xmlns:p14="http://schemas.microsoft.com/office/powerpoint/2010/main" val="279160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a:stretch>
            <a:fillRect/>
          </a:stretch>
        </p:blipFill>
        <p:spPr>
          <a:xfrm>
            <a:off x="10468779" y="6018712"/>
            <a:ext cx="1354668" cy="635001"/>
          </a:xfrm>
          <a:prstGeom prst="rect">
            <a:avLst/>
          </a:prstGeom>
        </p:spPr>
      </p:pic>
      <p:sp>
        <p:nvSpPr>
          <p:cNvPr id="6" name="TextBox 5"/>
          <p:cNvSpPr txBox="1"/>
          <p:nvPr/>
        </p:nvSpPr>
        <p:spPr>
          <a:xfrm>
            <a:off x="289538" y="5866666"/>
            <a:ext cx="9419946" cy="830997"/>
          </a:xfrm>
          <a:prstGeom prst="rect">
            <a:avLst/>
          </a:prstGeom>
          <a:noFill/>
        </p:spPr>
        <p:txBody>
          <a:bodyPr wrap="square" rtlCol="0">
            <a:spAutoFit/>
          </a:bodyPr>
          <a:lstStyle/>
          <a:p>
            <a:pPr defTabSz="609585"/>
            <a:r>
              <a:rPr lang="en-US" sz="4800" b="1" dirty="0">
                <a:solidFill>
                  <a:srgbClr val="ED6778"/>
                </a:solidFill>
                <a:latin typeface="Calibri Light"/>
                <a:cs typeface="Calibri Light"/>
              </a:rPr>
              <a:t>National Community Attitudes Survey</a:t>
            </a:r>
          </a:p>
        </p:txBody>
      </p:sp>
      <p:sp>
        <p:nvSpPr>
          <p:cNvPr id="9" name="TextBox 8"/>
          <p:cNvSpPr txBox="1"/>
          <p:nvPr/>
        </p:nvSpPr>
        <p:spPr>
          <a:xfrm>
            <a:off x="1026011" y="2226516"/>
            <a:ext cx="10797436" cy="2965299"/>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43% agreed that rape results from men not being able to control their need for sex</a:t>
            </a:r>
          </a:p>
          <a:p>
            <a:pPr marL="380990" indent="-380990" defTabSz="609585">
              <a:spcAft>
                <a:spcPts val="800"/>
              </a:spcAft>
              <a:buFont typeface="Arial" panose="020B0604020202020204" pitchFamily="34" charset="0"/>
              <a:buChar char="•"/>
            </a:pPr>
            <a:r>
              <a:rPr lang="en-AU" sz="2667" dirty="0">
                <a:solidFill>
                  <a:srgbClr val="8F8F9F"/>
                </a:solidFill>
              </a:rPr>
              <a:t>1 in 5 agreed that a woman is partly responsible for rape if she is intoxicated</a:t>
            </a:r>
          </a:p>
          <a:p>
            <a:pPr marL="380990" indent="-380990" defTabSz="609585">
              <a:spcAft>
                <a:spcPts val="800"/>
              </a:spcAft>
              <a:buFont typeface="Arial" panose="020B0604020202020204" pitchFamily="34" charset="0"/>
              <a:buChar char="•"/>
            </a:pPr>
            <a:r>
              <a:rPr lang="en-AU" sz="2667" dirty="0">
                <a:solidFill>
                  <a:srgbClr val="8F8F9F"/>
                </a:solidFill>
              </a:rPr>
              <a:t>1 in 5 men believe that men should be head of the household</a:t>
            </a:r>
          </a:p>
          <a:p>
            <a:pPr marL="380990" indent="-380990" defTabSz="609585">
              <a:spcAft>
                <a:spcPts val="800"/>
              </a:spcAft>
              <a:buFont typeface="Arial" panose="020B0604020202020204" pitchFamily="34" charset="0"/>
              <a:buChar char="•"/>
            </a:pPr>
            <a:r>
              <a:rPr lang="en-AU" sz="2667" dirty="0">
                <a:solidFill>
                  <a:srgbClr val="8F8F9F"/>
                </a:solidFill>
              </a:rPr>
              <a:t>Men make better political leaders</a:t>
            </a:r>
          </a:p>
        </p:txBody>
      </p:sp>
      <p:sp>
        <p:nvSpPr>
          <p:cNvPr id="8" name="TextBox 7"/>
          <p:cNvSpPr txBox="1"/>
          <p:nvPr/>
        </p:nvSpPr>
        <p:spPr>
          <a:xfrm>
            <a:off x="697282" y="605107"/>
            <a:ext cx="10797436" cy="830997"/>
          </a:xfrm>
          <a:prstGeom prst="rect">
            <a:avLst/>
          </a:prstGeom>
          <a:noFill/>
        </p:spPr>
        <p:txBody>
          <a:bodyPr wrap="square" rtlCol="0">
            <a:spAutoFit/>
          </a:bodyPr>
          <a:lstStyle/>
          <a:p>
            <a:pPr defTabSz="609585"/>
            <a:r>
              <a:rPr lang="en-AU" sz="4800" dirty="0">
                <a:solidFill>
                  <a:srgbClr val="ED6778"/>
                </a:solidFill>
                <a:latin typeface="Calibri headig"/>
                <a:ea typeface="+mj-ea"/>
                <a:cs typeface="+mj-cs"/>
              </a:rPr>
              <a:t>Attitudes Snapshot</a:t>
            </a:r>
            <a:endParaRPr lang="en-US" sz="4800" dirty="0">
              <a:solidFill>
                <a:srgbClr val="ED6778"/>
              </a:solidFill>
              <a:latin typeface="Calibri headig"/>
              <a:ea typeface="+mj-ea"/>
              <a:cs typeface="+mj-cs"/>
            </a:endParaRPr>
          </a:p>
        </p:txBody>
      </p:sp>
    </p:spTree>
    <p:extLst>
      <p:ext uri="{BB962C8B-B14F-4D97-AF65-F5344CB8AC3E}">
        <p14:creationId xmlns:p14="http://schemas.microsoft.com/office/powerpoint/2010/main" val="301676744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a:stretch>
            <a:fillRect/>
          </a:stretch>
        </p:blipFill>
        <p:spPr>
          <a:xfrm>
            <a:off x="10468779" y="6018712"/>
            <a:ext cx="1354668" cy="635001"/>
          </a:xfrm>
          <a:prstGeom prst="rect">
            <a:avLst/>
          </a:prstGeom>
        </p:spPr>
      </p:pic>
      <p:sp>
        <p:nvSpPr>
          <p:cNvPr id="6" name="TextBox 5"/>
          <p:cNvSpPr txBox="1"/>
          <p:nvPr/>
        </p:nvSpPr>
        <p:spPr>
          <a:xfrm>
            <a:off x="289537" y="5866666"/>
            <a:ext cx="10069651" cy="707886"/>
          </a:xfrm>
          <a:prstGeom prst="rect">
            <a:avLst/>
          </a:prstGeom>
          <a:noFill/>
        </p:spPr>
        <p:txBody>
          <a:bodyPr wrap="square" rtlCol="0">
            <a:spAutoFit/>
          </a:bodyPr>
          <a:lstStyle/>
          <a:p>
            <a:pPr defTabSz="609585"/>
            <a:r>
              <a:rPr lang="en-US" sz="4000" b="1" dirty="0">
                <a:solidFill>
                  <a:srgbClr val="ED6778"/>
                </a:solidFill>
                <a:latin typeface="Calibri Light"/>
                <a:cs typeface="Calibri Light"/>
              </a:rPr>
              <a:t>Themes from lay witnesses  - Royal Commission</a:t>
            </a:r>
          </a:p>
        </p:txBody>
      </p:sp>
      <p:sp>
        <p:nvSpPr>
          <p:cNvPr id="9" name="TextBox 8"/>
          <p:cNvSpPr txBox="1"/>
          <p:nvPr/>
        </p:nvSpPr>
        <p:spPr>
          <a:xfrm>
            <a:off x="869600" y="1932812"/>
            <a:ext cx="10797436" cy="3580917"/>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Look for signs</a:t>
            </a:r>
          </a:p>
          <a:p>
            <a:pPr marL="380990" indent="-380990" defTabSz="609585">
              <a:spcAft>
                <a:spcPts val="800"/>
              </a:spcAft>
              <a:buFont typeface="Arial" panose="020B0604020202020204" pitchFamily="34" charset="0"/>
              <a:buChar char="•"/>
            </a:pPr>
            <a:r>
              <a:rPr lang="en-AU" sz="2667" dirty="0">
                <a:solidFill>
                  <a:srgbClr val="8F8F9F"/>
                </a:solidFill>
              </a:rPr>
              <a:t>Ask the question</a:t>
            </a:r>
          </a:p>
          <a:p>
            <a:pPr marL="380990" indent="-380990" defTabSz="609585">
              <a:spcAft>
                <a:spcPts val="800"/>
              </a:spcAft>
              <a:buFont typeface="Arial" panose="020B0604020202020204" pitchFamily="34" charset="0"/>
              <a:buChar char="•"/>
            </a:pPr>
            <a:r>
              <a:rPr lang="en-AU" sz="2667" dirty="0">
                <a:solidFill>
                  <a:srgbClr val="8F8F9F"/>
                </a:solidFill>
              </a:rPr>
              <a:t>Validate</a:t>
            </a:r>
          </a:p>
          <a:p>
            <a:pPr marL="380990" indent="-380990" defTabSz="609585">
              <a:spcAft>
                <a:spcPts val="800"/>
              </a:spcAft>
              <a:buFont typeface="Arial" panose="020B0604020202020204" pitchFamily="34" charset="0"/>
              <a:buChar char="•"/>
            </a:pPr>
            <a:r>
              <a:rPr lang="en-AU" sz="2667" dirty="0">
                <a:solidFill>
                  <a:srgbClr val="8F8F9F"/>
                </a:solidFill>
              </a:rPr>
              <a:t>Provide a reality check</a:t>
            </a:r>
          </a:p>
          <a:p>
            <a:pPr marL="380990" indent="-380990" defTabSz="609585">
              <a:spcAft>
                <a:spcPts val="800"/>
              </a:spcAft>
              <a:buFont typeface="Arial" panose="020B0604020202020204" pitchFamily="34" charset="0"/>
              <a:buChar char="•"/>
            </a:pPr>
            <a:r>
              <a:rPr lang="en-AU" sz="2667" dirty="0">
                <a:solidFill>
                  <a:srgbClr val="8F8F9F"/>
                </a:solidFill>
              </a:rPr>
              <a:t>Ensure personal agency</a:t>
            </a:r>
          </a:p>
          <a:p>
            <a:pPr marL="380990" indent="-380990" defTabSz="609585">
              <a:spcAft>
                <a:spcPts val="800"/>
              </a:spcAft>
              <a:buFont typeface="Arial" panose="020B0604020202020204" pitchFamily="34" charset="0"/>
              <a:buChar char="•"/>
            </a:pPr>
            <a:r>
              <a:rPr lang="en-AU" sz="2667" dirty="0">
                <a:solidFill>
                  <a:srgbClr val="8F8F9F"/>
                </a:solidFill>
              </a:rPr>
              <a:t>Provide support within the context of their own professional role</a:t>
            </a:r>
          </a:p>
          <a:p>
            <a:pPr marL="380990" indent="-380990" defTabSz="609585">
              <a:spcAft>
                <a:spcPts val="800"/>
              </a:spcAft>
              <a:buFont typeface="Arial" panose="020B0604020202020204" pitchFamily="34" charset="0"/>
              <a:buChar char="•"/>
            </a:pPr>
            <a:r>
              <a:rPr lang="en-AU" sz="2667" dirty="0">
                <a:solidFill>
                  <a:srgbClr val="8F8F9F"/>
                </a:solidFill>
              </a:rPr>
              <a:t>Comprehensively refer</a:t>
            </a:r>
          </a:p>
        </p:txBody>
      </p:sp>
      <p:sp>
        <p:nvSpPr>
          <p:cNvPr id="8" name="TextBox 7"/>
          <p:cNvSpPr txBox="1"/>
          <p:nvPr/>
        </p:nvSpPr>
        <p:spPr>
          <a:xfrm>
            <a:off x="697282" y="665265"/>
            <a:ext cx="10797436" cy="707886"/>
          </a:xfrm>
          <a:prstGeom prst="rect">
            <a:avLst/>
          </a:prstGeom>
          <a:noFill/>
        </p:spPr>
        <p:txBody>
          <a:bodyPr wrap="square" rtlCol="0">
            <a:spAutoFit/>
          </a:bodyPr>
          <a:lstStyle/>
          <a:p>
            <a:pPr defTabSz="609585"/>
            <a:r>
              <a:rPr lang="en-AU" sz="4000" dirty="0">
                <a:solidFill>
                  <a:srgbClr val="ED6778"/>
                </a:solidFill>
                <a:latin typeface="Calibri headig"/>
              </a:rPr>
              <a:t>What can health professionals do?</a:t>
            </a:r>
            <a:endParaRPr lang="en-US" sz="4000" dirty="0">
              <a:solidFill>
                <a:srgbClr val="ED6778"/>
              </a:solidFill>
              <a:latin typeface="Calibri headig"/>
            </a:endParaRPr>
          </a:p>
        </p:txBody>
      </p:sp>
    </p:spTree>
    <p:extLst>
      <p:ext uri="{BB962C8B-B14F-4D97-AF65-F5344CB8AC3E}">
        <p14:creationId xmlns:p14="http://schemas.microsoft.com/office/powerpoint/2010/main" val="175545984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1097</Words>
  <Application>Microsoft Office PowerPoint</Application>
  <PresentationFormat>Widescreen</PresentationFormat>
  <Paragraphs>439</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Boom times: working in Victoria post Royal Commission into Family Violence   Sept 2017</dc:title>
  <dc:creator>Alison Macdonald</dc:creator>
  <cp:lastModifiedBy>Fiona McCormack</cp:lastModifiedBy>
  <cp:revision>34</cp:revision>
  <cp:lastPrinted>2017-09-20T07:03:02Z</cp:lastPrinted>
  <dcterms:created xsi:type="dcterms:W3CDTF">2017-09-12T01:49:04Z</dcterms:created>
  <dcterms:modified xsi:type="dcterms:W3CDTF">2017-10-19T21:21:09Z</dcterms:modified>
</cp:coreProperties>
</file>