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0" r:id="rId5"/>
    <p:sldId id="265" r:id="rId6"/>
    <p:sldId id="271" r:id="rId7"/>
    <p:sldId id="272" r:id="rId8"/>
    <p:sldId id="273" r:id="rId9"/>
    <p:sldId id="274" r:id="rId10"/>
    <p:sldId id="275" r:id="rId11"/>
    <p:sldId id="292" r:id="rId12"/>
    <p:sldId id="277" r:id="rId13"/>
    <p:sldId id="278" r:id="rId14"/>
    <p:sldId id="279" r:id="rId15"/>
    <p:sldId id="280" r:id="rId16"/>
    <p:sldId id="281" r:id="rId17"/>
    <p:sldId id="282" r:id="rId18"/>
    <p:sldId id="283" r:id="rId19"/>
    <p:sldId id="284" r:id="rId20"/>
    <p:sldId id="288" r:id="rId21"/>
    <p:sldId id="289" r:id="rId22"/>
    <p:sldId id="290" r:id="rId23"/>
    <p:sldId id="291"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42"/>
    <a:srgbClr val="AD22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snapToGrid="0" snapToObjects="1">
      <p:cViewPr varScale="1">
        <p:scale>
          <a:sx n="66" d="100"/>
          <a:sy n="66" d="100"/>
        </p:scale>
        <p:origin x="14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Code Grey</c:v>
                </c:pt>
              </c:strCache>
            </c:strRef>
          </c:tx>
          <c:spPr>
            <a:solidFill>
              <a:schemeClr val="accent1"/>
            </a:solidFill>
            <a:ln>
              <a:noFill/>
            </a:ln>
            <a:effectLst/>
            <a:sp3d/>
          </c:spPr>
          <c:invertIfNegative val="0"/>
          <c:cat>
            <c:numRef>
              <c:f>Sheet1!$A$2:$A$15</c:f>
              <c:numCache>
                <c:formatCode>mmm\-yy</c:formatCode>
                <c:ptCount val="14"/>
                <c:pt idx="0">
                  <c:v>42552</c:v>
                </c:pt>
                <c:pt idx="1">
                  <c:v>42583</c:v>
                </c:pt>
                <c:pt idx="2">
                  <c:v>42614</c:v>
                </c:pt>
                <c:pt idx="3">
                  <c:v>42644</c:v>
                </c:pt>
                <c:pt idx="4">
                  <c:v>42675</c:v>
                </c:pt>
                <c:pt idx="5">
                  <c:v>42705</c:v>
                </c:pt>
                <c:pt idx="6">
                  <c:v>42736</c:v>
                </c:pt>
                <c:pt idx="7">
                  <c:v>42767</c:v>
                </c:pt>
                <c:pt idx="8">
                  <c:v>42795</c:v>
                </c:pt>
                <c:pt idx="9">
                  <c:v>42826</c:v>
                </c:pt>
                <c:pt idx="10">
                  <c:v>42856</c:v>
                </c:pt>
                <c:pt idx="11">
                  <c:v>42887</c:v>
                </c:pt>
                <c:pt idx="12">
                  <c:v>42917</c:v>
                </c:pt>
              </c:numCache>
            </c:numRef>
          </c:cat>
          <c:val>
            <c:numRef>
              <c:f>Sheet1!$B$2:$B$15</c:f>
              <c:numCache>
                <c:formatCode>General</c:formatCode>
                <c:ptCount val="14"/>
                <c:pt idx="0">
                  <c:v>107</c:v>
                </c:pt>
                <c:pt idx="1">
                  <c:v>82</c:v>
                </c:pt>
                <c:pt idx="2">
                  <c:v>71</c:v>
                </c:pt>
                <c:pt idx="3">
                  <c:v>94</c:v>
                </c:pt>
                <c:pt idx="4">
                  <c:v>123</c:v>
                </c:pt>
                <c:pt idx="5">
                  <c:v>132</c:v>
                </c:pt>
                <c:pt idx="6">
                  <c:v>97</c:v>
                </c:pt>
                <c:pt idx="7">
                  <c:v>88</c:v>
                </c:pt>
                <c:pt idx="8">
                  <c:v>115</c:v>
                </c:pt>
                <c:pt idx="9">
                  <c:v>94</c:v>
                </c:pt>
                <c:pt idx="10">
                  <c:v>86</c:v>
                </c:pt>
                <c:pt idx="11">
                  <c:v>98</c:v>
                </c:pt>
                <c:pt idx="12">
                  <c:v>85</c:v>
                </c:pt>
              </c:numCache>
            </c:numRef>
          </c:val>
        </c:ser>
        <c:dLbls>
          <c:showLegendKey val="0"/>
          <c:showVal val="0"/>
          <c:showCatName val="0"/>
          <c:showSerName val="0"/>
          <c:showPercent val="0"/>
          <c:showBubbleSize val="0"/>
        </c:dLbls>
        <c:gapWidth val="150"/>
        <c:shape val="box"/>
        <c:axId val="404889656"/>
        <c:axId val="404890048"/>
        <c:axId val="0"/>
      </c:bar3DChart>
      <c:dateAx>
        <c:axId val="4048896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890048"/>
        <c:crosses val="autoZero"/>
        <c:auto val="1"/>
        <c:lblOffset val="100"/>
        <c:baseTimeUnit val="months"/>
      </c:dateAx>
      <c:valAx>
        <c:axId val="40489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88965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Code Grey</c:v>
                </c:pt>
              </c:strCache>
            </c:strRef>
          </c:tx>
          <c:spPr>
            <a:solidFill>
              <a:schemeClr val="accent1"/>
            </a:solidFill>
            <a:ln>
              <a:noFill/>
            </a:ln>
            <a:effectLst/>
            <a:sp3d/>
          </c:spPr>
          <c:invertIfNegative val="0"/>
          <c:cat>
            <c:numRef>
              <c:f>Sheet1!$A$2:$A$14</c:f>
              <c:numCache>
                <c:formatCode>mmm\-yy</c:formatCode>
                <c:ptCount val="13"/>
                <c:pt idx="0">
                  <c:v>42552</c:v>
                </c:pt>
                <c:pt idx="1">
                  <c:v>42583</c:v>
                </c:pt>
                <c:pt idx="2">
                  <c:v>42614</c:v>
                </c:pt>
                <c:pt idx="3">
                  <c:v>42644</c:v>
                </c:pt>
                <c:pt idx="4">
                  <c:v>42675</c:v>
                </c:pt>
                <c:pt idx="5">
                  <c:v>42705</c:v>
                </c:pt>
                <c:pt idx="6">
                  <c:v>42736</c:v>
                </c:pt>
                <c:pt idx="7">
                  <c:v>42767</c:v>
                </c:pt>
                <c:pt idx="8">
                  <c:v>42795</c:v>
                </c:pt>
                <c:pt idx="9">
                  <c:v>42826</c:v>
                </c:pt>
                <c:pt idx="10">
                  <c:v>42856</c:v>
                </c:pt>
                <c:pt idx="11">
                  <c:v>42887</c:v>
                </c:pt>
                <c:pt idx="12">
                  <c:v>42917</c:v>
                </c:pt>
              </c:numCache>
            </c:numRef>
          </c:cat>
          <c:val>
            <c:numRef>
              <c:f>Sheet1!$B$2:$B$14</c:f>
              <c:numCache>
                <c:formatCode>General</c:formatCode>
                <c:ptCount val="13"/>
                <c:pt idx="0">
                  <c:v>107</c:v>
                </c:pt>
                <c:pt idx="1">
                  <c:v>82</c:v>
                </c:pt>
                <c:pt idx="2">
                  <c:v>71</c:v>
                </c:pt>
                <c:pt idx="3">
                  <c:v>94</c:v>
                </c:pt>
                <c:pt idx="4">
                  <c:v>123</c:v>
                </c:pt>
                <c:pt idx="5">
                  <c:v>132</c:v>
                </c:pt>
                <c:pt idx="6">
                  <c:v>97</c:v>
                </c:pt>
                <c:pt idx="7">
                  <c:v>88</c:v>
                </c:pt>
                <c:pt idx="8">
                  <c:v>115</c:v>
                </c:pt>
                <c:pt idx="9">
                  <c:v>94</c:v>
                </c:pt>
                <c:pt idx="10">
                  <c:v>86</c:v>
                </c:pt>
                <c:pt idx="11">
                  <c:v>98</c:v>
                </c:pt>
                <c:pt idx="12">
                  <c:v>85</c:v>
                </c:pt>
              </c:numCache>
            </c:numRef>
          </c:val>
        </c:ser>
        <c:ser>
          <c:idx val="1"/>
          <c:order val="1"/>
          <c:tx>
            <c:strRef>
              <c:f>Sheet1!$C$1</c:f>
              <c:strCache>
                <c:ptCount val="1"/>
                <c:pt idx="0">
                  <c:v>OVA incidents</c:v>
                </c:pt>
              </c:strCache>
            </c:strRef>
          </c:tx>
          <c:spPr>
            <a:solidFill>
              <a:schemeClr val="accent2"/>
            </a:solidFill>
            <a:ln>
              <a:noFill/>
            </a:ln>
            <a:effectLst/>
            <a:sp3d/>
          </c:spPr>
          <c:invertIfNegative val="0"/>
          <c:cat>
            <c:numRef>
              <c:f>Sheet1!$A$2:$A$14</c:f>
              <c:numCache>
                <c:formatCode>mmm\-yy</c:formatCode>
                <c:ptCount val="13"/>
                <c:pt idx="0">
                  <c:v>42552</c:v>
                </c:pt>
                <c:pt idx="1">
                  <c:v>42583</c:v>
                </c:pt>
                <c:pt idx="2">
                  <c:v>42614</c:v>
                </c:pt>
                <c:pt idx="3">
                  <c:v>42644</c:v>
                </c:pt>
                <c:pt idx="4">
                  <c:v>42675</c:v>
                </c:pt>
                <c:pt idx="5">
                  <c:v>42705</c:v>
                </c:pt>
                <c:pt idx="6">
                  <c:v>42736</c:v>
                </c:pt>
                <c:pt idx="7">
                  <c:v>42767</c:v>
                </c:pt>
                <c:pt idx="8">
                  <c:v>42795</c:v>
                </c:pt>
                <c:pt idx="9">
                  <c:v>42826</c:v>
                </c:pt>
                <c:pt idx="10">
                  <c:v>42856</c:v>
                </c:pt>
                <c:pt idx="11">
                  <c:v>42887</c:v>
                </c:pt>
                <c:pt idx="12">
                  <c:v>42917</c:v>
                </c:pt>
              </c:numCache>
            </c:numRef>
          </c:cat>
          <c:val>
            <c:numRef>
              <c:f>Sheet1!$C$2:$C$14</c:f>
              <c:numCache>
                <c:formatCode>General</c:formatCode>
                <c:ptCount val="13"/>
                <c:pt idx="0">
                  <c:v>18</c:v>
                </c:pt>
                <c:pt idx="1">
                  <c:v>17</c:v>
                </c:pt>
                <c:pt idx="2">
                  <c:v>21</c:v>
                </c:pt>
                <c:pt idx="3">
                  <c:v>14</c:v>
                </c:pt>
                <c:pt idx="4">
                  <c:v>20</c:v>
                </c:pt>
                <c:pt idx="5">
                  <c:v>17</c:v>
                </c:pt>
                <c:pt idx="6">
                  <c:v>28</c:v>
                </c:pt>
                <c:pt idx="7">
                  <c:v>25</c:v>
                </c:pt>
                <c:pt idx="8">
                  <c:v>18</c:v>
                </c:pt>
                <c:pt idx="9">
                  <c:v>15</c:v>
                </c:pt>
                <c:pt idx="10">
                  <c:v>17</c:v>
                </c:pt>
                <c:pt idx="11">
                  <c:v>26</c:v>
                </c:pt>
                <c:pt idx="12">
                  <c:v>59</c:v>
                </c:pt>
              </c:numCache>
            </c:numRef>
          </c:val>
        </c:ser>
        <c:dLbls>
          <c:showLegendKey val="0"/>
          <c:showVal val="0"/>
          <c:showCatName val="0"/>
          <c:showSerName val="0"/>
          <c:showPercent val="0"/>
          <c:showBubbleSize val="0"/>
        </c:dLbls>
        <c:gapWidth val="150"/>
        <c:shape val="box"/>
        <c:axId val="404891616"/>
        <c:axId val="404892008"/>
        <c:axId val="0"/>
      </c:bar3DChart>
      <c:dateAx>
        <c:axId val="40489161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892008"/>
        <c:crosses val="autoZero"/>
        <c:auto val="1"/>
        <c:lblOffset val="100"/>
        <c:baseTimeUnit val="months"/>
      </c:dateAx>
      <c:valAx>
        <c:axId val="404892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89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jpg"/><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3D24C-E699-4A21-BBD0-A9FF3A444514}"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AU"/>
        </a:p>
      </dgm:t>
    </dgm:pt>
    <dgm:pt modelId="{C255959A-5942-4E9B-8E58-CCDFB4093AE0}">
      <dgm:prSet phldrT="[Text]" custT="1"/>
      <dgm:spPr>
        <a:xfrm>
          <a:off x="409964" y="639"/>
          <a:ext cx="4566885" cy="2740131"/>
        </a:xfrm>
        <a:prstGeom prst="rect">
          <a:avLst/>
        </a:prstGeom>
        <a:solidFill>
          <a:srgbClr val="EEECE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Threats</a:t>
          </a:r>
          <a:endParaRPr lang="en-AU" sz="1400" dirty="0">
            <a:solidFill>
              <a:srgbClr val="000000"/>
            </a:solidFill>
            <a:latin typeface="Roihu" panose="02000000000000000000" pitchFamily="50" charset="0"/>
            <a:ea typeface="+mn-ea"/>
            <a:cs typeface="+mn-cs"/>
          </a:endParaRPr>
        </a:p>
      </dgm:t>
    </dgm:pt>
    <dgm:pt modelId="{F6C7AC8A-E234-4D32-B570-8ADE8792965E}" type="parTrans" cxnId="{4BC86632-560C-4483-A264-7178748BC6AE}">
      <dgm:prSet/>
      <dgm:spPr/>
      <dgm:t>
        <a:bodyPr/>
        <a:lstStyle/>
        <a:p>
          <a:endParaRPr lang="en-AU" sz="1400">
            <a:solidFill>
              <a:schemeClr val="tx1"/>
            </a:solidFill>
          </a:endParaRPr>
        </a:p>
      </dgm:t>
    </dgm:pt>
    <dgm:pt modelId="{1E708C6B-A48A-4DD8-B2D1-FACA9864C314}" type="sibTrans" cxnId="{4BC86632-560C-4483-A264-7178748BC6AE}">
      <dgm:prSet/>
      <dgm:spPr/>
      <dgm:t>
        <a:bodyPr/>
        <a:lstStyle/>
        <a:p>
          <a:endParaRPr lang="en-AU" sz="1400">
            <a:solidFill>
              <a:schemeClr val="tx1"/>
            </a:solidFill>
          </a:endParaRPr>
        </a:p>
      </dgm:t>
    </dgm:pt>
    <dgm:pt modelId="{DD480D12-FC5A-46CC-9DEE-222EF9533BA8}">
      <dgm:prSet phldrT="[Text]" custT="1"/>
      <dgm:spPr>
        <a:xfrm>
          <a:off x="5433539" y="639"/>
          <a:ext cx="4566885" cy="2740131"/>
        </a:xfrm>
        <a:prstGeom prst="rect">
          <a:avLst/>
        </a:prstGeom>
        <a:solidFill>
          <a:srgbClr val="FFFF6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Spitting</a:t>
          </a:r>
          <a:endParaRPr lang="en-AU" sz="1400" dirty="0">
            <a:solidFill>
              <a:srgbClr val="000000"/>
            </a:solidFill>
            <a:latin typeface="Roihu" panose="02000000000000000000" pitchFamily="50" charset="0"/>
            <a:ea typeface="+mn-ea"/>
            <a:cs typeface="+mn-cs"/>
          </a:endParaRPr>
        </a:p>
      </dgm:t>
    </dgm:pt>
    <dgm:pt modelId="{A6D28198-1A60-4857-8521-A93406F42F14}" type="parTrans" cxnId="{68454636-C90C-48DD-8705-6AC212C31895}">
      <dgm:prSet/>
      <dgm:spPr/>
      <dgm:t>
        <a:bodyPr/>
        <a:lstStyle/>
        <a:p>
          <a:endParaRPr lang="en-AU" sz="1400">
            <a:solidFill>
              <a:schemeClr val="tx1"/>
            </a:solidFill>
          </a:endParaRPr>
        </a:p>
      </dgm:t>
    </dgm:pt>
    <dgm:pt modelId="{25133CF1-B127-43D4-9973-ED7D6F0E12DF}" type="sibTrans" cxnId="{68454636-C90C-48DD-8705-6AC212C31895}">
      <dgm:prSet/>
      <dgm:spPr/>
      <dgm:t>
        <a:bodyPr/>
        <a:lstStyle/>
        <a:p>
          <a:endParaRPr lang="en-AU" sz="1400">
            <a:solidFill>
              <a:schemeClr val="tx1"/>
            </a:solidFill>
          </a:endParaRPr>
        </a:p>
      </dgm:t>
    </dgm:pt>
    <dgm:pt modelId="{BA4B2F2C-85F8-45A9-9190-A6CF70A66AC1}">
      <dgm:prSet phldrT="[Text]" custT="1"/>
      <dgm:spPr>
        <a:xfrm>
          <a:off x="10457113" y="639"/>
          <a:ext cx="4566885" cy="2740131"/>
        </a:xfrm>
        <a:prstGeom prst="rect">
          <a:avLst/>
        </a:prstGeom>
        <a:solidFill>
          <a:srgbClr val="EEECE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Scratching</a:t>
          </a:r>
          <a:endParaRPr lang="en-AU" sz="1400" dirty="0">
            <a:solidFill>
              <a:srgbClr val="000000"/>
            </a:solidFill>
            <a:latin typeface="Roihu" panose="02000000000000000000" pitchFamily="50" charset="0"/>
            <a:ea typeface="+mn-ea"/>
            <a:cs typeface="+mn-cs"/>
          </a:endParaRPr>
        </a:p>
      </dgm:t>
    </dgm:pt>
    <dgm:pt modelId="{922EC6D6-44BB-41D7-99B5-8D179A044B5F}" type="parTrans" cxnId="{DE9691AE-FA15-49CF-B7B2-8FB54B16F48D}">
      <dgm:prSet/>
      <dgm:spPr/>
      <dgm:t>
        <a:bodyPr/>
        <a:lstStyle/>
        <a:p>
          <a:endParaRPr lang="en-AU" sz="1400">
            <a:solidFill>
              <a:schemeClr val="tx1"/>
            </a:solidFill>
          </a:endParaRPr>
        </a:p>
      </dgm:t>
    </dgm:pt>
    <dgm:pt modelId="{52691DA9-ECEE-4B64-AF49-4088686433C9}" type="sibTrans" cxnId="{DE9691AE-FA15-49CF-B7B2-8FB54B16F48D}">
      <dgm:prSet/>
      <dgm:spPr/>
      <dgm:t>
        <a:bodyPr/>
        <a:lstStyle/>
        <a:p>
          <a:endParaRPr lang="en-AU" sz="1400">
            <a:solidFill>
              <a:schemeClr val="tx1"/>
            </a:solidFill>
          </a:endParaRPr>
        </a:p>
      </dgm:t>
    </dgm:pt>
    <dgm:pt modelId="{1598426C-C8DD-4A6C-80F6-094A7336983F}">
      <dgm:prSet phldrT="[Text]" custT="1"/>
      <dgm:spPr>
        <a:xfrm>
          <a:off x="5433539" y="3197459"/>
          <a:ext cx="4566885" cy="2740131"/>
        </a:xfrm>
        <a:prstGeom prst="rect">
          <a:avLst/>
        </a:prstGeom>
        <a:solidFill>
          <a:srgbClr val="EEECE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Pulling hair</a:t>
          </a:r>
          <a:endParaRPr lang="en-AU" sz="1400" dirty="0">
            <a:solidFill>
              <a:srgbClr val="000000"/>
            </a:solidFill>
            <a:latin typeface="Roihu" panose="02000000000000000000" pitchFamily="50" charset="0"/>
            <a:ea typeface="+mn-ea"/>
            <a:cs typeface="+mn-cs"/>
          </a:endParaRPr>
        </a:p>
      </dgm:t>
    </dgm:pt>
    <dgm:pt modelId="{74297EEF-FF0A-4218-9B05-959CE6BA2DC5}" type="parTrans" cxnId="{2A6F7075-E6B7-4372-9BC1-D292D63F5864}">
      <dgm:prSet/>
      <dgm:spPr/>
      <dgm:t>
        <a:bodyPr/>
        <a:lstStyle/>
        <a:p>
          <a:endParaRPr lang="en-AU" sz="1400">
            <a:solidFill>
              <a:schemeClr val="tx1"/>
            </a:solidFill>
          </a:endParaRPr>
        </a:p>
      </dgm:t>
    </dgm:pt>
    <dgm:pt modelId="{A0139A1E-D18B-452D-BE96-65942C0AE50B}" type="sibTrans" cxnId="{2A6F7075-E6B7-4372-9BC1-D292D63F5864}">
      <dgm:prSet/>
      <dgm:spPr/>
      <dgm:t>
        <a:bodyPr/>
        <a:lstStyle/>
        <a:p>
          <a:endParaRPr lang="en-AU" sz="1400">
            <a:solidFill>
              <a:schemeClr val="tx1"/>
            </a:solidFill>
          </a:endParaRPr>
        </a:p>
      </dgm:t>
    </dgm:pt>
    <dgm:pt modelId="{862BC438-6AC8-4BA6-8A06-E6EDC7D4E88A}">
      <dgm:prSet phldrT="[Text]" custT="1"/>
      <dgm:spPr>
        <a:xfrm>
          <a:off x="10457113" y="3197459"/>
          <a:ext cx="4566885" cy="2740131"/>
        </a:xfrm>
        <a:prstGeom prst="rect">
          <a:avLst/>
        </a:prstGeom>
        <a:solidFill>
          <a:srgbClr val="FFFF6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Yelling</a:t>
          </a:r>
          <a:endParaRPr lang="en-AU" sz="1400" dirty="0">
            <a:solidFill>
              <a:srgbClr val="000000"/>
            </a:solidFill>
            <a:latin typeface="Roihu" panose="02000000000000000000" pitchFamily="50" charset="0"/>
            <a:ea typeface="+mn-ea"/>
            <a:cs typeface="+mn-cs"/>
          </a:endParaRPr>
        </a:p>
      </dgm:t>
    </dgm:pt>
    <dgm:pt modelId="{8C0314B8-025B-48CA-9BF3-4D565EB96B90}" type="parTrans" cxnId="{35A721B4-1E3C-49A4-9622-2ECDEB6B8102}">
      <dgm:prSet/>
      <dgm:spPr/>
      <dgm:t>
        <a:bodyPr/>
        <a:lstStyle/>
        <a:p>
          <a:endParaRPr lang="en-AU" sz="1400">
            <a:solidFill>
              <a:schemeClr val="tx1"/>
            </a:solidFill>
          </a:endParaRPr>
        </a:p>
      </dgm:t>
    </dgm:pt>
    <dgm:pt modelId="{9F42AC32-390C-4DF9-9003-E9CF3C7AC677}" type="sibTrans" cxnId="{35A721B4-1E3C-49A4-9622-2ECDEB6B8102}">
      <dgm:prSet/>
      <dgm:spPr/>
      <dgm:t>
        <a:bodyPr/>
        <a:lstStyle/>
        <a:p>
          <a:endParaRPr lang="en-AU" sz="1400">
            <a:solidFill>
              <a:schemeClr val="tx1"/>
            </a:solidFill>
          </a:endParaRPr>
        </a:p>
      </dgm:t>
    </dgm:pt>
    <dgm:pt modelId="{B9190836-C181-4842-AE9D-5E0C6DC417FB}">
      <dgm:prSet phldrT="[Text]" custT="1"/>
      <dgm:spPr>
        <a:xfrm>
          <a:off x="409964" y="6394279"/>
          <a:ext cx="4566885" cy="2740131"/>
        </a:xfrm>
        <a:prstGeom prst="rect">
          <a:avLst/>
        </a:prstGeom>
        <a:solidFill>
          <a:srgbClr val="EEECE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Sexual assault</a:t>
          </a:r>
          <a:endParaRPr lang="en-AU" sz="1400" dirty="0">
            <a:solidFill>
              <a:srgbClr val="000000"/>
            </a:solidFill>
            <a:latin typeface="Roihu" panose="02000000000000000000" pitchFamily="50" charset="0"/>
            <a:ea typeface="+mn-ea"/>
            <a:cs typeface="+mn-cs"/>
          </a:endParaRPr>
        </a:p>
      </dgm:t>
    </dgm:pt>
    <dgm:pt modelId="{22ABC8B5-18CE-40FC-BD7B-44BED1A26B44}" type="parTrans" cxnId="{1053EBCB-6732-49E9-9E6C-C019E39ABC2C}">
      <dgm:prSet/>
      <dgm:spPr/>
      <dgm:t>
        <a:bodyPr/>
        <a:lstStyle/>
        <a:p>
          <a:endParaRPr lang="en-AU" sz="1400">
            <a:solidFill>
              <a:schemeClr val="tx1"/>
            </a:solidFill>
          </a:endParaRPr>
        </a:p>
      </dgm:t>
    </dgm:pt>
    <dgm:pt modelId="{C13825E5-71E6-4CA6-A539-23A784ACF1E1}" type="sibTrans" cxnId="{1053EBCB-6732-49E9-9E6C-C019E39ABC2C}">
      <dgm:prSet/>
      <dgm:spPr/>
      <dgm:t>
        <a:bodyPr/>
        <a:lstStyle/>
        <a:p>
          <a:endParaRPr lang="en-AU" sz="1400">
            <a:solidFill>
              <a:schemeClr val="tx1"/>
            </a:solidFill>
          </a:endParaRPr>
        </a:p>
      </dgm:t>
    </dgm:pt>
    <dgm:pt modelId="{69554500-B93D-4543-A85A-96F87CC660B3}">
      <dgm:prSet phldrT="[Text]" custT="1"/>
      <dgm:spPr>
        <a:xfrm>
          <a:off x="5433539" y="6394279"/>
          <a:ext cx="4566885" cy="2740131"/>
        </a:xfrm>
        <a:prstGeom prst="rect">
          <a:avLst/>
        </a:prstGeom>
        <a:solidFill>
          <a:srgbClr val="FFFF6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Biting</a:t>
          </a:r>
          <a:endParaRPr lang="en-AU" sz="1400" dirty="0">
            <a:solidFill>
              <a:srgbClr val="000000"/>
            </a:solidFill>
            <a:latin typeface="Roihu" panose="02000000000000000000" pitchFamily="50" charset="0"/>
            <a:ea typeface="+mn-ea"/>
            <a:cs typeface="+mn-cs"/>
          </a:endParaRPr>
        </a:p>
      </dgm:t>
    </dgm:pt>
    <dgm:pt modelId="{AD0A9010-46AE-4083-A3F4-490AFE75CD51}" type="parTrans" cxnId="{A79CB192-F5F7-48F7-89D6-2051D58E3FCF}">
      <dgm:prSet/>
      <dgm:spPr/>
      <dgm:t>
        <a:bodyPr/>
        <a:lstStyle/>
        <a:p>
          <a:endParaRPr lang="en-AU" sz="1400">
            <a:solidFill>
              <a:schemeClr val="tx1"/>
            </a:solidFill>
          </a:endParaRPr>
        </a:p>
      </dgm:t>
    </dgm:pt>
    <dgm:pt modelId="{B624ACAC-3B98-495D-A84D-3D4EE8656D07}" type="sibTrans" cxnId="{A79CB192-F5F7-48F7-89D6-2051D58E3FCF}">
      <dgm:prSet/>
      <dgm:spPr/>
      <dgm:t>
        <a:bodyPr/>
        <a:lstStyle/>
        <a:p>
          <a:endParaRPr lang="en-AU" sz="1400">
            <a:solidFill>
              <a:schemeClr val="tx1"/>
            </a:solidFill>
          </a:endParaRPr>
        </a:p>
      </dgm:t>
    </dgm:pt>
    <dgm:pt modelId="{AC0E5E39-5E7E-48C8-9870-0C1FF4E425A6}">
      <dgm:prSet phldrT="[Text]" custT="1"/>
      <dgm:spPr>
        <a:xfrm>
          <a:off x="10457113" y="6394279"/>
          <a:ext cx="4566885" cy="2740131"/>
        </a:xfrm>
        <a:prstGeom prst="rect">
          <a:avLst/>
        </a:prstGeom>
        <a:solidFill>
          <a:srgbClr val="EEECE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Kicking</a:t>
          </a:r>
          <a:endParaRPr lang="en-AU" sz="1400" dirty="0">
            <a:solidFill>
              <a:srgbClr val="000000"/>
            </a:solidFill>
            <a:latin typeface="Roihu" panose="02000000000000000000" pitchFamily="50" charset="0"/>
            <a:ea typeface="+mn-ea"/>
            <a:cs typeface="+mn-cs"/>
          </a:endParaRPr>
        </a:p>
      </dgm:t>
    </dgm:pt>
    <dgm:pt modelId="{C4CE7C85-53A7-4DD9-AAB0-69CE232009B9}" type="parTrans" cxnId="{DB845D6D-391B-4B4C-9EF1-95074BDD2631}">
      <dgm:prSet/>
      <dgm:spPr/>
      <dgm:t>
        <a:bodyPr/>
        <a:lstStyle/>
        <a:p>
          <a:endParaRPr lang="en-AU" sz="1400">
            <a:solidFill>
              <a:schemeClr val="tx1"/>
            </a:solidFill>
          </a:endParaRPr>
        </a:p>
      </dgm:t>
    </dgm:pt>
    <dgm:pt modelId="{E4FBF2C2-1BC8-4F67-8940-75F002A4DDE9}" type="sibTrans" cxnId="{DB845D6D-391B-4B4C-9EF1-95074BDD2631}">
      <dgm:prSet/>
      <dgm:spPr/>
      <dgm:t>
        <a:bodyPr/>
        <a:lstStyle/>
        <a:p>
          <a:endParaRPr lang="en-AU" sz="1400">
            <a:solidFill>
              <a:schemeClr val="tx1"/>
            </a:solidFill>
          </a:endParaRPr>
        </a:p>
      </dgm:t>
    </dgm:pt>
    <dgm:pt modelId="{C907D024-1226-451D-80C7-179DB1791BE8}">
      <dgm:prSet phldrT="[Text]" custT="1"/>
      <dgm:spPr>
        <a:xfrm>
          <a:off x="409964" y="3197459"/>
          <a:ext cx="4566885" cy="2740131"/>
        </a:xfrm>
        <a:prstGeom prst="rect">
          <a:avLst/>
        </a:prstGeom>
        <a:solidFill>
          <a:srgbClr val="FFFF6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AU" sz="1400" dirty="0" smtClean="0">
              <a:solidFill>
                <a:srgbClr val="000000"/>
              </a:solidFill>
              <a:latin typeface="Roihu" panose="02000000000000000000" pitchFamily="50" charset="0"/>
              <a:ea typeface="+mn-ea"/>
              <a:cs typeface="+mn-cs"/>
            </a:rPr>
            <a:t>Punching</a:t>
          </a:r>
          <a:endParaRPr lang="en-AU" sz="1400" dirty="0">
            <a:solidFill>
              <a:srgbClr val="000000"/>
            </a:solidFill>
            <a:latin typeface="Roihu" panose="02000000000000000000" pitchFamily="50" charset="0"/>
            <a:ea typeface="+mn-ea"/>
            <a:cs typeface="+mn-cs"/>
          </a:endParaRPr>
        </a:p>
      </dgm:t>
    </dgm:pt>
    <dgm:pt modelId="{ABCD182C-00C9-4501-B7E1-0E28588D0350}" type="parTrans" cxnId="{C82814EA-95C3-4E8C-AA70-35B9A2654D76}">
      <dgm:prSet/>
      <dgm:spPr/>
      <dgm:t>
        <a:bodyPr/>
        <a:lstStyle/>
        <a:p>
          <a:endParaRPr lang="en-AU" sz="1400">
            <a:solidFill>
              <a:schemeClr val="tx1"/>
            </a:solidFill>
          </a:endParaRPr>
        </a:p>
      </dgm:t>
    </dgm:pt>
    <dgm:pt modelId="{B0E86742-7196-4BE2-8AF9-6EB62C7D9040}" type="sibTrans" cxnId="{C82814EA-95C3-4E8C-AA70-35B9A2654D76}">
      <dgm:prSet/>
      <dgm:spPr/>
      <dgm:t>
        <a:bodyPr/>
        <a:lstStyle/>
        <a:p>
          <a:endParaRPr lang="en-AU" sz="1400">
            <a:solidFill>
              <a:schemeClr val="tx1"/>
            </a:solidFill>
          </a:endParaRPr>
        </a:p>
      </dgm:t>
    </dgm:pt>
    <dgm:pt modelId="{6D38B3D8-F4E9-47D1-A39F-D605E465A0BA}" type="pres">
      <dgm:prSet presAssocID="{FD03D24C-E699-4A21-BBD0-A9FF3A444514}" presName="diagram" presStyleCnt="0">
        <dgm:presLayoutVars>
          <dgm:dir/>
          <dgm:resizeHandles val="exact"/>
        </dgm:presLayoutVars>
      </dgm:prSet>
      <dgm:spPr/>
      <dgm:t>
        <a:bodyPr/>
        <a:lstStyle/>
        <a:p>
          <a:endParaRPr lang="en-AU"/>
        </a:p>
      </dgm:t>
    </dgm:pt>
    <dgm:pt modelId="{AFABC3CB-4B2B-4487-A9F2-0B833BE997CB}" type="pres">
      <dgm:prSet presAssocID="{C255959A-5942-4E9B-8E58-CCDFB4093AE0}" presName="node" presStyleLbl="node1" presStyleIdx="0" presStyleCnt="9">
        <dgm:presLayoutVars>
          <dgm:bulletEnabled val="1"/>
        </dgm:presLayoutVars>
      </dgm:prSet>
      <dgm:spPr>
        <a:prstGeom prst="rect">
          <a:avLst/>
        </a:prstGeom>
      </dgm:spPr>
      <dgm:t>
        <a:bodyPr/>
        <a:lstStyle/>
        <a:p>
          <a:endParaRPr lang="en-AU"/>
        </a:p>
      </dgm:t>
    </dgm:pt>
    <dgm:pt modelId="{E0C340FF-FFE6-43D4-B909-E5770149EFA6}" type="pres">
      <dgm:prSet presAssocID="{1E708C6B-A48A-4DD8-B2D1-FACA9864C314}" presName="sibTrans" presStyleCnt="0"/>
      <dgm:spPr/>
    </dgm:pt>
    <dgm:pt modelId="{FA36F731-63D7-4679-B3D0-1A004AD5D2F1}" type="pres">
      <dgm:prSet presAssocID="{DD480D12-FC5A-46CC-9DEE-222EF9533BA8}" presName="node" presStyleLbl="node1" presStyleIdx="1" presStyleCnt="9">
        <dgm:presLayoutVars>
          <dgm:bulletEnabled val="1"/>
        </dgm:presLayoutVars>
      </dgm:prSet>
      <dgm:spPr>
        <a:prstGeom prst="rect">
          <a:avLst/>
        </a:prstGeom>
      </dgm:spPr>
      <dgm:t>
        <a:bodyPr/>
        <a:lstStyle/>
        <a:p>
          <a:endParaRPr lang="en-AU"/>
        </a:p>
      </dgm:t>
    </dgm:pt>
    <dgm:pt modelId="{1DF6D44D-EEF7-42FA-AA34-52E8DA38103E}" type="pres">
      <dgm:prSet presAssocID="{25133CF1-B127-43D4-9973-ED7D6F0E12DF}" presName="sibTrans" presStyleCnt="0"/>
      <dgm:spPr/>
    </dgm:pt>
    <dgm:pt modelId="{410642D2-42B3-4955-968C-5574F70E98EF}" type="pres">
      <dgm:prSet presAssocID="{BA4B2F2C-85F8-45A9-9190-A6CF70A66AC1}" presName="node" presStyleLbl="node1" presStyleIdx="2" presStyleCnt="9">
        <dgm:presLayoutVars>
          <dgm:bulletEnabled val="1"/>
        </dgm:presLayoutVars>
      </dgm:prSet>
      <dgm:spPr>
        <a:prstGeom prst="rect">
          <a:avLst/>
        </a:prstGeom>
      </dgm:spPr>
      <dgm:t>
        <a:bodyPr/>
        <a:lstStyle/>
        <a:p>
          <a:endParaRPr lang="en-AU"/>
        </a:p>
      </dgm:t>
    </dgm:pt>
    <dgm:pt modelId="{508FFC25-B0CA-4BDA-8CAF-28E70209879D}" type="pres">
      <dgm:prSet presAssocID="{52691DA9-ECEE-4B64-AF49-4088686433C9}" presName="sibTrans" presStyleCnt="0"/>
      <dgm:spPr/>
    </dgm:pt>
    <dgm:pt modelId="{DABF83C4-3772-4912-A079-E06F4C3D8A1C}" type="pres">
      <dgm:prSet presAssocID="{C907D024-1226-451D-80C7-179DB1791BE8}" presName="node" presStyleLbl="node1" presStyleIdx="3" presStyleCnt="9">
        <dgm:presLayoutVars>
          <dgm:bulletEnabled val="1"/>
        </dgm:presLayoutVars>
      </dgm:prSet>
      <dgm:spPr>
        <a:prstGeom prst="rect">
          <a:avLst/>
        </a:prstGeom>
      </dgm:spPr>
      <dgm:t>
        <a:bodyPr/>
        <a:lstStyle/>
        <a:p>
          <a:endParaRPr lang="en-AU"/>
        </a:p>
      </dgm:t>
    </dgm:pt>
    <dgm:pt modelId="{77EE4AEF-9DB2-4DAB-B615-1D222B753266}" type="pres">
      <dgm:prSet presAssocID="{B0E86742-7196-4BE2-8AF9-6EB62C7D9040}" presName="sibTrans" presStyleCnt="0"/>
      <dgm:spPr/>
    </dgm:pt>
    <dgm:pt modelId="{C8D910FF-9F30-4B83-810E-B7369E6EF67A}" type="pres">
      <dgm:prSet presAssocID="{1598426C-C8DD-4A6C-80F6-094A7336983F}" presName="node" presStyleLbl="node1" presStyleIdx="4" presStyleCnt="9">
        <dgm:presLayoutVars>
          <dgm:bulletEnabled val="1"/>
        </dgm:presLayoutVars>
      </dgm:prSet>
      <dgm:spPr>
        <a:prstGeom prst="rect">
          <a:avLst/>
        </a:prstGeom>
      </dgm:spPr>
      <dgm:t>
        <a:bodyPr/>
        <a:lstStyle/>
        <a:p>
          <a:endParaRPr lang="en-AU"/>
        </a:p>
      </dgm:t>
    </dgm:pt>
    <dgm:pt modelId="{7368D66F-136E-4E08-AE71-3FE6E588885F}" type="pres">
      <dgm:prSet presAssocID="{A0139A1E-D18B-452D-BE96-65942C0AE50B}" presName="sibTrans" presStyleCnt="0"/>
      <dgm:spPr/>
    </dgm:pt>
    <dgm:pt modelId="{D81871B9-2813-480F-A711-D691C4D1595F}" type="pres">
      <dgm:prSet presAssocID="{862BC438-6AC8-4BA6-8A06-E6EDC7D4E88A}" presName="node" presStyleLbl="node1" presStyleIdx="5" presStyleCnt="9">
        <dgm:presLayoutVars>
          <dgm:bulletEnabled val="1"/>
        </dgm:presLayoutVars>
      </dgm:prSet>
      <dgm:spPr>
        <a:prstGeom prst="rect">
          <a:avLst/>
        </a:prstGeom>
      </dgm:spPr>
      <dgm:t>
        <a:bodyPr/>
        <a:lstStyle/>
        <a:p>
          <a:endParaRPr lang="en-AU"/>
        </a:p>
      </dgm:t>
    </dgm:pt>
    <dgm:pt modelId="{EAFC29F4-8144-4414-ABAE-AF0998D5AC2A}" type="pres">
      <dgm:prSet presAssocID="{9F42AC32-390C-4DF9-9003-E9CF3C7AC677}" presName="sibTrans" presStyleCnt="0"/>
      <dgm:spPr/>
    </dgm:pt>
    <dgm:pt modelId="{6E85DD47-7571-4F9F-B260-111507E688C1}" type="pres">
      <dgm:prSet presAssocID="{B9190836-C181-4842-AE9D-5E0C6DC417FB}" presName="node" presStyleLbl="node1" presStyleIdx="6" presStyleCnt="9">
        <dgm:presLayoutVars>
          <dgm:bulletEnabled val="1"/>
        </dgm:presLayoutVars>
      </dgm:prSet>
      <dgm:spPr>
        <a:prstGeom prst="rect">
          <a:avLst/>
        </a:prstGeom>
      </dgm:spPr>
      <dgm:t>
        <a:bodyPr/>
        <a:lstStyle/>
        <a:p>
          <a:endParaRPr lang="en-AU"/>
        </a:p>
      </dgm:t>
    </dgm:pt>
    <dgm:pt modelId="{DF0BC743-75A6-49CF-8AA5-28F5715FB24C}" type="pres">
      <dgm:prSet presAssocID="{C13825E5-71E6-4CA6-A539-23A784ACF1E1}" presName="sibTrans" presStyleCnt="0"/>
      <dgm:spPr/>
    </dgm:pt>
    <dgm:pt modelId="{C3217DEA-97AA-4B48-AAEE-BF3B751A0960}" type="pres">
      <dgm:prSet presAssocID="{69554500-B93D-4543-A85A-96F87CC660B3}" presName="node" presStyleLbl="node1" presStyleIdx="7" presStyleCnt="9">
        <dgm:presLayoutVars>
          <dgm:bulletEnabled val="1"/>
        </dgm:presLayoutVars>
      </dgm:prSet>
      <dgm:spPr>
        <a:prstGeom prst="rect">
          <a:avLst/>
        </a:prstGeom>
      </dgm:spPr>
      <dgm:t>
        <a:bodyPr/>
        <a:lstStyle/>
        <a:p>
          <a:endParaRPr lang="en-AU"/>
        </a:p>
      </dgm:t>
    </dgm:pt>
    <dgm:pt modelId="{CCFF4D01-C6D4-4BE1-A868-6A8CC7E17A15}" type="pres">
      <dgm:prSet presAssocID="{B624ACAC-3B98-495D-A84D-3D4EE8656D07}" presName="sibTrans" presStyleCnt="0"/>
      <dgm:spPr/>
    </dgm:pt>
    <dgm:pt modelId="{DE551DB0-9216-4280-8BD1-44FF5A3A93DB}" type="pres">
      <dgm:prSet presAssocID="{AC0E5E39-5E7E-48C8-9870-0C1FF4E425A6}" presName="node" presStyleLbl="node1" presStyleIdx="8" presStyleCnt="9">
        <dgm:presLayoutVars>
          <dgm:bulletEnabled val="1"/>
        </dgm:presLayoutVars>
      </dgm:prSet>
      <dgm:spPr>
        <a:prstGeom prst="rect">
          <a:avLst/>
        </a:prstGeom>
      </dgm:spPr>
      <dgm:t>
        <a:bodyPr/>
        <a:lstStyle/>
        <a:p>
          <a:endParaRPr lang="en-AU"/>
        </a:p>
      </dgm:t>
    </dgm:pt>
  </dgm:ptLst>
  <dgm:cxnLst>
    <dgm:cxn modelId="{35A721B4-1E3C-49A4-9622-2ECDEB6B8102}" srcId="{FD03D24C-E699-4A21-BBD0-A9FF3A444514}" destId="{862BC438-6AC8-4BA6-8A06-E6EDC7D4E88A}" srcOrd="5" destOrd="0" parTransId="{8C0314B8-025B-48CA-9BF3-4D565EB96B90}" sibTransId="{9F42AC32-390C-4DF9-9003-E9CF3C7AC677}"/>
    <dgm:cxn modelId="{8EA187D8-56B5-4D9E-A1E3-953F4762488D}" type="presOf" srcId="{1598426C-C8DD-4A6C-80F6-094A7336983F}" destId="{C8D910FF-9F30-4B83-810E-B7369E6EF67A}" srcOrd="0" destOrd="0" presId="urn:microsoft.com/office/officeart/2005/8/layout/default"/>
    <dgm:cxn modelId="{626DC6A3-D02F-4D0A-AD0C-3EF6644AA684}" type="presOf" srcId="{AC0E5E39-5E7E-48C8-9870-0C1FF4E425A6}" destId="{DE551DB0-9216-4280-8BD1-44FF5A3A93DB}" srcOrd="0" destOrd="0" presId="urn:microsoft.com/office/officeart/2005/8/layout/default"/>
    <dgm:cxn modelId="{A79CB192-F5F7-48F7-89D6-2051D58E3FCF}" srcId="{FD03D24C-E699-4A21-BBD0-A9FF3A444514}" destId="{69554500-B93D-4543-A85A-96F87CC660B3}" srcOrd="7" destOrd="0" parTransId="{AD0A9010-46AE-4083-A3F4-490AFE75CD51}" sibTransId="{B624ACAC-3B98-495D-A84D-3D4EE8656D07}"/>
    <dgm:cxn modelId="{68454636-C90C-48DD-8705-6AC212C31895}" srcId="{FD03D24C-E699-4A21-BBD0-A9FF3A444514}" destId="{DD480D12-FC5A-46CC-9DEE-222EF9533BA8}" srcOrd="1" destOrd="0" parTransId="{A6D28198-1A60-4857-8521-A93406F42F14}" sibTransId="{25133CF1-B127-43D4-9973-ED7D6F0E12DF}"/>
    <dgm:cxn modelId="{2A6F7075-E6B7-4372-9BC1-D292D63F5864}" srcId="{FD03D24C-E699-4A21-BBD0-A9FF3A444514}" destId="{1598426C-C8DD-4A6C-80F6-094A7336983F}" srcOrd="4" destOrd="0" parTransId="{74297EEF-FF0A-4218-9B05-959CE6BA2DC5}" sibTransId="{A0139A1E-D18B-452D-BE96-65942C0AE50B}"/>
    <dgm:cxn modelId="{83698CE6-85B0-4308-AA82-C3BE01B5C52F}" type="presOf" srcId="{BA4B2F2C-85F8-45A9-9190-A6CF70A66AC1}" destId="{410642D2-42B3-4955-968C-5574F70E98EF}" srcOrd="0" destOrd="0" presId="urn:microsoft.com/office/officeart/2005/8/layout/default"/>
    <dgm:cxn modelId="{C82814EA-95C3-4E8C-AA70-35B9A2654D76}" srcId="{FD03D24C-E699-4A21-BBD0-A9FF3A444514}" destId="{C907D024-1226-451D-80C7-179DB1791BE8}" srcOrd="3" destOrd="0" parTransId="{ABCD182C-00C9-4501-B7E1-0E28588D0350}" sibTransId="{B0E86742-7196-4BE2-8AF9-6EB62C7D9040}"/>
    <dgm:cxn modelId="{ED3CC31A-C1FD-4D92-9742-329562DD7380}" type="presOf" srcId="{DD480D12-FC5A-46CC-9DEE-222EF9533BA8}" destId="{FA36F731-63D7-4679-B3D0-1A004AD5D2F1}" srcOrd="0" destOrd="0" presId="urn:microsoft.com/office/officeart/2005/8/layout/default"/>
    <dgm:cxn modelId="{49355597-8709-4D0C-B849-735324A4365F}" type="presOf" srcId="{FD03D24C-E699-4A21-BBD0-A9FF3A444514}" destId="{6D38B3D8-F4E9-47D1-A39F-D605E465A0BA}" srcOrd="0" destOrd="0" presId="urn:microsoft.com/office/officeart/2005/8/layout/default"/>
    <dgm:cxn modelId="{DE9691AE-FA15-49CF-B7B2-8FB54B16F48D}" srcId="{FD03D24C-E699-4A21-BBD0-A9FF3A444514}" destId="{BA4B2F2C-85F8-45A9-9190-A6CF70A66AC1}" srcOrd="2" destOrd="0" parTransId="{922EC6D6-44BB-41D7-99B5-8D179A044B5F}" sibTransId="{52691DA9-ECEE-4B64-AF49-4088686433C9}"/>
    <dgm:cxn modelId="{1627AF75-6FA7-4756-A746-90B4528596B9}" type="presOf" srcId="{C907D024-1226-451D-80C7-179DB1791BE8}" destId="{DABF83C4-3772-4912-A079-E06F4C3D8A1C}" srcOrd="0" destOrd="0" presId="urn:microsoft.com/office/officeart/2005/8/layout/default"/>
    <dgm:cxn modelId="{FFE50849-23F3-4C34-9060-E6536102ED77}" type="presOf" srcId="{69554500-B93D-4543-A85A-96F87CC660B3}" destId="{C3217DEA-97AA-4B48-AAEE-BF3B751A0960}" srcOrd="0" destOrd="0" presId="urn:microsoft.com/office/officeart/2005/8/layout/default"/>
    <dgm:cxn modelId="{2004DD41-3830-4669-B400-2A57B263A05B}" type="presOf" srcId="{B9190836-C181-4842-AE9D-5E0C6DC417FB}" destId="{6E85DD47-7571-4F9F-B260-111507E688C1}" srcOrd="0" destOrd="0" presId="urn:microsoft.com/office/officeart/2005/8/layout/default"/>
    <dgm:cxn modelId="{432A2BB2-19E6-4224-BD3B-BC46144EBF3C}" type="presOf" srcId="{862BC438-6AC8-4BA6-8A06-E6EDC7D4E88A}" destId="{D81871B9-2813-480F-A711-D691C4D1595F}" srcOrd="0" destOrd="0" presId="urn:microsoft.com/office/officeart/2005/8/layout/default"/>
    <dgm:cxn modelId="{4BC86632-560C-4483-A264-7178748BC6AE}" srcId="{FD03D24C-E699-4A21-BBD0-A9FF3A444514}" destId="{C255959A-5942-4E9B-8E58-CCDFB4093AE0}" srcOrd="0" destOrd="0" parTransId="{F6C7AC8A-E234-4D32-B570-8ADE8792965E}" sibTransId="{1E708C6B-A48A-4DD8-B2D1-FACA9864C314}"/>
    <dgm:cxn modelId="{1053EBCB-6732-49E9-9E6C-C019E39ABC2C}" srcId="{FD03D24C-E699-4A21-BBD0-A9FF3A444514}" destId="{B9190836-C181-4842-AE9D-5E0C6DC417FB}" srcOrd="6" destOrd="0" parTransId="{22ABC8B5-18CE-40FC-BD7B-44BED1A26B44}" sibTransId="{C13825E5-71E6-4CA6-A539-23A784ACF1E1}"/>
    <dgm:cxn modelId="{DB845D6D-391B-4B4C-9EF1-95074BDD2631}" srcId="{FD03D24C-E699-4A21-BBD0-A9FF3A444514}" destId="{AC0E5E39-5E7E-48C8-9870-0C1FF4E425A6}" srcOrd="8" destOrd="0" parTransId="{C4CE7C85-53A7-4DD9-AAB0-69CE232009B9}" sibTransId="{E4FBF2C2-1BC8-4F67-8940-75F002A4DDE9}"/>
    <dgm:cxn modelId="{8AA5C96C-E8DF-4594-9C71-166843C6F9F3}" type="presOf" srcId="{C255959A-5942-4E9B-8E58-CCDFB4093AE0}" destId="{AFABC3CB-4B2B-4487-A9F2-0B833BE997CB}" srcOrd="0" destOrd="0" presId="urn:microsoft.com/office/officeart/2005/8/layout/default"/>
    <dgm:cxn modelId="{C9C97D3E-50F6-41A5-889F-E920E56B9BC1}" type="presParOf" srcId="{6D38B3D8-F4E9-47D1-A39F-D605E465A0BA}" destId="{AFABC3CB-4B2B-4487-A9F2-0B833BE997CB}" srcOrd="0" destOrd="0" presId="urn:microsoft.com/office/officeart/2005/8/layout/default"/>
    <dgm:cxn modelId="{9D43EBB5-5851-42BB-BAA8-B7B22DE82A48}" type="presParOf" srcId="{6D38B3D8-F4E9-47D1-A39F-D605E465A0BA}" destId="{E0C340FF-FFE6-43D4-B909-E5770149EFA6}" srcOrd="1" destOrd="0" presId="urn:microsoft.com/office/officeart/2005/8/layout/default"/>
    <dgm:cxn modelId="{D70F10D5-DDAF-44F9-9AD7-F23F12585B9C}" type="presParOf" srcId="{6D38B3D8-F4E9-47D1-A39F-D605E465A0BA}" destId="{FA36F731-63D7-4679-B3D0-1A004AD5D2F1}" srcOrd="2" destOrd="0" presId="urn:microsoft.com/office/officeart/2005/8/layout/default"/>
    <dgm:cxn modelId="{3E8677D3-C376-4FF3-AACD-297050034391}" type="presParOf" srcId="{6D38B3D8-F4E9-47D1-A39F-D605E465A0BA}" destId="{1DF6D44D-EEF7-42FA-AA34-52E8DA38103E}" srcOrd="3" destOrd="0" presId="urn:microsoft.com/office/officeart/2005/8/layout/default"/>
    <dgm:cxn modelId="{7B8252C6-CF77-428A-B8C1-8997F69863E2}" type="presParOf" srcId="{6D38B3D8-F4E9-47D1-A39F-D605E465A0BA}" destId="{410642D2-42B3-4955-968C-5574F70E98EF}" srcOrd="4" destOrd="0" presId="urn:microsoft.com/office/officeart/2005/8/layout/default"/>
    <dgm:cxn modelId="{A55BC6E3-4518-4A15-AE5E-722213E7476F}" type="presParOf" srcId="{6D38B3D8-F4E9-47D1-A39F-D605E465A0BA}" destId="{508FFC25-B0CA-4BDA-8CAF-28E70209879D}" srcOrd="5" destOrd="0" presId="urn:microsoft.com/office/officeart/2005/8/layout/default"/>
    <dgm:cxn modelId="{0FD73F37-5DB7-41D0-AE84-58C4949F3F89}" type="presParOf" srcId="{6D38B3D8-F4E9-47D1-A39F-D605E465A0BA}" destId="{DABF83C4-3772-4912-A079-E06F4C3D8A1C}" srcOrd="6" destOrd="0" presId="urn:microsoft.com/office/officeart/2005/8/layout/default"/>
    <dgm:cxn modelId="{741E93D3-538C-487D-AE12-9ABD0C30D42C}" type="presParOf" srcId="{6D38B3D8-F4E9-47D1-A39F-D605E465A0BA}" destId="{77EE4AEF-9DB2-4DAB-B615-1D222B753266}" srcOrd="7" destOrd="0" presId="urn:microsoft.com/office/officeart/2005/8/layout/default"/>
    <dgm:cxn modelId="{8E0E88BD-6B5F-4A04-ABC4-026BDA7D3D72}" type="presParOf" srcId="{6D38B3D8-F4E9-47D1-A39F-D605E465A0BA}" destId="{C8D910FF-9F30-4B83-810E-B7369E6EF67A}" srcOrd="8" destOrd="0" presId="urn:microsoft.com/office/officeart/2005/8/layout/default"/>
    <dgm:cxn modelId="{9A9EFD53-744C-4D3F-A10A-6D756CE07704}" type="presParOf" srcId="{6D38B3D8-F4E9-47D1-A39F-D605E465A0BA}" destId="{7368D66F-136E-4E08-AE71-3FE6E588885F}" srcOrd="9" destOrd="0" presId="urn:microsoft.com/office/officeart/2005/8/layout/default"/>
    <dgm:cxn modelId="{EDA31C3F-2B1D-45AC-9BE9-BCBB8AFC626B}" type="presParOf" srcId="{6D38B3D8-F4E9-47D1-A39F-D605E465A0BA}" destId="{D81871B9-2813-480F-A711-D691C4D1595F}" srcOrd="10" destOrd="0" presId="urn:microsoft.com/office/officeart/2005/8/layout/default"/>
    <dgm:cxn modelId="{CBD05903-D96E-4C34-87A7-5E57DE44E189}" type="presParOf" srcId="{6D38B3D8-F4E9-47D1-A39F-D605E465A0BA}" destId="{EAFC29F4-8144-4414-ABAE-AF0998D5AC2A}" srcOrd="11" destOrd="0" presId="urn:microsoft.com/office/officeart/2005/8/layout/default"/>
    <dgm:cxn modelId="{F9DE196F-28B7-4B0A-9F54-45B1D688BE69}" type="presParOf" srcId="{6D38B3D8-F4E9-47D1-A39F-D605E465A0BA}" destId="{6E85DD47-7571-4F9F-B260-111507E688C1}" srcOrd="12" destOrd="0" presId="urn:microsoft.com/office/officeart/2005/8/layout/default"/>
    <dgm:cxn modelId="{8274B1DA-29CA-49AD-ADC2-4E3569C3EE93}" type="presParOf" srcId="{6D38B3D8-F4E9-47D1-A39F-D605E465A0BA}" destId="{DF0BC743-75A6-49CF-8AA5-28F5715FB24C}" srcOrd="13" destOrd="0" presId="urn:microsoft.com/office/officeart/2005/8/layout/default"/>
    <dgm:cxn modelId="{2842E5B0-2080-416D-845A-0B6A370F479B}" type="presParOf" srcId="{6D38B3D8-F4E9-47D1-A39F-D605E465A0BA}" destId="{C3217DEA-97AA-4B48-AAEE-BF3B751A0960}" srcOrd="14" destOrd="0" presId="urn:microsoft.com/office/officeart/2005/8/layout/default"/>
    <dgm:cxn modelId="{1CA80C9F-059C-49BC-917A-C8DF7F92967E}" type="presParOf" srcId="{6D38B3D8-F4E9-47D1-A39F-D605E465A0BA}" destId="{CCFF4D01-C6D4-4BE1-A868-6A8CC7E17A15}" srcOrd="15" destOrd="0" presId="urn:microsoft.com/office/officeart/2005/8/layout/default"/>
    <dgm:cxn modelId="{EFE0DECB-D794-4B18-ACFF-161638759A17}" type="presParOf" srcId="{6D38B3D8-F4E9-47D1-A39F-D605E465A0BA}" destId="{DE551DB0-9216-4280-8BD1-44FF5A3A93D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64848-6A56-450A-A333-1E9FB8BF4ECC}" type="doc">
      <dgm:prSet loTypeId="urn:microsoft.com/office/officeart/2008/layout/HexagonCluster" loCatId="picture" qsTypeId="urn:microsoft.com/office/officeart/2005/8/quickstyle/simple1" qsCatId="simple" csTypeId="urn:microsoft.com/office/officeart/2005/8/colors/colorful5" csCatId="colorful" phldr="1"/>
      <dgm:spPr/>
      <dgm:t>
        <a:bodyPr/>
        <a:lstStyle/>
        <a:p>
          <a:endParaRPr lang="en-AU"/>
        </a:p>
      </dgm:t>
    </dgm:pt>
    <dgm:pt modelId="{F2179DFD-5F3E-44DD-AB73-EFB88EEEA127}">
      <dgm:prSet phldrT="[Text]" custT="1"/>
      <dgm:spPr>
        <a:xfrm>
          <a:off x="1225240" y="2326964"/>
          <a:ext cx="1424330" cy="1222620"/>
        </a:xfrm>
        <a:solidFill>
          <a:srgbClr val="FFFF66"/>
        </a:solidFill>
        <a:ln w="25400" cap="flat" cmpd="sng" algn="ctr">
          <a:solidFill>
            <a:srgbClr val="FFCAAA">
              <a:hueOff val="0"/>
              <a:satOff val="0"/>
              <a:lumOff val="0"/>
              <a:alphaOff val="0"/>
            </a:srgbClr>
          </a:solidFill>
          <a:prstDash val="solid"/>
        </a:ln>
        <a:effectLst/>
      </dgm:spPr>
      <dgm:t>
        <a:bodyPr/>
        <a:lstStyle/>
        <a:p>
          <a:r>
            <a:rPr lang="en-AU" sz="1400" dirty="0" smtClean="0">
              <a:solidFill>
                <a:srgbClr val="000000"/>
              </a:solidFill>
              <a:latin typeface="Arial"/>
              <a:ea typeface="+mn-ea"/>
              <a:cs typeface="+mn-cs"/>
            </a:rPr>
            <a:t>Elderly people</a:t>
          </a:r>
          <a:endParaRPr lang="en-AU" sz="1400" dirty="0">
            <a:solidFill>
              <a:srgbClr val="000000"/>
            </a:solidFill>
            <a:latin typeface="Arial"/>
            <a:ea typeface="+mn-ea"/>
            <a:cs typeface="+mn-cs"/>
          </a:endParaRPr>
        </a:p>
      </dgm:t>
    </dgm:pt>
    <dgm:pt modelId="{9A594C9F-9101-4B7E-8395-D7125977C9ED}" type="parTrans" cxnId="{6B0AA48A-09B9-40FD-948F-E3C12576841E}">
      <dgm:prSet/>
      <dgm:spPr/>
      <dgm:t>
        <a:bodyPr/>
        <a:lstStyle/>
        <a:p>
          <a:endParaRPr lang="en-AU" sz="2000">
            <a:solidFill>
              <a:schemeClr val="tx1"/>
            </a:solidFill>
          </a:endParaRPr>
        </a:p>
      </dgm:t>
    </dgm:pt>
    <dgm:pt modelId="{BD60CC47-3882-405A-AF5C-3B1B61EE6C29}" type="sibTrans" cxnId="{6B0AA48A-09B9-40FD-948F-E3C12576841E}">
      <dgm:prSet/>
      <dgm:spPr>
        <a:xfrm>
          <a:off x="0" y="1651172"/>
          <a:ext cx="1424330" cy="1222620"/>
        </a:xfr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rgbClr val="FFCAAA">
              <a:hueOff val="0"/>
              <a:satOff val="0"/>
              <a:lumOff val="0"/>
              <a:alphaOff val="0"/>
            </a:srgbClr>
          </a:solidFill>
          <a:prstDash val="solid"/>
        </a:ln>
        <a:effectLst/>
      </dgm:spPr>
      <dgm:t>
        <a:bodyPr/>
        <a:lstStyle/>
        <a:p>
          <a:endParaRPr lang="en-AU" sz="2000">
            <a:solidFill>
              <a:schemeClr val="tx1"/>
            </a:solidFill>
          </a:endParaRPr>
        </a:p>
      </dgm:t>
    </dgm:pt>
    <dgm:pt modelId="{8EB8AE69-6C66-449C-95CC-E207460B3D17}">
      <dgm:prSet phldrT="[Text]" custT="1"/>
      <dgm:spPr>
        <a:xfrm>
          <a:off x="2450480" y="1647474"/>
          <a:ext cx="1424330" cy="1222620"/>
        </a:xfrm>
        <a:solidFill>
          <a:srgbClr val="FFFF66"/>
        </a:solidFill>
        <a:ln w="25400" cap="flat" cmpd="sng" algn="ctr">
          <a:solidFill>
            <a:srgbClr val="FFCAAA">
              <a:hueOff val="320673"/>
              <a:satOff val="0"/>
              <a:lumOff val="-5434"/>
              <a:alphaOff val="0"/>
            </a:srgbClr>
          </a:solidFill>
          <a:prstDash val="solid"/>
        </a:ln>
        <a:effectLst/>
      </dgm:spPr>
      <dgm:t>
        <a:bodyPr/>
        <a:lstStyle/>
        <a:p>
          <a:r>
            <a:rPr lang="en-AU" sz="1400" dirty="0" smtClean="0">
              <a:solidFill>
                <a:srgbClr val="000000"/>
              </a:solidFill>
              <a:latin typeface="Arial"/>
              <a:ea typeface="+mn-ea"/>
              <a:cs typeface="+mn-cs"/>
            </a:rPr>
            <a:t>Families</a:t>
          </a:r>
          <a:endParaRPr lang="en-AU" sz="1400" dirty="0">
            <a:solidFill>
              <a:srgbClr val="000000"/>
            </a:solidFill>
            <a:latin typeface="Arial"/>
            <a:ea typeface="+mn-ea"/>
            <a:cs typeface="+mn-cs"/>
          </a:endParaRPr>
        </a:p>
      </dgm:t>
    </dgm:pt>
    <dgm:pt modelId="{5B41F2E5-D1B4-41EA-87F6-381D6633F9B1}" type="parTrans" cxnId="{D4E5C6CA-831D-489F-97F1-1F16F8F908A5}">
      <dgm:prSet/>
      <dgm:spPr/>
      <dgm:t>
        <a:bodyPr/>
        <a:lstStyle/>
        <a:p>
          <a:endParaRPr lang="en-AU" sz="2000">
            <a:solidFill>
              <a:schemeClr val="tx1"/>
            </a:solidFill>
          </a:endParaRPr>
        </a:p>
      </dgm:t>
    </dgm:pt>
    <dgm:pt modelId="{B7300D33-D871-4733-9670-79FF4AFC414D}" type="sibTrans" cxnId="{D4E5C6CA-831D-489F-97F1-1F16F8F908A5}">
      <dgm:prSet/>
      <dgm:spPr>
        <a:xfrm>
          <a:off x="3676597" y="2324653"/>
          <a:ext cx="1424330" cy="1222620"/>
        </a:xfr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rgbClr val="FFCAAA">
              <a:hueOff val="320673"/>
              <a:satOff val="0"/>
              <a:lumOff val="-5434"/>
              <a:alphaOff val="0"/>
            </a:srgbClr>
          </a:solidFill>
          <a:prstDash val="solid"/>
        </a:ln>
        <a:effectLst/>
      </dgm:spPr>
      <dgm:t>
        <a:bodyPr/>
        <a:lstStyle/>
        <a:p>
          <a:endParaRPr lang="en-AU" sz="2000">
            <a:solidFill>
              <a:schemeClr val="tx1"/>
            </a:solidFill>
          </a:endParaRPr>
        </a:p>
      </dgm:t>
    </dgm:pt>
    <dgm:pt modelId="{5B9B3526-8221-4037-AA6A-8A96F4C64949}">
      <dgm:prSet phldrT="[Text]" custT="1"/>
      <dgm:spPr>
        <a:xfrm>
          <a:off x="1225240" y="975379"/>
          <a:ext cx="1424330" cy="1222620"/>
        </a:xfrm>
        <a:solidFill>
          <a:schemeClr val="bg2"/>
        </a:solidFill>
        <a:ln w="25400" cap="flat" cmpd="sng" algn="ctr">
          <a:solidFill>
            <a:srgbClr val="FFCAAA">
              <a:hueOff val="641346"/>
              <a:satOff val="0"/>
              <a:lumOff val="-10868"/>
              <a:alphaOff val="0"/>
            </a:srgbClr>
          </a:solidFill>
          <a:prstDash val="solid"/>
        </a:ln>
        <a:effectLst/>
      </dgm:spPr>
      <dgm:t>
        <a:bodyPr/>
        <a:lstStyle/>
        <a:p>
          <a:r>
            <a:rPr lang="en-AU" sz="1400" dirty="0" smtClean="0">
              <a:solidFill>
                <a:srgbClr val="000000"/>
              </a:solidFill>
              <a:latin typeface="Arial"/>
              <a:ea typeface="+mn-ea"/>
              <a:cs typeface="+mn-cs"/>
            </a:rPr>
            <a:t>Children</a:t>
          </a:r>
          <a:endParaRPr lang="en-AU" sz="1400" dirty="0">
            <a:solidFill>
              <a:srgbClr val="000000"/>
            </a:solidFill>
            <a:latin typeface="Arial"/>
            <a:ea typeface="+mn-ea"/>
            <a:cs typeface="+mn-cs"/>
          </a:endParaRPr>
        </a:p>
      </dgm:t>
    </dgm:pt>
    <dgm:pt modelId="{921F6601-682C-4802-80E8-46D58A38A21A}" type="parTrans" cxnId="{F1FCE094-7C4F-415A-A092-4F1C8D2621EB}">
      <dgm:prSet/>
      <dgm:spPr/>
      <dgm:t>
        <a:bodyPr/>
        <a:lstStyle/>
        <a:p>
          <a:endParaRPr lang="en-AU" sz="2000">
            <a:solidFill>
              <a:schemeClr val="tx1"/>
            </a:solidFill>
          </a:endParaRPr>
        </a:p>
      </dgm:t>
    </dgm:pt>
    <dgm:pt modelId="{99FCAB7F-A938-4485-9200-10D1A7B071B2}" type="sibTrans" cxnId="{F1FCE094-7C4F-415A-A092-4F1C8D2621EB}">
      <dgm:prSet/>
      <dgm:spPr>
        <a:xfrm>
          <a:off x="2450480" y="295427"/>
          <a:ext cx="1424330" cy="1222620"/>
        </a:xfr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25400" cap="flat" cmpd="sng" algn="ctr">
          <a:solidFill>
            <a:srgbClr val="FFCAAA">
              <a:hueOff val="641346"/>
              <a:satOff val="0"/>
              <a:lumOff val="-10868"/>
              <a:alphaOff val="0"/>
            </a:srgbClr>
          </a:solidFill>
          <a:prstDash val="solid"/>
        </a:ln>
        <a:effectLst/>
      </dgm:spPr>
      <dgm:t>
        <a:bodyPr/>
        <a:lstStyle/>
        <a:p>
          <a:endParaRPr lang="en-AU" sz="2000">
            <a:solidFill>
              <a:schemeClr val="tx1"/>
            </a:solidFill>
          </a:endParaRPr>
        </a:p>
      </dgm:t>
    </dgm:pt>
    <dgm:pt modelId="{F357178D-613B-482E-9631-622F99D862B1}">
      <dgm:prSet phldrT="[Text]" custT="1"/>
      <dgm:spPr>
        <a:xfrm>
          <a:off x="3676597" y="972606"/>
          <a:ext cx="1424330" cy="1222620"/>
        </a:xfrm>
        <a:solidFill>
          <a:schemeClr val="bg2"/>
        </a:solidFill>
        <a:ln w="25400" cap="flat" cmpd="sng" algn="ctr">
          <a:solidFill>
            <a:srgbClr val="FFCAAA">
              <a:hueOff val="962019"/>
              <a:satOff val="0"/>
              <a:lumOff val="-16302"/>
              <a:alphaOff val="0"/>
            </a:srgbClr>
          </a:solidFill>
          <a:prstDash val="solid"/>
        </a:ln>
        <a:effectLst/>
      </dgm:spPr>
      <dgm:t>
        <a:bodyPr/>
        <a:lstStyle/>
        <a:p>
          <a:r>
            <a:rPr lang="en-AU" sz="1400" dirty="0" smtClean="0">
              <a:solidFill>
                <a:srgbClr val="000000"/>
              </a:solidFill>
              <a:latin typeface="Arial"/>
              <a:ea typeface="+mn-ea"/>
              <a:cs typeface="+mn-cs"/>
            </a:rPr>
            <a:t>People with dementia</a:t>
          </a:r>
          <a:endParaRPr lang="en-AU" sz="1400" dirty="0">
            <a:solidFill>
              <a:srgbClr val="000000"/>
            </a:solidFill>
            <a:latin typeface="Arial"/>
            <a:ea typeface="+mn-ea"/>
            <a:cs typeface="+mn-cs"/>
          </a:endParaRPr>
        </a:p>
      </dgm:t>
    </dgm:pt>
    <dgm:pt modelId="{01B4C1ED-7D99-4A62-93E3-DAF44D3ADBDE}" type="parTrans" cxnId="{63A47CD9-13B1-4BA0-B1CE-204B68A7EE16}">
      <dgm:prSet/>
      <dgm:spPr/>
      <dgm:t>
        <a:bodyPr/>
        <a:lstStyle/>
        <a:p>
          <a:endParaRPr lang="en-AU" sz="2000">
            <a:solidFill>
              <a:schemeClr val="tx1"/>
            </a:solidFill>
          </a:endParaRPr>
        </a:p>
      </dgm:t>
    </dgm:pt>
    <dgm:pt modelId="{458E4A38-E4D9-4304-92AA-74586B3CAD57}" type="sibTrans" cxnId="{63A47CD9-13B1-4BA0-B1CE-204B68A7EE16}">
      <dgm:prSet/>
      <dgm:spPr>
        <a:xfrm>
          <a:off x="4901838" y="1659954"/>
          <a:ext cx="1424330" cy="1222620"/>
        </a:xfrm>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a:ln w="25400" cap="flat" cmpd="sng" algn="ctr">
          <a:solidFill>
            <a:srgbClr val="FFCAAA">
              <a:hueOff val="962019"/>
              <a:satOff val="0"/>
              <a:lumOff val="-16302"/>
              <a:alphaOff val="0"/>
            </a:srgbClr>
          </a:solidFill>
          <a:prstDash val="solid"/>
        </a:ln>
        <a:effectLst/>
      </dgm:spPr>
      <dgm:t>
        <a:bodyPr/>
        <a:lstStyle/>
        <a:p>
          <a:endParaRPr lang="en-AU" sz="2000">
            <a:solidFill>
              <a:schemeClr val="tx1"/>
            </a:solidFill>
          </a:endParaRPr>
        </a:p>
      </dgm:t>
    </dgm:pt>
    <dgm:pt modelId="{F45172E6-A5AA-41B2-98D7-CD256E23D8B3}">
      <dgm:prSet phldrT="[Text]" custT="1"/>
      <dgm:spPr>
        <a:xfrm>
          <a:off x="4901838" y="308370"/>
          <a:ext cx="1424330" cy="1222620"/>
        </a:xfrm>
        <a:solidFill>
          <a:srgbClr val="FFFF66"/>
        </a:solidFill>
        <a:ln w="25400" cap="flat" cmpd="sng" algn="ctr">
          <a:solidFill>
            <a:srgbClr val="FFCAAA">
              <a:hueOff val="1282692"/>
              <a:satOff val="0"/>
              <a:lumOff val="-21737"/>
              <a:alphaOff val="0"/>
            </a:srgbClr>
          </a:solidFill>
          <a:prstDash val="solid"/>
        </a:ln>
        <a:effectLst/>
      </dgm:spPr>
      <dgm:t>
        <a:bodyPr/>
        <a:lstStyle/>
        <a:p>
          <a:r>
            <a:rPr lang="en-AU" sz="1300" dirty="0" smtClean="0">
              <a:solidFill>
                <a:srgbClr val="000000"/>
              </a:solidFill>
              <a:latin typeface="Arial"/>
              <a:ea typeface="+mn-ea"/>
              <a:cs typeface="+mn-cs"/>
            </a:rPr>
            <a:t>People with mental health conditions</a:t>
          </a:r>
          <a:endParaRPr lang="en-AU" sz="1300" dirty="0">
            <a:solidFill>
              <a:srgbClr val="000000"/>
            </a:solidFill>
            <a:latin typeface="Arial"/>
            <a:ea typeface="+mn-ea"/>
            <a:cs typeface="+mn-cs"/>
          </a:endParaRPr>
        </a:p>
      </dgm:t>
    </dgm:pt>
    <dgm:pt modelId="{680C8ABD-EF8D-4A89-B756-014EF7326E30}" type="parTrans" cxnId="{C20D0C0A-55D4-4EE0-9F68-B22F842962CA}">
      <dgm:prSet/>
      <dgm:spPr/>
      <dgm:t>
        <a:bodyPr/>
        <a:lstStyle/>
        <a:p>
          <a:endParaRPr lang="en-AU" sz="2000">
            <a:solidFill>
              <a:schemeClr val="tx1"/>
            </a:solidFill>
          </a:endParaRPr>
        </a:p>
      </dgm:t>
    </dgm:pt>
    <dgm:pt modelId="{B59F6851-9544-415F-B495-679E220CCAFB}" type="sibTrans" cxnId="{C20D0C0A-55D4-4EE0-9F68-B22F842962CA}">
      <dgm:prSet/>
      <dgm:spPr>
        <a:xfrm>
          <a:off x="6127078" y="990633"/>
          <a:ext cx="1424330" cy="1222620"/>
        </a:xfrm>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a:ln w="25400" cap="flat" cmpd="sng" algn="ctr">
          <a:solidFill>
            <a:srgbClr val="FFCAAA">
              <a:hueOff val="1282692"/>
              <a:satOff val="0"/>
              <a:lumOff val="-21737"/>
              <a:alphaOff val="0"/>
            </a:srgbClr>
          </a:solidFill>
          <a:prstDash val="solid"/>
        </a:ln>
        <a:effectLst/>
      </dgm:spPr>
      <dgm:t>
        <a:bodyPr/>
        <a:lstStyle/>
        <a:p>
          <a:endParaRPr lang="en-AU" sz="2000">
            <a:solidFill>
              <a:schemeClr val="tx1"/>
            </a:solidFill>
          </a:endParaRPr>
        </a:p>
      </dgm:t>
    </dgm:pt>
    <dgm:pt modelId="{F5CA0524-240E-4F0A-A1DD-718209B46ED9}">
      <dgm:prSet phldrT="[Text]" custT="1"/>
      <dgm:spPr>
        <a:xfrm>
          <a:off x="6127078" y="2340369"/>
          <a:ext cx="1424330" cy="1222620"/>
        </a:xfrm>
        <a:solidFill>
          <a:schemeClr val="bg2"/>
        </a:solidFill>
        <a:ln w="25400" cap="flat" cmpd="sng" algn="ctr">
          <a:solidFill>
            <a:srgbClr val="FFCAAA">
              <a:hueOff val="1603364"/>
              <a:satOff val="0"/>
              <a:lumOff val="-27171"/>
              <a:alphaOff val="0"/>
            </a:srgbClr>
          </a:solidFill>
          <a:prstDash val="solid"/>
        </a:ln>
        <a:effectLst/>
      </dgm:spPr>
      <dgm:t>
        <a:bodyPr/>
        <a:lstStyle/>
        <a:p>
          <a:r>
            <a:rPr lang="en-AU" sz="1400" dirty="0" smtClean="0">
              <a:solidFill>
                <a:srgbClr val="000000"/>
              </a:solidFill>
              <a:latin typeface="Arial"/>
              <a:ea typeface="+mn-ea"/>
              <a:cs typeface="+mn-cs"/>
            </a:rPr>
            <a:t>People with delirium</a:t>
          </a:r>
          <a:endParaRPr lang="en-AU" sz="1400" dirty="0">
            <a:solidFill>
              <a:srgbClr val="000000"/>
            </a:solidFill>
            <a:latin typeface="Arial"/>
            <a:ea typeface="+mn-ea"/>
            <a:cs typeface="+mn-cs"/>
          </a:endParaRPr>
        </a:p>
      </dgm:t>
    </dgm:pt>
    <dgm:pt modelId="{C60CB6AA-AF5D-48AA-BCE4-F4509EC5FBE5}" type="parTrans" cxnId="{8D0664A7-D717-4489-8E3F-1E4109332FC9}">
      <dgm:prSet/>
      <dgm:spPr/>
      <dgm:t>
        <a:bodyPr/>
        <a:lstStyle/>
        <a:p>
          <a:endParaRPr lang="en-AU" sz="2000">
            <a:solidFill>
              <a:schemeClr val="tx1"/>
            </a:solidFill>
          </a:endParaRPr>
        </a:p>
      </dgm:t>
    </dgm:pt>
    <dgm:pt modelId="{BCF4EFB1-F3A8-4F0E-89C5-0D12E314F79F}" type="sibTrans" cxnId="{8D0664A7-D717-4489-8E3F-1E4109332FC9}">
      <dgm:prSet/>
      <dgm:spPr>
        <a:xfrm>
          <a:off x="4901838" y="3009690"/>
          <a:ext cx="1424330" cy="1222620"/>
        </a:xfrm>
        <a:blipFill>
          <a:blip xmlns:r="http://schemas.openxmlformats.org/officeDocument/2006/relationships" r:embed="rId6">
            <a:extLst>
              <a:ext uri="{28A0092B-C50C-407E-A947-70E740481C1C}">
                <a14:useLocalDpi xmlns:a14="http://schemas.microsoft.com/office/drawing/2010/main" val="0"/>
              </a:ext>
            </a:extLst>
          </a:blip>
          <a:srcRect/>
          <a:stretch>
            <a:fillRect t="-1000" b="-1000"/>
          </a:stretch>
        </a:blipFill>
        <a:ln w="25400" cap="flat" cmpd="sng" algn="ctr">
          <a:solidFill>
            <a:srgbClr val="FFCAAA">
              <a:hueOff val="1603364"/>
              <a:satOff val="0"/>
              <a:lumOff val="-27171"/>
              <a:alphaOff val="0"/>
            </a:srgbClr>
          </a:solidFill>
          <a:prstDash val="solid"/>
        </a:ln>
        <a:effectLst/>
      </dgm:spPr>
      <dgm:t>
        <a:bodyPr/>
        <a:lstStyle/>
        <a:p>
          <a:endParaRPr lang="en-AU" sz="2000">
            <a:solidFill>
              <a:schemeClr val="tx1"/>
            </a:solidFill>
          </a:endParaRPr>
        </a:p>
      </dgm:t>
    </dgm:pt>
    <dgm:pt modelId="{A5CD963C-8D08-4655-9559-CA730303BA2B}">
      <dgm:prSet phldrT="[Text]" custT="1"/>
      <dgm:spPr>
        <a:xfrm>
          <a:off x="2449603" y="3002295"/>
          <a:ext cx="1424330" cy="1222620"/>
        </a:xfrm>
        <a:solidFill>
          <a:schemeClr val="bg2"/>
        </a:solidFill>
        <a:ln w="25400" cap="flat" cmpd="sng" algn="ctr">
          <a:solidFill>
            <a:srgbClr val="FFCAAA">
              <a:hueOff val="1924037"/>
              <a:satOff val="0"/>
              <a:lumOff val="-32605"/>
              <a:alphaOff val="0"/>
            </a:srgbClr>
          </a:solidFill>
          <a:prstDash val="solid"/>
        </a:ln>
        <a:effectLst/>
      </dgm:spPr>
      <dgm:t>
        <a:bodyPr/>
        <a:lstStyle/>
        <a:p>
          <a:r>
            <a:rPr lang="en-AU" sz="1400" dirty="0" smtClean="0">
              <a:solidFill>
                <a:srgbClr val="000000"/>
              </a:solidFill>
              <a:latin typeface="Arial"/>
              <a:ea typeface="+mn-ea"/>
              <a:cs typeface="+mn-cs"/>
            </a:rPr>
            <a:t>People who are in pain</a:t>
          </a:r>
          <a:endParaRPr lang="en-AU" sz="1400" dirty="0">
            <a:solidFill>
              <a:srgbClr val="000000"/>
            </a:solidFill>
            <a:latin typeface="Arial"/>
            <a:ea typeface="+mn-ea"/>
            <a:cs typeface="+mn-cs"/>
          </a:endParaRPr>
        </a:p>
      </dgm:t>
    </dgm:pt>
    <dgm:pt modelId="{03F7C93B-F662-4F68-AFA0-8E20151D733E}" type="parTrans" cxnId="{B7F35C1F-D879-4CB3-8E94-5AE8AA49A4D0}">
      <dgm:prSet/>
      <dgm:spPr/>
      <dgm:t>
        <a:bodyPr/>
        <a:lstStyle/>
        <a:p>
          <a:endParaRPr lang="en-AU" sz="2000">
            <a:solidFill>
              <a:schemeClr val="tx1"/>
            </a:solidFill>
          </a:endParaRPr>
        </a:p>
      </dgm:t>
    </dgm:pt>
    <dgm:pt modelId="{225E1817-F6C4-4A52-A990-A37C9F0E6F48}" type="sibTrans" cxnId="{B7F35C1F-D879-4CB3-8E94-5AE8AA49A4D0}">
      <dgm:prSet/>
      <dgm:spPr>
        <a:xfrm>
          <a:off x="1224363" y="3681785"/>
          <a:ext cx="1424330" cy="1222620"/>
        </a:xfrm>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a:ln w="25400" cap="flat" cmpd="sng" algn="ctr">
          <a:solidFill>
            <a:srgbClr val="FFCAAA">
              <a:hueOff val="1924037"/>
              <a:satOff val="0"/>
              <a:lumOff val="-32605"/>
              <a:alphaOff val="0"/>
            </a:srgbClr>
          </a:solidFill>
          <a:prstDash val="solid"/>
        </a:ln>
        <a:effectLst/>
      </dgm:spPr>
      <dgm:t>
        <a:bodyPr/>
        <a:lstStyle/>
        <a:p>
          <a:endParaRPr lang="en-AU" sz="2000">
            <a:solidFill>
              <a:schemeClr val="tx1"/>
            </a:solidFill>
          </a:endParaRPr>
        </a:p>
      </dgm:t>
    </dgm:pt>
    <dgm:pt modelId="{47750A96-18BF-43D3-9814-7E1794C31919}">
      <dgm:prSet phldrT="[Text]" custT="1"/>
      <dgm:spPr>
        <a:xfrm>
          <a:off x="7346179" y="3025406"/>
          <a:ext cx="1424330" cy="1222620"/>
        </a:xfrm>
        <a:solidFill>
          <a:srgbClr val="FFFF66"/>
        </a:solidFill>
        <a:ln w="25400" cap="flat" cmpd="sng" algn="ctr">
          <a:solidFill>
            <a:srgbClr val="FFCAAA">
              <a:hueOff val="2244710"/>
              <a:satOff val="0"/>
              <a:lumOff val="-38039"/>
              <a:alphaOff val="0"/>
            </a:srgbClr>
          </a:solidFill>
          <a:prstDash val="solid"/>
        </a:ln>
        <a:effectLst/>
      </dgm:spPr>
      <dgm:t>
        <a:bodyPr/>
        <a:lstStyle/>
        <a:p>
          <a:r>
            <a:rPr lang="en-AU" sz="1300" dirty="0" smtClean="0">
              <a:solidFill>
                <a:srgbClr val="000000"/>
              </a:solidFill>
              <a:latin typeface="Arial"/>
              <a:ea typeface="+mn-ea"/>
              <a:cs typeface="+mn-cs"/>
            </a:rPr>
            <a:t>People with alcohol and other drug issues </a:t>
          </a:r>
          <a:endParaRPr lang="en-AU" sz="1300" dirty="0">
            <a:solidFill>
              <a:srgbClr val="000000"/>
            </a:solidFill>
            <a:latin typeface="Arial"/>
            <a:ea typeface="+mn-ea"/>
            <a:cs typeface="+mn-cs"/>
          </a:endParaRPr>
        </a:p>
      </dgm:t>
    </dgm:pt>
    <dgm:pt modelId="{5F286CF5-378F-48B7-9D62-BC866F9CE72B}" type="parTrans" cxnId="{AD31822B-DED0-46FF-823C-9BE7E1FD2308}">
      <dgm:prSet/>
      <dgm:spPr/>
      <dgm:t>
        <a:bodyPr/>
        <a:lstStyle/>
        <a:p>
          <a:endParaRPr lang="en-AU"/>
        </a:p>
      </dgm:t>
    </dgm:pt>
    <dgm:pt modelId="{2EA382A3-267D-42A6-B70C-DE007F948A0F}" type="sibTrans" cxnId="{AD31822B-DED0-46FF-823C-9BE7E1FD2308}">
      <dgm:prSet/>
      <dgm:spPr>
        <a:xfrm>
          <a:off x="6120938" y="3695190"/>
          <a:ext cx="1424330" cy="1222620"/>
        </a:xfr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rgbClr val="FFCAAA">
              <a:hueOff val="2244710"/>
              <a:satOff val="0"/>
              <a:lumOff val="-38039"/>
              <a:alphaOff val="0"/>
            </a:srgbClr>
          </a:solidFill>
          <a:prstDash val="solid"/>
        </a:ln>
        <a:effectLst/>
      </dgm:spPr>
      <dgm:t>
        <a:bodyPr/>
        <a:lstStyle/>
        <a:p>
          <a:endParaRPr lang="en-AU"/>
        </a:p>
      </dgm:t>
    </dgm:pt>
    <dgm:pt modelId="{9E9EF8D7-58B2-4137-8C36-57C676A78E0C}" type="pres">
      <dgm:prSet presAssocID="{6A264848-6A56-450A-A333-1E9FB8BF4ECC}" presName="Name0" presStyleCnt="0">
        <dgm:presLayoutVars>
          <dgm:chMax val="21"/>
          <dgm:chPref val="21"/>
        </dgm:presLayoutVars>
      </dgm:prSet>
      <dgm:spPr/>
      <dgm:t>
        <a:bodyPr/>
        <a:lstStyle/>
        <a:p>
          <a:endParaRPr lang="en-AU"/>
        </a:p>
      </dgm:t>
    </dgm:pt>
    <dgm:pt modelId="{B866668F-A3FD-4935-BC9E-30D0B2ADB7FE}" type="pres">
      <dgm:prSet presAssocID="{F2179DFD-5F3E-44DD-AB73-EFB88EEEA127}" presName="text1" presStyleCnt="0"/>
      <dgm:spPr/>
    </dgm:pt>
    <dgm:pt modelId="{B8F4E38E-441B-4F5A-AD88-EB08A78E3C39}" type="pres">
      <dgm:prSet presAssocID="{F2179DFD-5F3E-44DD-AB73-EFB88EEEA127}" presName="textRepeatNode" presStyleLbl="alignNode1" presStyleIdx="0"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820D10D2-AFFF-4D9F-896E-937F07099D51}" type="pres">
      <dgm:prSet presAssocID="{F2179DFD-5F3E-44DD-AB73-EFB88EEEA127}" presName="textaccent1" presStyleCnt="0"/>
      <dgm:spPr/>
    </dgm:pt>
    <dgm:pt modelId="{A5D99CF0-AB43-4B84-BE4C-C7FF7CA94E97}" type="pres">
      <dgm:prSet presAssocID="{F2179DFD-5F3E-44DD-AB73-EFB88EEEA127}" presName="accentRepeatNode" presStyleLbl="solidAlignAcc1" presStyleIdx="0" presStyleCnt="16"/>
      <dgm:spPr>
        <a:xfrm>
          <a:off x="1259445" y="2873792"/>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0"/>
              <a:satOff val="0"/>
              <a:lumOff val="0"/>
              <a:alphaOff val="0"/>
            </a:srgbClr>
          </a:solidFill>
          <a:prstDash val="solid"/>
        </a:ln>
        <a:effectLst/>
      </dgm:spPr>
      <dgm:t>
        <a:bodyPr/>
        <a:lstStyle/>
        <a:p>
          <a:endParaRPr lang="en-AU"/>
        </a:p>
      </dgm:t>
    </dgm:pt>
    <dgm:pt modelId="{DDE41587-A9C5-473B-B3FC-A1ED90F804C9}" type="pres">
      <dgm:prSet presAssocID="{BD60CC47-3882-405A-AF5C-3B1B61EE6C29}" presName="image1" presStyleCnt="0"/>
      <dgm:spPr/>
    </dgm:pt>
    <dgm:pt modelId="{7499FF11-3F1C-4BC6-BCD6-D9D4D87569FE}" type="pres">
      <dgm:prSet presAssocID="{BD60CC47-3882-405A-AF5C-3B1B61EE6C29}" presName="imageRepeatNode" presStyleLbl="alignAcc1" presStyleIdx="0" presStyleCnt="8"/>
      <dgm:spPr>
        <a:prstGeom prst="hexagon">
          <a:avLst>
            <a:gd name="adj" fmla="val 25000"/>
            <a:gd name="vf" fmla="val 115470"/>
          </a:avLst>
        </a:prstGeom>
      </dgm:spPr>
      <dgm:t>
        <a:bodyPr/>
        <a:lstStyle/>
        <a:p>
          <a:endParaRPr lang="en-AU"/>
        </a:p>
      </dgm:t>
    </dgm:pt>
    <dgm:pt modelId="{46648D49-33BD-4207-B6F3-8FEB3DCDEF6C}" type="pres">
      <dgm:prSet presAssocID="{BD60CC47-3882-405A-AF5C-3B1B61EE6C29}" presName="imageaccent1" presStyleCnt="0"/>
      <dgm:spPr/>
    </dgm:pt>
    <dgm:pt modelId="{5792F150-3DF8-4855-B070-69E4555BF600}" type="pres">
      <dgm:prSet presAssocID="{BD60CC47-3882-405A-AF5C-3B1B61EE6C29}" presName="accentRepeatNode" presStyleLbl="solidAlignAcc1" presStyleIdx="1" presStyleCnt="16"/>
      <dgm:spPr>
        <a:xfrm>
          <a:off x="975280" y="2711547"/>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49647"/>
              <a:satOff val="0"/>
              <a:lumOff val="-2536"/>
              <a:alphaOff val="0"/>
            </a:srgbClr>
          </a:solidFill>
          <a:prstDash val="solid"/>
        </a:ln>
        <a:effectLst/>
      </dgm:spPr>
      <dgm:t>
        <a:bodyPr/>
        <a:lstStyle/>
        <a:p>
          <a:endParaRPr lang="en-AU"/>
        </a:p>
      </dgm:t>
    </dgm:pt>
    <dgm:pt modelId="{E40F46C9-7D9A-4D02-AF66-DD1A55C49CBC}" type="pres">
      <dgm:prSet presAssocID="{8EB8AE69-6C66-449C-95CC-E207460B3D17}" presName="text2" presStyleCnt="0"/>
      <dgm:spPr/>
    </dgm:pt>
    <dgm:pt modelId="{074F40DB-D55E-4007-B815-D3789C7BAC45}" type="pres">
      <dgm:prSet presAssocID="{8EB8AE69-6C66-449C-95CC-E207460B3D17}" presName="textRepeatNode" presStyleLbl="alignNode1" presStyleIdx="1"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B32EC5BC-96C6-46F5-B360-284EA890BDBA}" type="pres">
      <dgm:prSet presAssocID="{8EB8AE69-6C66-449C-95CC-E207460B3D17}" presName="textaccent2" presStyleCnt="0"/>
      <dgm:spPr/>
    </dgm:pt>
    <dgm:pt modelId="{8FF81753-0AEC-45A6-9E7D-C41565263A97}" type="pres">
      <dgm:prSet presAssocID="{8EB8AE69-6C66-449C-95CC-E207460B3D17}" presName="accentRepeatNode" presStyleLbl="solidAlignAcc1" presStyleIdx="2" presStyleCnt="16"/>
      <dgm:spPr>
        <a:xfrm>
          <a:off x="3431023" y="2705075"/>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299295"/>
              <a:satOff val="0"/>
              <a:lumOff val="-5072"/>
              <a:alphaOff val="0"/>
            </a:srgbClr>
          </a:solidFill>
          <a:prstDash val="solid"/>
        </a:ln>
        <a:effectLst/>
      </dgm:spPr>
      <dgm:t>
        <a:bodyPr/>
        <a:lstStyle/>
        <a:p>
          <a:endParaRPr lang="en-AU"/>
        </a:p>
      </dgm:t>
    </dgm:pt>
    <dgm:pt modelId="{F6FC9E34-A071-4735-9E53-903459058995}" type="pres">
      <dgm:prSet presAssocID="{B7300D33-D871-4733-9670-79FF4AFC414D}" presName="image2" presStyleCnt="0"/>
      <dgm:spPr/>
    </dgm:pt>
    <dgm:pt modelId="{7AB35879-E1E6-49CE-ABA2-8D636C628B90}" type="pres">
      <dgm:prSet presAssocID="{B7300D33-D871-4733-9670-79FF4AFC414D}" presName="imageRepeatNode" presStyleLbl="alignAcc1" presStyleIdx="1" presStyleCnt="8"/>
      <dgm:spPr>
        <a:prstGeom prst="hexagon">
          <a:avLst>
            <a:gd name="adj" fmla="val 25000"/>
            <a:gd name="vf" fmla="val 115470"/>
          </a:avLst>
        </a:prstGeom>
      </dgm:spPr>
      <dgm:t>
        <a:bodyPr/>
        <a:lstStyle/>
        <a:p>
          <a:endParaRPr lang="en-AU"/>
        </a:p>
      </dgm:t>
    </dgm:pt>
    <dgm:pt modelId="{956B17DA-9A06-4304-A4A8-AAB0C107C4C8}" type="pres">
      <dgm:prSet presAssocID="{B7300D33-D871-4733-9670-79FF4AFC414D}" presName="imageaccent2" presStyleCnt="0"/>
      <dgm:spPr/>
    </dgm:pt>
    <dgm:pt modelId="{CF4B7683-8C9A-42CE-A067-5AAC7E7903E9}" type="pres">
      <dgm:prSet presAssocID="{B7300D33-D871-4733-9670-79FF4AFC414D}" presName="accentRepeatNode" presStyleLbl="solidAlignAcc1" presStyleIdx="3" presStyleCnt="16"/>
      <dgm:spPr>
        <a:xfrm>
          <a:off x="3710802" y="2868708"/>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448942"/>
              <a:satOff val="0"/>
              <a:lumOff val="-7608"/>
              <a:alphaOff val="0"/>
            </a:srgbClr>
          </a:solidFill>
          <a:prstDash val="solid"/>
        </a:ln>
        <a:effectLst/>
      </dgm:spPr>
      <dgm:t>
        <a:bodyPr/>
        <a:lstStyle/>
        <a:p>
          <a:endParaRPr lang="en-AU"/>
        </a:p>
      </dgm:t>
    </dgm:pt>
    <dgm:pt modelId="{E4A9AE92-0EDE-49C9-9975-B00B468FC171}" type="pres">
      <dgm:prSet presAssocID="{5B9B3526-8221-4037-AA6A-8A96F4C64949}" presName="text3" presStyleCnt="0"/>
      <dgm:spPr/>
    </dgm:pt>
    <dgm:pt modelId="{39689143-A7AD-480C-B6C9-158FCA4D6AD6}" type="pres">
      <dgm:prSet presAssocID="{5B9B3526-8221-4037-AA6A-8A96F4C64949}" presName="textRepeatNode" presStyleLbl="alignNode1" presStyleIdx="2"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02D20653-8298-4C28-9591-AA56D792B04D}" type="pres">
      <dgm:prSet presAssocID="{5B9B3526-8221-4037-AA6A-8A96F4C64949}" presName="textaccent3" presStyleCnt="0"/>
      <dgm:spPr/>
    </dgm:pt>
    <dgm:pt modelId="{EE65EF7B-B5AD-4666-BAA7-5898EC1BA4B0}" type="pres">
      <dgm:prSet presAssocID="{5B9B3526-8221-4037-AA6A-8A96F4C64949}" presName="accentRepeatNode" presStyleLbl="solidAlignAcc1" presStyleIdx="4" presStyleCnt="16"/>
      <dgm:spPr>
        <a:xfrm>
          <a:off x="2194381" y="992020"/>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598589"/>
              <a:satOff val="0"/>
              <a:lumOff val="-10144"/>
              <a:alphaOff val="0"/>
            </a:srgbClr>
          </a:solidFill>
          <a:prstDash val="solid"/>
        </a:ln>
        <a:effectLst/>
      </dgm:spPr>
      <dgm:t>
        <a:bodyPr/>
        <a:lstStyle/>
        <a:p>
          <a:endParaRPr lang="en-AU"/>
        </a:p>
      </dgm:t>
    </dgm:pt>
    <dgm:pt modelId="{EC43D88C-7BC2-423C-8A88-21D8E21C4E6A}" type="pres">
      <dgm:prSet presAssocID="{99FCAB7F-A938-4485-9200-10D1A7B071B2}" presName="image3" presStyleCnt="0"/>
      <dgm:spPr/>
    </dgm:pt>
    <dgm:pt modelId="{2D237ED5-4536-41EE-B559-AE367F7218A2}" type="pres">
      <dgm:prSet presAssocID="{99FCAB7F-A938-4485-9200-10D1A7B071B2}" presName="imageRepeatNode" presStyleLbl="alignAcc1" presStyleIdx="2" presStyleCnt="8"/>
      <dgm:spPr>
        <a:prstGeom prst="hexagon">
          <a:avLst>
            <a:gd name="adj" fmla="val 25000"/>
            <a:gd name="vf" fmla="val 115470"/>
          </a:avLst>
        </a:prstGeom>
      </dgm:spPr>
      <dgm:t>
        <a:bodyPr/>
        <a:lstStyle/>
        <a:p>
          <a:endParaRPr lang="en-AU"/>
        </a:p>
      </dgm:t>
    </dgm:pt>
    <dgm:pt modelId="{326EB7DF-F16B-430E-9755-556A5709E127}" type="pres">
      <dgm:prSet presAssocID="{99FCAB7F-A938-4485-9200-10D1A7B071B2}" presName="imageaccent3" presStyleCnt="0"/>
      <dgm:spPr/>
    </dgm:pt>
    <dgm:pt modelId="{DD058CFC-2B62-483C-952D-180EA48A8816}" type="pres">
      <dgm:prSet presAssocID="{99FCAB7F-A938-4485-9200-10D1A7B071B2}" presName="accentRepeatNode" presStyleLbl="solidAlignAcc1" presStyleIdx="5" presStyleCnt="16"/>
      <dgm:spPr>
        <a:xfrm>
          <a:off x="2491701" y="837170"/>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748237"/>
              <a:satOff val="0"/>
              <a:lumOff val="-12680"/>
              <a:alphaOff val="0"/>
            </a:srgbClr>
          </a:solidFill>
          <a:prstDash val="solid"/>
        </a:ln>
        <a:effectLst/>
      </dgm:spPr>
      <dgm:t>
        <a:bodyPr/>
        <a:lstStyle/>
        <a:p>
          <a:endParaRPr lang="en-AU"/>
        </a:p>
      </dgm:t>
    </dgm:pt>
    <dgm:pt modelId="{88E71C69-D852-4E33-A860-6595EE85B35E}" type="pres">
      <dgm:prSet presAssocID="{F357178D-613B-482E-9631-622F99D862B1}" presName="text4" presStyleCnt="0"/>
      <dgm:spPr/>
    </dgm:pt>
    <dgm:pt modelId="{6A432CA2-A2EC-4322-96D8-A4699CF1130B}" type="pres">
      <dgm:prSet presAssocID="{F357178D-613B-482E-9631-622F99D862B1}" presName="textRepeatNode" presStyleLbl="alignNode1" presStyleIdx="3"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E7939D00-D81D-4C7C-AAC1-6F320DCE55CE}" type="pres">
      <dgm:prSet presAssocID="{F357178D-613B-482E-9631-622F99D862B1}" presName="textaccent4" presStyleCnt="0"/>
      <dgm:spPr/>
    </dgm:pt>
    <dgm:pt modelId="{E3044D2C-B6AF-4C48-B286-CBA3A91A7DA4}" type="pres">
      <dgm:prSet presAssocID="{F357178D-613B-482E-9631-622F99D862B1}" presName="accentRepeatNode" presStyleLbl="solidAlignAcc1" presStyleIdx="6" presStyleCnt="16"/>
      <dgm:spPr>
        <a:xfrm>
          <a:off x="4907977" y="1514349"/>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897884"/>
              <a:satOff val="0"/>
              <a:lumOff val="-15216"/>
              <a:alphaOff val="0"/>
            </a:srgbClr>
          </a:solidFill>
          <a:prstDash val="solid"/>
        </a:ln>
        <a:effectLst/>
      </dgm:spPr>
      <dgm:t>
        <a:bodyPr/>
        <a:lstStyle/>
        <a:p>
          <a:endParaRPr lang="en-AU"/>
        </a:p>
      </dgm:t>
    </dgm:pt>
    <dgm:pt modelId="{CC5710EF-3DFC-4D0E-B07B-78F6ABD0A3E5}" type="pres">
      <dgm:prSet presAssocID="{458E4A38-E4D9-4304-92AA-74586B3CAD57}" presName="image4" presStyleCnt="0"/>
      <dgm:spPr/>
    </dgm:pt>
    <dgm:pt modelId="{E9EF0F9A-1780-4D29-9D72-D3DD38A69BB2}" type="pres">
      <dgm:prSet presAssocID="{458E4A38-E4D9-4304-92AA-74586B3CAD57}" presName="imageRepeatNode" presStyleLbl="alignAcc1" presStyleIdx="3" presStyleCnt="8"/>
      <dgm:spPr>
        <a:prstGeom prst="hexagon">
          <a:avLst>
            <a:gd name="adj" fmla="val 25000"/>
            <a:gd name="vf" fmla="val 115470"/>
          </a:avLst>
        </a:prstGeom>
      </dgm:spPr>
      <dgm:t>
        <a:bodyPr/>
        <a:lstStyle/>
        <a:p>
          <a:endParaRPr lang="en-AU"/>
        </a:p>
      </dgm:t>
    </dgm:pt>
    <dgm:pt modelId="{217FDE21-46B4-41E7-87C2-3C9C465CB034}" type="pres">
      <dgm:prSet presAssocID="{458E4A38-E4D9-4304-92AA-74586B3CAD57}" presName="imageaccent4" presStyleCnt="0"/>
      <dgm:spPr/>
    </dgm:pt>
    <dgm:pt modelId="{C2B6AA3A-D1D3-432A-91A2-26B3B0D52ACC}" type="pres">
      <dgm:prSet presAssocID="{458E4A38-E4D9-4304-92AA-74586B3CAD57}" presName="accentRepeatNode" presStyleLbl="solidAlignAcc1" presStyleIdx="7" presStyleCnt="16"/>
      <dgm:spPr>
        <a:xfrm>
          <a:off x="5178986" y="1682142"/>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047531"/>
              <a:satOff val="0"/>
              <a:lumOff val="-17752"/>
              <a:alphaOff val="0"/>
            </a:srgbClr>
          </a:solidFill>
          <a:prstDash val="solid"/>
        </a:ln>
        <a:effectLst/>
      </dgm:spPr>
      <dgm:t>
        <a:bodyPr/>
        <a:lstStyle/>
        <a:p>
          <a:endParaRPr lang="en-AU"/>
        </a:p>
      </dgm:t>
    </dgm:pt>
    <dgm:pt modelId="{BA646534-A55E-4D38-9804-7AFF4ECE6F03}" type="pres">
      <dgm:prSet presAssocID="{F45172E6-A5AA-41B2-98D7-CD256E23D8B3}" presName="text5" presStyleCnt="0"/>
      <dgm:spPr/>
    </dgm:pt>
    <dgm:pt modelId="{45B3017C-FB0C-4FCC-99F0-163E5A249234}" type="pres">
      <dgm:prSet presAssocID="{F45172E6-A5AA-41B2-98D7-CD256E23D8B3}" presName="textRepeatNode" presStyleLbl="alignNode1" presStyleIdx="4"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7F8DADD8-8C52-49B9-89A7-34B43220E2AF}" type="pres">
      <dgm:prSet presAssocID="{F45172E6-A5AA-41B2-98D7-CD256E23D8B3}" presName="textaccent5" presStyleCnt="0"/>
      <dgm:spPr/>
    </dgm:pt>
    <dgm:pt modelId="{0171A974-1C72-4E6B-8DF8-EEDFC0494890}" type="pres">
      <dgm:prSet presAssocID="{F45172E6-A5AA-41B2-98D7-CD256E23D8B3}" presName="accentRepeatNode" presStyleLbl="solidAlignAcc1" presStyleIdx="8" presStyleCnt="16"/>
      <dgm:spPr>
        <a:xfrm>
          <a:off x="6133217" y="856584"/>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197179"/>
              <a:satOff val="0"/>
              <a:lumOff val="-20287"/>
              <a:alphaOff val="0"/>
            </a:srgbClr>
          </a:solidFill>
          <a:prstDash val="solid"/>
        </a:ln>
        <a:effectLst/>
      </dgm:spPr>
      <dgm:t>
        <a:bodyPr/>
        <a:lstStyle/>
        <a:p>
          <a:endParaRPr lang="en-AU"/>
        </a:p>
      </dgm:t>
    </dgm:pt>
    <dgm:pt modelId="{AA5AF57C-2455-4F68-8052-65130FDAFB30}" type="pres">
      <dgm:prSet presAssocID="{B59F6851-9544-415F-B495-679E220CCAFB}" presName="image5" presStyleCnt="0"/>
      <dgm:spPr/>
    </dgm:pt>
    <dgm:pt modelId="{A26F3C09-8B22-42D7-BB44-963391457A7D}" type="pres">
      <dgm:prSet presAssocID="{B59F6851-9544-415F-B495-679E220CCAFB}" presName="imageRepeatNode" presStyleLbl="alignAcc1" presStyleIdx="4" presStyleCnt="8"/>
      <dgm:spPr>
        <a:prstGeom prst="hexagon">
          <a:avLst>
            <a:gd name="adj" fmla="val 25000"/>
            <a:gd name="vf" fmla="val 115470"/>
          </a:avLst>
        </a:prstGeom>
      </dgm:spPr>
      <dgm:t>
        <a:bodyPr/>
        <a:lstStyle/>
        <a:p>
          <a:endParaRPr lang="en-AU"/>
        </a:p>
      </dgm:t>
    </dgm:pt>
    <dgm:pt modelId="{6B713F1C-4091-466E-8B0D-098088F2384A}" type="pres">
      <dgm:prSet presAssocID="{B59F6851-9544-415F-B495-679E220CCAFB}" presName="imageaccent5" presStyleCnt="0"/>
      <dgm:spPr/>
    </dgm:pt>
    <dgm:pt modelId="{206B50CB-B547-4EAD-93E8-18FC6B4C2663}" type="pres">
      <dgm:prSet presAssocID="{B59F6851-9544-415F-B495-679E220CCAFB}" presName="accentRepeatNode" presStyleLbl="solidAlignAcc1" presStyleIdx="9" presStyleCnt="16"/>
      <dgm:spPr>
        <a:xfrm>
          <a:off x="6411242" y="1017905"/>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346826"/>
              <a:satOff val="0"/>
              <a:lumOff val="-22823"/>
              <a:alphaOff val="0"/>
            </a:srgbClr>
          </a:solidFill>
          <a:prstDash val="solid"/>
        </a:ln>
        <a:effectLst/>
      </dgm:spPr>
      <dgm:t>
        <a:bodyPr/>
        <a:lstStyle/>
        <a:p>
          <a:endParaRPr lang="en-AU"/>
        </a:p>
      </dgm:t>
    </dgm:pt>
    <dgm:pt modelId="{6E372AE8-0DD3-4A63-A497-E8705142F39A}" type="pres">
      <dgm:prSet presAssocID="{F5CA0524-240E-4F0A-A1DD-718209B46ED9}" presName="text6" presStyleCnt="0"/>
      <dgm:spPr/>
    </dgm:pt>
    <dgm:pt modelId="{46D33287-FBBA-4D8A-AEA6-F71E3356EE7A}" type="pres">
      <dgm:prSet presAssocID="{F5CA0524-240E-4F0A-A1DD-718209B46ED9}" presName="textRepeatNode" presStyleLbl="alignNode1" presStyleIdx="5"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394DF44B-6FC8-485C-BBC6-04B6EB550866}" type="pres">
      <dgm:prSet presAssocID="{F5CA0524-240E-4F0A-A1DD-718209B46ED9}" presName="textaccent6" presStyleCnt="0"/>
      <dgm:spPr/>
    </dgm:pt>
    <dgm:pt modelId="{06FEE3A8-F217-477C-BAFE-78DB6CC25A50}" type="pres">
      <dgm:prSet presAssocID="{F5CA0524-240E-4F0A-A1DD-718209B46ED9}" presName="accentRepeatNode" presStyleLbl="solidAlignAcc1" presStyleIdx="10" presStyleCnt="16"/>
      <dgm:spPr>
        <a:xfrm>
          <a:off x="6409488" y="3411375"/>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496473"/>
              <a:satOff val="0"/>
              <a:lumOff val="-25359"/>
              <a:alphaOff val="0"/>
            </a:srgbClr>
          </a:solidFill>
          <a:prstDash val="solid"/>
        </a:ln>
        <a:effectLst/>
      </dgm:spPr>
      <dgm:t>
        <a:bodyPr/>
        <a:lstStyle/>
        <a:p>
          <a:endParaRPr lang="en-AU"/>
        </a:p>
      </dgm:t>
    </dgm:pt>
    <dgm:pt modelId="{CB6DDE17-B7F6-459B-AB60-494F66012D1B}" type="pres">
      <dgm:prSet presAssocID="{BCF4EFB1-F3A8-4F0E-89C5-0D12E314F79F}" presName="image6" presStyleCnt="0"/>
      <dgm:spPr/>
    </dgm:pt>
    <dgm:pt modelId="{6F09EBF9-DE48-454A-8E8B-A44A9416578B}" type="pres">
      <dgm:prSet presAssocID="{BCF4EFB1-F3A8-4F0E-89C5-0D12E314F79F}" presName="imageRepeatNode" presStyleLbl="alignAcc1" presStyleIdx="5" presStyleCnt="8"/>
      <dgm:spPr>
        <a:prstGeom prst="hexagon">
          <a:avLst>
            <a:gd name="adj" fmla="val 25000"/>
            <a:gd name="vf" fmla="val 115470"/>
          </a:avLst>
        </a:prstGeom>
      </dgm:spPr>
      <dgm:t>
        <a:bodyPr/>
        <a:lstStyle/>
        <a:p>
          <a:endParaRPr lang="en-AU"/>
        </a:p>
      </dgm:t>
    </dgm:pt>
    <dgm:pt modelId="{511709E8-D951-4A88-A184-189B09CC6F03}" type="pres">
      <dgm:prSet presAssocID="{BCF4EFB1-F3A8-4F0E-89C5-0D12E314F79F}" presName="imageaccent6" presStyleCnt="0"/>
      <dgm:spPr/>
    </dgm:pt>
    <dgm:pt modelId="{CE3437CA-39EB-4F04-94FF-B8B4BAC81E51}" type="pres">
      <dgm:prSet presAssocID="{BCF4EFB1-F3A8-4F0E-89C5-0D12E314F79F}" presName="accentRepeatNode" presStyleLbl="solidAlignAcc1" presStyleIdx="11" presStyleCnt="16"/>
      <dgm:spPr>
        <a:xfrm>
          <a:off x="6145496" y="3546349"/>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646121"/>
              <a:satOff val="0"/>
              <a:lumOff val="-27895"/>
              <a:alphaOff val="0"/>
            </a:srgbClr>
          </a:solidFill>
          <a:prstDash val="solid"/>
        </a:ln>
        <a:effectLst/>
      </dgm:spPr>
      <dgm:t>
        <a:bodyPr/>
        <a:lstStyle/>
        <a:p>
          <a:endParaRPr lang="en-AU"/>
        </a:p>
      </dgm:t>
    </dgm:pt>
    <dgm:pt modelId="{5C6EBFDF-1174-490F-8C73-9C78D2FF26B2}" type="pres">
      <dgm:prSet presAssocID="{A5CD963C-8D08-4655-9559-CA730303BA2B}" presName="text7" presStyleCnt="0"/>
      <dgm:spPr/>
    </dgm:pt>
    <dgm:pt modelId="{F2CC9A36-D1F5-4C6E-95E7-843AC6ED782C}" type="pres">
      <dgm:prSet presAssocID="{A5CD963C-8D08-4655-9559-CA730303BA2B}" presName="textRepeatNode" presStyleLbl="alignNode1" presStyleIdx="6"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564202D8-E1BC-4E83-B0D0-FB5CA0335762}" type="pres">
      <dgm:prSet presAssocID="{A5CD963C-8D08-4655-9559-CA730303BA2B}" presName="textaccent7" presStyleCnt="0"/>
      <dgm:spPr/>
    </dgm:pt>
    <dgm:pt modelId="{C193D71C-6097-4326-83A4-87EF845887D5}" type="pres">
      <dgm:prSet presAssocID="{A5CD963C-8D08-4655-9559-CA730303BA2B}" presName="accentRepeatNode" presStyleLbl="solidAlignAcc1" presStyleIdx="12" presStyleCnt="16"/>
      <dgm:spPr>
        <a:xfrm>
          <a:off x="2490824" y="3544038"/>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795768"/>
              <a:satOff val="0"/>
              <a:lumOff val="-30431"/>
              <a:alphaOff val="0"/>
            </a:srgbClr>
          </a:solidFill>
          <a:prstDash val="solid"/>
        </a:ln>
        <a:effectLst/>
      </dgm:spPr>
      <dgm:t>
        <a:bodyPr/>
        <a:lstStyle/>
        <a:p>
          <a:endParaRPr lang="en-AU"/>
        </a:p>
      </dgm:t>
    </dgm:pt>
    <dgm:pt modelId="{383B20E2-DBAA-424C-95A0-46AED06B68AD}" type="pres">
      <dgm:prSet presAssocID="{225E1817-F6C4-4A52-A990-A37C9F0E6F48}" presName="image7" presStyleCnt="0"/>
      <dgm:spPr/>
    </dgm:pt>
    <dgm:pt modelId="{33B4D17F-1149-4066-829B-474A4108BBE5}" type="pres">
      <dgm:prSet presAssocID="{225E1817-F6C4-4A52-A990-A37C9F0E6F48}" presName="imageRepeatNode" presStyleLbl="alignAcc1" presStyleIdx="6" presStyleCnt="8"/>
      <dgm:spPr>
        <a:prstGeom prst="hexagon">
          <a:avLst>
            <a:gd name="adj" fmla="val 25000"/>
            <a:gd name="vf" fmla="val 115470"/>
          </a:avLst>
        </a:prstGeom>
      </dgm:spPr>
      <dgm:t>
        <a:bodyPr/>
        <a:lstStyle/>
        <a:p>
          <a:endParaRPr lang="en-AU"/>
        </a:p>
      </dgm:t>
    </dgm:pt>
    <dgm:pt modelId="{B2BEAD64-A238-4F11-8081-64D1D39271E1}" type="pres">
      <dgm:prSet presAssocID="{225E1817-F6C4-4A52-A990-A37C9F0E6F48}" presName="imageaccent7" presStyleCnt="0"/>
      <dgm:spPr/>
    </dgm:pt>
    <dgm:pt modelId="{FB5EBE44-8366-4FE5-9418-D2152D012B4C}" type="pres">
      <dgm:prSet presAssocID="{225E1817-F6C4-4A52-A990-A37C9F0E6F48}" presName="accentRepeatNode" presStyleLbl="solidAlignAcc1" presStyleIdx="13" presStyleCnt="16"/>
      <dgm:spPr>
        <a:xfrm>
          <a:off x="2193504" y="3698888"/>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1945415"/>
              <a:satOff val="0"/>
              <a:lumOff val="-32967"/>
              <a:alphaOff val="0"/>
            </a:srgbClr>
          </a:solidFill>
          <a:prstDash val="solid"/>
        </a:ln>
        <a:effectLst/>
      </dgm:spPr>
      <dgm:t>
        <a:bodyPr/>
        <a:lstStyle/>
        <a:p>
          <a:endParaRPr lang="en-AU"/>
        </a:p>
      </dgm:t>
    </dgm:pt>
    <dgm:pt modelId="{2E502EA8-F98B-4FE2-B774-C5A5CA19B6EC}" type="pres">
      <dgm:prSet presAssocID="{47750A96-18BF-43D3-9814-7E1794C31919}" presName="text8" presStyleCnt="0"/>
      <dgm:spPr/>
    </dgm:pt>
    <dgm:pt modelId="{2A51045A-B233-426B-B794-DA4441358E33}" type="pres">
      <dgm:prSet presAssocID="{47750A96-18BF-43D3-9814-7E1794C31919}" presName="textRepeatNode" presStyleLbl="alignNode1" presStyleIdx="7" presStyleCnt="8">
        <dgm:presLayoutVars>
          <dgm:chMax val="0"/>
          <dgm:chPref val="0"/>
          <dgm:bulletEnabled val="1"/>
        </dgm:presLayoutVars>
      </dgm:prSet>
      <dgm:spPr>
        <a:prstGeom prst="hexagon">
          <a:avLst>
            <a:gd name="adj" fmla="val 25000"/>
            <a:gd name="vf" fmla="val 115470"/>
          </a:avLst>
        </a:prstGeom>
      </dgm:spPr>
      <dgm:t>
        <a:bodyPr/>
        <a:lstStyle/>
        <a:p>
          <a:endParaRPr lang="en-AU"/>
        </a:p>
      </dgm:t>
    </dgm:pt>
    <dgm:pt modelId="{BC00547E-9C4B-464D-848F-32636B3D1CA2}" type="pres">
      <dgm:prSet presAssocID="{47750A96-18BF-43D3-9814-7E1794C31919}" presName="textaccent8" presStyleCnt="0"/>
      <dgm:spPr/>
    </dgm:pt>
    <dgm:pt modelId="{CCAF0550-84B9-4223-9DE9-D1E7E967C364}" type="pres">
      <dgm:prSet presAssocID="{47750A96-18BF-43D3-9814-7E1794C31919}" presName="accentRepeatNode" presStyleLbl="solidAlignAcc1" presStyleIdx="14" presStyleCnt="16"/>
      <dgm:spPr>
        <a:xfrm>
          <a:off x="7628589" y="4096413"/>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2095063"/>
              <a:satOff val="0"/>
              <a:lumOff val="-35503"/>
              <a:alphaOff val="0"/>
            </a:srgbClr>
          </a:solidFill>
          <a:prstDash val="solid"/>
        </a:ln>
        <a:effectLst/>
      </dgm:spPr>
      <dgm:t>
        <a:bodyPr/>
        <a:lstStyle/>
        <a:p>
          <a:endParaRPr lang="en-AU"/>
        </a:p>
      </dgm:t>
    </dgm:pt>
    <dgm:pt modelId="{EF1647B2-E3D1-4403-86E1-ABE4C02BFA13}" type="pres">
      <dgm:prSet presAssocID="{2EA382A3-267D-42A6-B70C-DE007F948A0F}" presName="image8" presStyleCnt="0"/>
      <dgm:spPr/>
    </dgm:pt>
    <dgm:pt modelId="{24864ABF-386C-40A9-AEFA-753DFEF011BE}" type="pres">
      <dgm:prSet presAssocID="{2EA382A3-267D-42A6-B70C-DE007F948A0F}" presName="imageRepeatNode" presStyleLbl="alignAcc1" presStyleIdx="7" presStyleCnt="8"/>
      <dgm:spPr>
        <a:prstGeom prst="hexagon">
          <a:avLst>
            <a:gd name="adj" fmla="val 25000"/>
            <a:gd name="vf" fmla="val 115470"/>
          </a:avLst>
        </a:prstGeom>
      </dgm:spPr>
      <dgm:t>
        <a:bodyPr/>
        <a:lstStyle/>
        <a:p>
          <a:endParaRPr lang="en-AU"/>
        </a:p>
      </dgm:t>
    </dgm:pt>
    <dgm:pt modelId="{077EBFE4-54FC-49B4-9FE1-0A3195AFD7F0}" type="pres">
      <dgm:prSet presAssocID="{2EA382A3-267D-42A6-B70C-DE007F948A0F}" presName="imageaccent8" presStyleCnt="0"/>
      <dgm:spPr/>
    </dgm:pt>
    <dgm:pt modelId="{03F47048-271C-43DD-B555-5EA6E323286C}" type="pres">
      <dgm:prSet presAssocID="{2EA382A3-267D-42A6-B70C-DE007F948A0F}" presName="accentRepeatNode" presStyleLbl="solidAlignAcc1" presStyleIdx="15" presStyleCnt="16"/>
      <dgm:spPr>
        <a:xfrm>
          <a:off x="7364597" y="4231848"/>
          <a:ext cx="165762" cy="143293"/>
        </a:xfrm>
        <a:prstGeom prst="hexagon">
          <a:avLst>
            <a:gd name="adj" fmla="val 25000"/>
            <a:gd name="vf" fmla="val 115470"/>
          </a:avLst>
        </a:prstGeom>
        <a:solidFill>
          <a:srgbClr val="FFFFFF">
            <a:hueOff val="0"/>
            <a:satOff val="0"/>
            <a:lumOff val="0"/>
            <a:alphaOff val="0"/>
          </a:srgbClr>
        </a:solidFill>
        <a:ln w="25400" cap="flat" cmpd="sng" algn="ctr">
          <a:solidFill>
            <a:srgbClr val="FFCAAA">
              <a:hueOff val="2244710"/>
              <a:satOff val="0"/>
              <a:lumOff val="-38039"/>
              <a:alphaOff val="0"/>
            </a:srgbClr>
          </a:solidFill>
          <a:prstDash val="solid"/>
        </a:ln>
        <a:effectLst/>
      </dgm:spPr>
      <dgm:t>
        <a:bodyPr/>
        <a:lstStyle/>
        <a:p>
          <a:endParaRPr lang="en-AU"/>
        </a:p>
      </dgm:t>
    </dgm:pt>
  </dgm:ptLst>
  <dgm:cxnLst>
    <dgm:cxn modelId="{48C2DAA6-B2CB-460C-86F1-366FD8C8EA55}" type="presOf" srcId="{F357178D-613B-482E-9631-622F99D862B1}" destId="{6A432CA2-A2EC-4322-96D8-A4699CF1130B}" srcOrd="0" destOrd="0" presId="urn:microsoft.com/office/officeart/2008/layout/HexagonCluster"/>
    <dgm:cxn modelId="{E9608954-807F-4C90-AC76-B342F96DC5F6}" type="presOf" srcId="{8EB8AE69-6C66-449C-95CC-E207460B3D17}" destId="{074F40DB-D55E-4007-B815-D3789C7BAC45}" srcOrd="0" destOrd="0" presId="urn:microsoft.com/office/officeart/2008/layout/HexagonCluster"/>
    <dgm:cxn modelId="{291FD74E-6511-4713-946F-04377FC18DB0}" type="presOf" srcId="{A5CD963C-8D08-4655-9559-CA730303BA2B}" destId="{F2CC9A36-D1F5-4C6E-95E7-843AC6ED782C}" srcOrd="0" destOrd="0" presId="urn:microsoft.com/office/officeart/2008/layout/HexagonCluster"/>
    <dgm:cxn modelId="{F1E54E6F-8D21-44AF-AE3A-4CF20A304436}" type="presOf" srcId="{BD60CC47-3882-405A-AF5C-3B1B61EE6C29}" destId="{7499FF11-3F1C-4BC6-BCD6-D9D4D87569FE}" srcOrd="0" destOrd="0" presId="urn:microsoft.com/office/officeart/2008/layout/HexagonCluster"/>
    <dgm:cxn modelId="{D4E5C6CA-831D-489F-97F1-1F16F8F908A5}" srcId="{6A264848-6A56-450A-A333-1E9FB8BF4ECC}" destId="{8EB8AE69-6C66-449C-95CC-E207460B3D17}" srcOrd="1" destOrd="0" parTransId="{5B41F2E5-D1B4-41EA-87F6-381D6633F9B1}" sibTransId="{B7300D33-D871-4733-9670-79FF4AFC414D}"/>
    <dgm:cxn modelId="{C6E3B523-AC67-4162-88DD-E18D7A54D588}" type="presOf" srcId="{BCF4EFB1-F3A8-4F0E-89C5-0D12E314F79F}" destId="{6F09EBF9-DE48-454A-8E8B-A44A9416578B}" srcOrd="0" destOrd="0" presId="urn:microsoft.com/office/officeart/2008/layout/HexagonCluster"/>
    <dgm:cxn modelId="{63A47CD9-13B1-4BA0-B1CE-204B68A7EE16}" srcId="{6A264848-6A56-450A-A333-1E9FB8BF4ECC}" destId="{F357178D-613B-482E-9631-622F99D862B1}" srcOrd="3" destOrd="0" parTransId="{01B4C1ED-7D99-4A62-93E3-DAF44D3ADBDE}" sibTransId="{458E4A38-E4D9-4304-92AA-74586B3CAD57}"/>
    <dgm:cxn modelId="{095337A3-07B0-49E1-A441-B3D72FA237C7}" type="presOf" srcId="{F2179DFD-5F3E-44DD-AB73-EFB88EEEA127}" destId="{B8F4E38E-441B-4F5A-AD88-EB08A78E3C39}" srcOrd="0" destOrd="0" presId="urn:microsoft.com/office/officeart/2008/layout/HexagonCluster"/>
    <dgm:cxn modelId="{0E8A95C8-CC3B-43A7-A01D-04D3F52691F3}" type="presOf" srcId="{47750A96-18BF-43D3-9814-7E1794C31919}" destId="{2A51045A-B233-426B-B794-DA4441358E33}" srcOrd="0" destOrd="0" presId="urn:microsoft.com/office/officeart/2008/layout/HexagonCluster"/>
    <dgm:cxn modelId="{AED3A23A-7978-40CD-A229-F4FCA76B232B}" type="presOf" srcId="{2EA382A3-267D-42A6-B70C-DE007F948A0F}" destId="{24864ABF-386C-40A9-AEFA-753DFEF011BE}" srcOrd="0" destOrd="0" presId="urn:microsoft.com/office/officeart/2008/layout/HexagonCluster"/>
    <dgm:cxn modelId="{85B34ED1-A0D6-4F1B-B0A4-6CE8A8B8CE0F}" type="presOf" srcId="{B59F6851-9544-415F-B495-679E220CCAFB}" destId="{A26F3C09-8B22-42D7-BB44-963391457A7D}" srcOrd="0" destOrd="0" presId="urn:microsoft.com/office/officeart/2008/layout/HexagonCluster"/>
    <dgm:cxn modelId="{48CCAE1A-DEA4-4896-B439-2BD6389C69FE}" type="presOf" srcId="{6A264848-6A56-450A-A333-1E9FB8BF4ECC}" destId="{9E9EF8D7-58B2-4137-8C36-57C676A78E0C}" srcOrd="0" destOrd="0" presId="urn:microsoft.com/office/officeart/2008/layout/HexagonCluster"/>
    <dgm:cxn modelId="{597DCB1F-919C-445D-8CAF-234425BA0F5E}" type="presOf" srcId="{225E1817-F6C4-4A52-A990-A37C9F0E6F48}" destId="{33B4D17F-1149-4066-829B-474A4108BBE5}" srcOrd="0" destOrd="0" presId="urn:microsoft.com/office/officeart/2008/layout/HexagonCluster"/>
    <dgm:cxn modelId="{9C78F911-2AF9-47BF-A297-AAF865DEB7BE}" type="presOf" srcId="{5B9B3526-8221-4037-AA6A-8A96F4C64949}" destId="{39689143-A7AD-480C-B6C9-158FCA4D6AD6}" srcOrd="0" destOrd="0" presId="urn:microsoft.com/office/officeart/2008/layout/HexagonCluster"/>
    <dgm:cxn modelId="{AD31822B-DED0-46FF-823C-9BE7E1FD2308}" srcId="{6A264848-6A56-450A-A333-1E9FB8BF4ECC}" destId="{47750A96-18BF-43D3-9814-7E1794C31919}" srcOrd="7" destOrd="0" parTransId="{5F286CF5-378F-48B7-9D62-BC866F9CE72B}" sibTransId="{2EA382A3-267D-42A6-B70C-DE007F948A0F}"/>
    <dgm:cxn modelId="{E173FD51-3EAB-4934-B1B2-728186A4DF81}" type="presOf" srcId="{99FCAB7F-A938-4485-9200-10D1A7B071B2}" destId="{2D237ED5-4536-41EE-B559-AE367F7218A2}" srcOrd="0" destOrd="0" presId="urn:microsoft.com/office/officeart/2008/layout/HexagonCluster"/>
    <dgm:cxn modelId="{6B0AA48A-09B9-40FD-948F-E3C12576841E}" srcId="{6A264848-6A56-450A-A333-1E9FB8BF4ECC}" destId="{F2179DFD-5F3E-44DD-AB73-EFB88EEEA127}" srcOrd="0" destOrd="0" parTransId="{9A594C9F-9101-4B7E-8395-D7125977C9ED}" sibTransId="{BD60CC47-3882-405A-AF5C-3B1B61EE6C29}"/>
    <dgm:cxn modelId="{CD98BCAB-1979-48F7-B2FB-55B760A083A5}" type="presOf" srcId="{458E4A38-E4D9-4304-92AA-74586B3CAD57}" destId="{E9EF0F9A-1780-4D29-9D72-D3DD38A69BB2}" srcOrd="0" destOrd="0" presId="urn:microsoft.com/office/officeart/2008/layout/HexagonCluster"/>
    <dgm:cxn modelId="{40820EB4-4D90-445E-83C0-CC08D2185E65}" type="presOf" srcId="{B7300D33-D871-4733-9670-79FF4AFC414D}" destId="{7AB35879-E1E6-49CE-ABA2-8D636C628B90}" srcOrd="0" destOrd="0" presId="urn:microsoft.com/office/officeart/2008/layout/HexagonCluster"/>
    <dgm:cxn modelId="{380B2E1B-A099-4E57-A021-AB4A341C3D49}" type="presOf" srcId="{F5CA0524-240E-4F0A-A1DD-718209B46ED9}" destId="{46D33287-FBBA-4D8A-AEA6-F71E3356EE7A}" srcOrd="0" destOrd="0" presId="urn:microsoft.com/office/officeart/2008/layout/HexagonCluster"/>
    <dgm:cxn modelId="{8D0664A7-D717-4489-8E3F-1E4109332FC9}" srcId="{6A264848-6A56-450A-A333-1E9FB8BF4ECC}" destId="{F5CA0524-240E-4F0A-A1DD-718209B46ED9}" srcOrd="5" destOrd="0" parTransId="{C60CB6AA-AF5D-48AA-BCE4-F4509EC5FBE5}" sibTransId="{BCF4EFB1-F3A8-4F0E-89C5-0D12E314F79F}"/>
    <dgm:cxn modelId="{B7F35C1F-D879-4CB3-8E94-5AE8AA49A4D0}" srcId="{6A264848-6A56-450A-A333-1E9FB8BF4ECC}" destId="{A5CD963C-8D08-4655-9559-CA730303BA2B}" srcOrd="6" destOrd="0" parTransId="{03F7C93B-F662-4F68-AFA0-8E20151D733E}" sibTransId="{225E1817-F6C4-4A52-A990-A37C9F0E6F48}"/>
    <dgm:cxn modelId="{F1FCE094-7C4F-415A-A092-4F1C8D2621EB}" srcId="{6A264848-6A56-450A-A333-1E9FB8BF4ECC}" destId="{5B9B3526-8221-4037-AA6A-8A96F4C64949}" srcOrd="2" destOrd="0" parTransId="{921F6601-682C-4802-80E8-46D58A38A21A}" sibTransId="{99FCAB7F-A938-4485-9200-10D1A7B071B2}"/>
    <dgm:cxn modelId="{C20D0C0A-55D4-4EE0-9F68-B22F842962CA}" srcId="{6A264848-6A56-450A-A333-1E9FB8BF4ECC}" destId="{F45172E6-A5AA-41B2-98D7-CD256E23D8B3}" srcOrd="4" destOrd="0" parTransId="{680C8ABD-EF8D-4A89-B756-014EF7326E30}" sibTransId="{B59F6851-9544-415F-B495-679E220CCAFB}"/>
    <dgm:cxn modelId="{1B34A418-BB5A-4CCE-9941-7E2E20D3328B}" type="presOf" srcId="{F45172E6-A5AA-41B2-98D7-CD256E23D8B3}" destId="{45B3017C-FB0C-4FCC-99F0-163E5A249234}" srcOrd="0" destOrd="0" presId="urn:microsoft.com/office/officeart/2008/layout/HexagonCluster"/>
    <dgm:cxn modelId="{489260F8-7AD2-424F-9D0F-B9D741308622}" type="presParOf" srcId="{9E9EF8D7-58B2-4137-8C36-57C676A78E0C}" destId="{B866668F-A3FD-4935-BC9E-30D0B2ADB7FE}" srcOrd="0" destOrd="0" presId="urn:microsoft.com/office/officeart/2008/layout/HexagonCluster"/>
    <dgm:cxn modelId="{CFD0973C-2281-4354-8E1D-41E56F010F1F}" type="presParOf" srcId="{B866668F-A3FD-4935-BC9E-30D0B2ADB7FE}" destId="{B8F4E38E-441B-4F5A-AD88-EB08A78E3C39}" srcOrd="0" destOrd="0" presId="urn:microsoft.com/office/officeart/2008/layout/HexagonCluster"/>
    <dgm:cxn modelId="{B361A083-71B9-4519-A76E-42ABEDF0CE13}" type="presParOf" srcId="{9E9EF8D7-58B2-4137-8C36-57C676A78E0C}" destId="{820D10D2-AFFF-4D9F-896E-937F07099D51}" srcOrd="1" destOrd="0" presId="urn:microsoft.com/office/officeart/2008/layout/HexagonCluster"/>
    <dgm:cxn modelId="{18B62FB9-DCEF-4297-AEE1-02F3016B654F}" type="presParOf" srcId="{820D10D2-AFFF-4D9F-896E-937F07099D51}" destId="{A5D99CF0-AB43-4B84-BE4C-C7FF7CA94E97}" srcOrd="0" destOrd="0" presId="urn:microsoft.com/office/officeart/2008/layout/HexagonCluster"/>
    <dgm:cxn modelId="{C7FB4418-E7B7-4360-8FFA-3371B1965988}" type="presParOf" srcId="{9E9EF8D7-58B2-4137-8C36-57C676A78E0C}" destId="{DDE41587-A9C5-473B-B3FC-A1ED90F804C9}" srcOrd="2" destOrd="0" presId="urn:microsoft.com/office/officeart/2008/layout/HexagonCluster"/>
    <dgm:cxn modelId="{5E1A1CE8-FAC1-4973-BD6C-FC17D4ED6999}" type="presParOf" srcId="{DDE41587-A9C5-473B-B3FC-A1ED90F804C9}" destId="{7499FF11-3F1C-4BC6-BCD6-D9D4D87569FE}" srcOrd="0" destOrd="0" presId="urn:microsoft.com/office/officeart/2008/layout/HexagonCluster"/>
    <dgm:cxn modelId="{2D64D861-D7B3-47E3-9073-E23F4F83790F}" type="presParOf" srcId="{9E9EF8D7-58B2-4137-8C36-57C676A78E0C}" destId="{46648D49-33BD-4207-B6F3-8FEB3DCDEF6C}" srcOrd="3" destOrd="0" presId="urn:microsoft.com/office/officeart/2008/layout/HexagonCluster"/>
    <dgm:cxn modelId="{535A4435-F4AA-47AA-927C-AD1E7E2830DD}" type="presParOf" srcId="{46648D49-33BD-4207-B6F3-8FEB3DCDEF6C}" destId="{5792F150-3DF8-4855-B070-69E4555BF600}" srcOrd="0" destOrd="0" presId="urn:microsoft.com/office/officeart/2008/layout/HexagonCluster"/>
    <dgm:cxn modelId="{F8BDAF3E-708A-4A22-9B67-C1B7E8080735}" type="presParOf" srcId="{9E9EF8D7-58B2-4137-8C36-57C676A78E0C}" destId="{E40F46C9-7D9A-4D02-AF66-DD1A55C49CBC}" srcOrd="4" destOrd="0" presId="urn:microsoft.com/office/officeart/2008/layout/HexagonCluster"/>
    <dgm:cxn modelId="{E69187E4-441C-4266-B566-56DEAAEAF8AB}" type="presParOf" srcId="{E40F46C9-7D9A-4D02-AF66-DD1A55C49CBC}" destId="{074F40DB-D55E-4007-B815-D3789C7BAC45}" srcOrd="0" destOrd="0" presId="urn:microsoft.com/office/officeart/2008/layout/HexagonCluster"/>
    <dgm:cxn modelId="{D3533DC6-089D-48EC-A353-27E871F4DD01}" type="presParOf" srcId="{9E9EF8D7-58B2-4137-8C36-57C676A78E0C}" destId="{B32EC5BC-96C6-46F5-B360-284EA890BDBA}" srcOrd="5" destOrd="0" presId="urn:microsoft.com/office/officeart/2008/layout/HexagonCluster"/>
    <dgm:cxn modelId="{CC2A68E9-57CF-4A8B-85A4-CF16A6C5646B}" type="presParOf" srcId="{B32EC5BC-96C6-46F5-B360-284EA890BDBA}" destId="{8FF81753-0AEC-45A6-9E7D-C41565263A97}" srcOrd="0" destOrd="0" presId="urn:microsoft.com/office/officeart/2008/layout/HexagonCluster"/>
    <dgm:cxn modelId="{1209CC55-90C8-4977-A1B7-E56532E96E9F}" type="presParOf" srcId="{9E9EF8D7-58B2-4137-8C36-57C676A78E0C}" destId="{F6FC9E34-A071-4735-9E53-903459058995}" srcOrd="6" destOrd="0" presId="urn:microsoft.com/office/officeart/2008/layout/HexagonCluster"/>
    <dgm:cxn modelId="{054FE22D-111C-4905-9435-1B774E645246}" type="presParOf" srcId="{F6FC9E34-A071-4735-9E53-903459058995}" destId="{7AB35879-E1E6-49CE-ABA2-8D636C628B90}" srcOrd="0" destOrd="0" presId="urn:microsoft.com/office/officeart/2008/layout/HexagonCluster"/>
    <dgm:cxn modelId="{F8987895-BC1B-4018-A708-3FF67FFB44F5}" type="presParOf" srcId="{9E9EF8D7-58B2-4137-8C36-57C676A78E0C}" destId="{956B17DA-9A06-4304-A4A8-AAB0C107C4C8}" srcOrd="7" destOrd="0" presId="urn:microsoft.com/office/officeart/2008/layout/HexagonCluster"/>
    <dgm:cxn modelId="{0E66EE24-6B10-489D-A8F4-635764A07DE7}" type="presParOf" srcId="{956B17DA-9A06-4304-A4A8-AAB0C107C4C8}" destId="{CF4B7683-8C9A-42CE-A067-5AAC7E7903E9}" srcOrd="0" destOrd="0" presId="urn:microsoft.com/office/officeart/2008/layout/HexagonCluster"/>
    <dgm:cxn modelId="{000634E8-EDF2-4EAB-8762-A874B8C8CAAE}" type="presParOf" srcId="{9E9EF8D7-58B2-4137-8C36-57C676A78E0C}" destId="{E4A9AE92-0EDE-49C9-9975-B00B468FC171}" srcOrd="8" destOrd="0" presId="urn:microsoft.com/office/officeart/2008/layout/HexagonCluster"/>
    <dgm:cxn modelId="{E21851E8-3F4E-4855-9268-169DA100DA90}" type="presParOf" srcId="{E4A9AE92-0EDE-49C9-9975-B00B468FC171}" destId="{39689143-A7AD-480C-B6C9-158FCA4D6AD6}" srcOrd="0" destOrd="0" presId="urn:microsoft.com/office/officeart/2008/layout/HexagonCluster"/>
    <dgm:cxn modelId="{4082F0E0-E5C6-463B-AB38-B89EB39DF338}" type="presParOf" srcId="{9E9EF8D7-58B2-4137-8C36-57C676A78E0C}" destId="{02D20653-8298-4C28-9591-AA56D792B04D}" srcOrd="9" destOrd="0" presId="urn:microsoft.com/office/officeart/2008/layout/HexagonCluster"/>
    <dgm:cxn modelId="{842714C6-D984-470C-928B-0E6C3DF595DC}" type="presParOf" srcId="{02D20653-8298-4C28-9591-AA56D792B04D}" destId="{EE65EF7B-B5AD-4666-BAA7-5898EC1BA4B0}" srcOrd="0" destOrd="0" presId="urn:microsoft.com/office/officeart/2008/layout/HexagonCluster"/>
    <dgm:cxn modelId="{DA2B1CAE-7A53-497D-ACE2-4569DA65B3A0}" type="presParOf" srcId="{9E9EF8D7-58B2-4137-8C36-57C676A78E0C}" destId="{EC43D88C-7BC2-423C-8A88-21D8E21C4E6A}" srcOrd="10" destOrd="0" presId="urn:microsoft.com/office/officeart/2008/layout/HexagonCluster"/>
    <dgm:cxn modelId="{F687E203-08E3-48F4-A60F-CD46A16FD8B5}" type="presParOf" srcId="{EC43D88C-7BC2-423C-8A88-21D8E21C4E6A}" destId="{2D237ED5-4536-41EE-B559-AE367F7218A2}" srcOrd="0" destOrd="0" presId="urn:microsoft.com/office/officeart/2008/layout/HexagonCluster"/>
    <dgm:cxn modelId="{E2414D8C-6202-457C-AB7F-B84F74AC6E8D}" type="presParOf" srcId="{9E9EF8D7-58B2-4137-8C36-57C676A78E0C}" destId="{326EB7DF-F16B-430E-9755-556A5709E127}" srcOrd="11" destOrd="0" presId="urn:microsoft.com/office/officeart/2008/layout/HexagonCluster"/>
    <dgm:cxn modelId="{F8CE8C96-EB16-4A5D-9475-66EA696247FA}" type="presParOf" srcId="{326EB7DF-F16B-430E-9755-556A5709E127}" destId="{DD058CFC-2B62-483C-952D-180EA48A8816}" srcOrd="0" destOrd="0" presId="urn:microsoft.com/office/officeart/2008/layout/HexagonCluster"/>
    <dgm:cxn modelId="{D14C115E-9D82-44E8-A257-F6C20BEE3AFD}" type="presParOf" srcId="{9E9EF8D7-58B2-4137-8C36-57C676A78E0C}" destId="{88E71C69-D852-4E33-A860-6595EE85B35E}" srcOrd="12" destOrd="0" presId="urn:microsoft.com/office/officeart/2008/layout/HexagonCluster"/>
    <dgm:cxn modelId="{9A6DD78D-9357-49CE-BBD6-09A6912C57C2}" type="presParOf" srcId="{88E71C69-D852-4E33-A860-6595EE85B35E}" destId="{6A432CA2-A2EC-4322-96D8-A4699CF1130B}" srcOrd="0" destOrd="0" presId="urn:microsoft.com/office/officeart/2008/layout/HexagonCluster"/>
    <dgm:cxn modelId="{932EA9D8-6879-4EC7-A28C-418649095650}" type="presParOf" srcId="{9E9EF8D7-58B2-4137-8C36-57C676A78E0C}" destId="{E7939D00-D81D-4C7C-AAC1-6F320DCE55CE}" srcOrd="13" destOrd="0" presId="urn:microsoft.com/office/officeart/2008/layout/HexagonCluster"/>
    <dgm:cxn modelId="{D7070A3D-93E5-42B6-82E7-3D2877D6F46D}" type="presParOf" srcId="{E7939D00-D81D-4C7C-AAC1-6F320DCE55CE}" destId="{E3044D2C-B6AF-4C48-B286-CBA3A91A7DA4}" srcOrd="0" destOrd="0" presId="urn:microsoft.com/office/officeart/2008/layout/HexagonCluster"/>
    <dgm:cxn modelId="{B347D5AD-D749-41CD-AA9D-1E116982B157}" type="presParOf" srcId="{9E9EF8D7-58B2-4137-8C36-57C676A78E0C}" destId="{CC5710EF-3DFC-4D0E-B07B-78F6ABD0A3E5}" srcOrd="14" destOrd="0" presId="urn:microsoft.com/office/officeart/2008/layout/HexagonCluster"/>
    <dgm:cxn modelId="{87D84E88-378A-4601-8F7D-A2542B867C3D}" type="presParOf" srcId="{CC5710EF-3DFC-4D0E-B07B-78F6ABD0A3E5}" destId="{E9EF0F9A-1780-4D29-9D72-D3DD38A69BB2}" srcOrd="0" destOrd="0" presId="urn:microsoft.com/office/officeart/2008/layout/HexagonCluster"/>
    <dgm:cxn modelId="{1776EA34-F81E-4F45-8244-6D974138ACC0}" type="presParOf" srcId="{9E9EF8D7-58B2-4137-8C36-57C676A78E0C}" destId="{217FDE21-46B4-41E7-87C2-3C9C465CB034}" srcOrd="15" destOrd="0" presId="urn:microsoft.com/office/officeart/2008/layout/HexagonCluster"/>
    <dgm:cxn modelId="{669B1FE6-F64C-4057-B81B-1E58B406D58A}" type="presParOf" srcId="{217FDE21-46B4-41E7-87C2-3C9C465CB034}" destId="{C2B6AA3A-D1D3-432A-91A2-26B3B0D52ACC}" srcOrd="0" destOrd="0" presId="urn:microsoft.com/office/officeart/2008/layout/HexagonCluster"/>
    <dgm:cxn modelId="{0ED683DA-4EC3-4633-BBE7-EEEED51829A3}" type="presParOf" srcId="{9E9EF8D7-58B2-4137-8C36-57C676A78E0C}" destId="{BA646534-A55E-4D38-9804-7AFF4ECE6F03}" srcOrd="16" destOrd="0" presId="urn:microsoft.com/office/officeart/2008/layout/HexagonCluster"/>
    <dgm:cxn modelId="{06B33DFA-FFC0-4C17-9C36-8A0DFD49F38D}" type="presParOf" srcId="{BA646534-A55E-4D38-9804-7AFF4ECE6F03}" destId="{45B3017C-FB0C-4FCC-99F0-163E5A249234}" srcOrd="0" destOrd="0" presId="urn:microsoft.com/office/officeart/2008/layout/HexagonCluster"/>
    <dgm:cxn modelId="{5DFB7B91-C4FA-4273-B205-BF4F26950C97}" type="presParOf" srcId="{9E9EF8D7-58B2-4137-8C36-57C676A78E0C}" destId="{7F8DADD8-8C52-49B9-89A7-34B43220E2AF}" srcOrd="17" destOrd="0" presId="urn:microsoft.com/office/officeart/2008/layout/HexagonCluster"/>
    <dgm:cxn modelId="{5D6C6FA7-3AEE-49E4-B35F-2C28FB76FB2E}" type="presParOf" srcId="{7F8DADD8-8C52-49B9-89A7-34B43220E2AF}" destId="{0171A974-1C72-4E6B-8DF8-EEDFC0494890}" srcOrd="0" destOrd="0" presId="urn:microsoft.com/office/officeart/2008/layout/HexagonCluster"/>
    <dgm:cxn modelId="{D4DE5EB8-A798-4F06-A6FB-D9512DC330C8}" type="presParOf" srcId="{9E9EF8D7-58B2-4137-8C36-57C676A78E0C}" destId="{AA5AF57C-2455-4F68-8052-65130FDAFB30}" srcOrd="18" destOrd="0" presId="urn:microsoft.com/office/officeart/2008/layout/HexagonCluster"/>
    <dgm:cxn modelId="{DC33D8C8-D2F8-4371-B0C2-D2037C6A0156}" type="presParOf" srcId="{AA5AF57C-2455-4F68-8052-65130FDAFB30}" destId="{A26F3C09-8B22-42D7-BB44-963391457A7D}" srcOrd="0" destOrd="0" presId="urn:microsoft.com/office/officeart/2008/layout/HexagonCluster"/>
    <dgm:cxn modelId="{FE51E2FD-0080-49D7-B40F-504F77841A85}" type="presParOf" srcId="{9E9EF8D7-58B2-4137-8C36-57C676A78E0C}" destId="{6B713F1C-4091-466E-8B0D-098088F2384A}" srcOrd="19" destOrd="0" presId="urn:microsoft.com/office/officeart/2008/layout/HexagonCluster"/>
    <dgm:cxn modelId="{20A50306-BA2D-4F79-A5BE-DD62789DF9A5}" type="presParOf" srcId="{6B713F1C-4091-466E-8B0D-098088F2384A}" destId="{206B50CB-B547-4EAD-93E8-18FC6B4C2663}" srcOrd="0" destOrd="0" presId="urn:microsoft.com/office/officeart/2008/layout/HexagonCluster"/>
    <dgm:cxn modelId="{2D8EE5CA-EC8D-49DC-BD74-7F3CBA531AE2}" type="presParOf" srcId="{9E9EF8D7-58B2-4137-8C36-57C676A78E0C}" destId="{6E372AE8-0DD3-4A63-A497-E8705142F39A}" srcOrd="20" destOrd="0" presId="urn:microsoft.com/office/officeart/2008/layout/HexagonCluster"/>
    <dgm:cxn modelId="{7C8C984C-4675-4EA7-A776-BD5D66A00E70}" type="presParOf" srcId="{6E372AE8-0DD3-4A63-A497-E8705142F39A}" destId="{46D33287-FBBA-4D8A-AEA6-F71E3356EE7A}" srcOrd="0" destOrd="0" presId="urn:microsoft.com/office/officeart/2008/layout/HexagonCluster"/>
    <dgm:cxn modelId="{A14EEC0B-C865-40E8-AEF0-A2B6D6B485F2}" type="presParOf" srcId="{9E9EF8D7-58B2-4137-8C36-57C676A78E0C}" destId="{394DF44B-6FC8-485C-BBC6-04B6EB550866}" srcOrd="21" destOrd="0" presId="urn:microsoft.com/office/officeart/2008/layout/HexagonCluster"/>
    <dgm:cxn modelId="{D3D8BE61-8340-42B2-9E80-B28D65F66C1C}" type="presParOf" srcId="{394DF44B-6FC8-485C-BBC6-04B6EB550866}" destId="{06FEE3A8-F217-477C-BAFE-78DB6CC25A50}" srcOrd="0" destOrd="0" presId="urn:microsoft.com/office/officeart/2008/layout/HexagonCluster"/>
    <dgm:cxn modelId="{386D4717-AC5A-4777-A0E5-1DD482F6ACDC}" type="presParOf" srcId="{9E9EF8D7-58B2-4137-8C36-57C676A78E0C}" destId="{CB6DDE17-B7F6-459B-AB60-494F66012D1B}" srcOrd="22" destOrd="0" presId="urn:microsoft.com/office/officeart/2008/layout/HexagonCluster"/>
    <dgm:cxn modelId="{EE3F6D3F-19C8-40F0-8822-825D93C5D186}" type="presParOf" srcId="{CB6DDE17-B7F6-459B-AB60-494F66012D1B}" destId="{6F09EBF9-DE48-454A-8E8B-A44A9416578B}" srcOrd="0" destOrd="0" presId="urn:microsoft.com/office/officeart/2008/layout/HexagonCluster"/>
    <dgm:cxn modelId="{69703E86-6E81-46DD-A883-82BE95001A7A}" type="presParOf" srcId="{9E9EF8D7-58B2-4137-8C36-57C676A78E0C}" destId="{511709E8-D951-4A88-A184-189B09CC6F03}" srcOrd="23" destOrd="0" presId="urn:microsoft.com/office/officeart/2008/layout/HexagonCluster"/>
    <dgm:cxn modelId="{069ABCAB-6D48-4405-84C4-9F530A54C851}" type="presParOf" srcId="{511709E8-D951-4A88-A184-189B09CC6F03}" destId="{CE3437CA-39EB-4F04-94FF-B8B4BAC81E51}" srcOrd="0" destOrd="0" presId="urn:microsoft.com/office/officeart/2008/layout/HexagonCluster"/>
    <dgm:cxn modelId="{2EB8F1D6-BE77-4C96-94A6-C4ED4B8E83FE}" type="presParOf" srcId="{9E9EF8D7-58B2-4137-8C36-57C676A78E0C}" destId="{5C6EBFDF-1174-490F-8C73-9C78D2FF26B2}" srcOrd="24" destOrd="0" presId="urn:microsoft.com/office/officeart/2008/layout/HexagonCluster"/>
    <dgm:cxn modelId="{BB1272E7-3471-41A2-8DBD-B7F546DEF566}" type="presParOf" srcId="{5C6EBFDF-1174-490F-8C73-9C78D2FF26B2}" destId="{F2CC9A36-D1F5-4C6E-95E7-843AC6ED782C}" srcOrd="0" destOrd="0" presId="urn:microsoft.com/office/officeart/2008/layout/HexagonCluster"/>
    <dgm:cxn modelId="{FAFC8B24-CDD9-4FB5-BC71-5A6A078DC1B5}" type="presParOf" srcId="{9E9EF8D7-58B2-4137-8C36-57C676A78E0C}" destId="{564202D8-E1BC-4E83-B0D0-FB5CA0335762}" srcOrd="25" destOrd="0" presId="urn:microsoft.com/office/officeart/2008/layout/HexagonCluster"/>
    <dgm:cxn modelId="{63C461F2-8F2B-4897-9CE8-677EBCB9D5EA}" type="presParOf" srcId="{564202D8-E1BC-4E83-B0D0-FB5CA0335762}" destId="{C193D71C-6097-4326-83A4-87EF845887D5}" srcOrd="0" destOrd="0" presId="urn:microsoft.com/office/officeart/2008/layout/HexagonCluster"/>
    <dgm:cxn modelId="{31BBFE71-37DB-4F9C-B7E9-4DFD3B33E8B1}" type="presParOf" srcId="{9E9EF8D7-58B2-4137-8C36-57C676A78E0C}" destId="{383B20E2-DBAA-424C-95A0-46AED06B68AD}" srcOrd="26" destOrd="0" presId="urn:microsoft.com/office/officeart/2008/layout/HexagonCluster"/>
    <dgm:cxn modelId="{5FDC6985-4DE4-48F0-8FD9-B1E902D6346F}" type="presParOf" srcId="{383B20E2-DBAA-424C-95A0-46AED06B68AD}" destId="{33B4D17F-1149-4066-829B-474A4108BBE5}" srcOrd="0" destOrd="0" presId="urn:microsoft.com/office/officeart/2008/layout/HexagonCluster"/>
    <dgm:cxn modelId="{C76DE835-1F31-4F86-A425-CB458C72D09D}" type="presParOf" srcId="{9E9EF8D7-58B2-4137-8C36-57C676A78E0C}" destId="{B2BEAD64-A238-4F11-8081-64D1D39271E1}" srcOrd="27" destOrd="0" presId="urn:microsoft.com/office/officeart/2008/layout/HexagonCluster"/>
    <dgm:cxn modelId="{9AA916D0-280B-4148-8E9D-60AA9F750875}" type="presParOf" srcId="{B2BEAD64-A238-4F11-8081-64D1D39271E1}" destId="{FB5EBE44-8366-4FE5-9418-D2152D012B4C}" srcOrd="0" destOrd="0" presId="urn:microsoft.com/office/officeart/2008/layout/HexagonCluster"/>
    <dgm:cxn modelId="{6392B619-BCE8-40B6-9DA5-CAAB0CC5BC83}" type="presParOf" srcId="{9E9EF8D7-58B2-4137-8C36-57C676A78E0C}" destId="{2E502EA8-F98B-4FE2-B774-C5A5CA19B6EC}" srcOrd="28" destOrd="0" presId="urn:microsoft.com/office/officeart/2008/layout/HexagonCluster"/>
    <dgm:cxn modelId="{9998FAF5-BFF9-49EB-89F7-2A23B4F7AE27}" type="presParOf" srcId="{2E502EA8-F98B-4FE2-B774-C5A5CA19B6EC}" destId="{2A51045A-B233-426B-B794-DA4441358E33}" srcOrd="0" destOrd="0" presId="urn:microsoft.com/office/officeart/2008/layout/HexagonCluster"/>
    <dgm:cxn modelId="{88F8C334-AEC5-45A3-A77D-6A866E82C8F2}" type="presParOf" srcId="{9E9EF8D7-58B2-4137-8C36-57C676A78E0C}" destId="{BC00547E-9C4B-464D-848F-32636B3D1CA2}" srcOrd="29" destOrd="0" presId="urn:microsoft.com/office/officeart/2008/layout/HexagonCluster"/>
    <dgm:cxn modelId="{A4EF9476-01CB-44BB-BD8E-46D097D35051}" type="presParOf" srcId="{BC00547E-9C4B-464D-848F-32636B3D1CA2}" destId="{CCAF0550-84B9-4223-9DE9-D1E7E967C364}" srcOrd="0" destOrd="0" presId="urn:microsoft.com/office/officeart/2008/layout/HexagonCluster"/>
    <dgm:cxn modelId="{F3EA7AC9-B394-4D8D-B3CB-4E3F14B4D49B}" type="presParOf" srcId="{9E9EF8D7-58B2-4137-8C36-57C676A78E0C}" destId="{EF1647B2-E3D1-4403-86E1-ABE4C02BFA13}" srcOrd="30" destOrd="0" presId="urn:microsoft.com/office/officeart/2008/layout/HexagonCluster"/>
    <dgm:cxn modelId="{CE8CD5B2-448D-47B3-BCC8-017314D311F3}" type="presParOf" srcId="{EF1647B2-E3D1-4403-86E1-ABE4C02BFA13}" destId="{24864ABF-386C-40A9-AEFA-753DFEF011BE}" srcOrd="0" destOrd="0" presId="urn:microsoft.com/office/officeart/2008/layout/HexagonCluster"/>
    <dgm:cxn modelId="{0BD41CD6-5004-4742-8414-ADB21285C16B}" type="presParOf" srcId="{9E9EF8D7-58B2-4137-8C36-57C676A78E0C}" destId="{077EBFE4-54FC-49B4-9FE1-0A3195AFD7F0}" srcOrd="31" destOrd="0" presId="urn:microsoft.com/office/officeart/2008/layout/HexagonCluster"/>
    <dgm:cxn modelId="{9C1F845B-F6C0-4188-85B9-AC249942CB5C}" type="presParOf" srcId="{077EBFE4-54FC-49B4-9FE1-0A3195AFD7F0}" destId="{03F47048-271C-43DD-B555-5EA6E323286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FFA410B-0FC5-E24C-BF80-AFF348645A46}" type="datetime1">
              <a:rPr lang="en-AU" smtClean="0"/>
              <a:t>20/10/2017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5BB873D-2F62-D946-B284-CFBCCE5831AF}" type="slidenum">
              <a:rPr lang="en-US" smtClean="0"/>
              <a:t>‹#›</a:t>
            </a:fld>
            <a:endParaRPr lang="en-US"/>
          </a:p>
        </p:txBody>
      </p:sp>
    </p:spTree>
    <p:extLst>
      <p:ext uri="{BB962C8B-B14F-4D97-AF65-F5344CB8AC3E}">
        <p14:creationId xmlns:p14="http://schemas.microsoft.com/office/powerpoint/2010/main" val="58474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253584D-0A6B-1240-95FD-D349017BB550}" type="datetime1">
              <a:rPr lang="en-AU" smtClean="0"/>
              <a:t>20/10/2017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92A7949-D6AD-5B47-A409-6D77284130DC}" type="slidenum">
              <a:rPr lang="en-US" smtClean="0"/>
              <a:t>‹#›</a:t>
            </a:fld>
            <a:endParaRPr lang="en-US"/>
          </a:p>
        </p:txBody>
      </p:sp>
    </p:spTree>
    <p:extLst>
      <p:ext uri="{BB962C8B-B14F-4D97-AF65-F5344CB8AC3E}">
        <p14:creationId xmlns:p14="http://schemas.microsoft.com/office/powerpoint/2010/main" val="415060662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Who’s seen the campaign ads on TV?</a:t>
            </a:r>
            <a:endParaRPr lang="en-AU" dirty="0"/>
          </a:p>
        </p:txBody>
      </p:sp>
      <p:sp>
        <p:nvSpPr>
          <p:cNvPr id="4" name="Date Placeholder 3"/>
          <p:cNvSpPr>
            <a:spLocks noGrp="1"/>
          </p:cNvSpPr>
          <p:nvPr>
            <p:ph type="dt" idx="10"/>
          </p:nvPr>
        </p:nvSpPr>
        <p:spPr/>
        <p:txBody>
          <a:bodyPr/>
          <a:lstStyle/>
          <a:p>
            <a:fld id="{0253584D-0A6B-1240-95FD-D349017BB550}" type="datetime1">
              <a:rPr lang="en-AU" smtClean="0"/>
              <a:t>20/10/2017</a:t>
            </a:fld>
            <a:endParaRPr lang="en-US" dirty="0"/>
          </a:p>
        </p:txBody>
      </p:sp>
      <p:sp>
        <p:nvSpPr>
          <p:cNvPr id="5" name="Slide Number Placeholder 4"/>
          <p:cNvSpPr>
            <a:spLocks noGrp="1"/>
          </p:cNvSpPr>
          <p:nvPr>
            <p:ph type="sldNum" sz="quarter" idx="11"/>
          </p:nvPr>
        </p:nvSpPr>
        <p:spPr/>
        <p:txBody>
          <a:bodyPr/>
          <a:lstStyle/>
          <a:p>
            <a:fld id="{892A7949-D6AD-5B47-A409-6D77284130DC}" type="slidenum">
              <a:rPr lang="en-US" smtClean="0"/>
              <a:t>1</a:t>
            </a:fld>
            <a:endParaRPr lang="en-US" dirty="0"/>
          </a:p>
        </p:txBody>
      </p:sp>
    </p:spTree>
    <p:extLst>
      <p:ext uri="{BB962C8B-B14F-4D97-AF65-F5344CB8AC3E}">
        <p14:creationId xmlns:p14="http://schemas.microsoft.com/office/powerpoint/2010/main" val="237954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Can</a:t>
            </a:r>
            <a:r>
              <a:rPr lang="en-AU" baseline="0" dirty="0" smtClean="0"/>
              <a:t> someone tell me what Code Grey is?</a:t>
            </a:r>
            <a:endParaRPr lang="en-AU" dirty="0" smtClean="0"/>
          </a:p>
          <a:p>
            <a:endParaRPr lang="en-AU" dirty="0" smtClean="0"/>
          </a:p>
          <a:p>
            <a:r>
              <a:rPr lang="en-AU" dirty="0" smtClean="0"/>
              <a:t>X6 Code Blacks in 2016 at</a:t>
            </a:r>
            <a:r>
              <a:rPr lang="en-AU" baseline="0" dirty="0" smtClean="0"/>
              <a:t> Barwon Health – mostly knives found on patients. </a:t>
            </a:r>
          </a:p>
          <a:p>
            <a:endParaRPr lang="en-AU" baseline="0" dirty="0" smtClean="0"/>
          </a:p>
          <a:p>
            <a:r>
              <a:rPr lang="en-AU" baseline="0" dirty="0" smtClean="0"/>
              <a:t>Other examples are a stapler in ED being brandished as a weapon.</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10</a:t>
            </a:fld>
            <a:endParaRPr lang="en-US"/>
          </a:p>
        </p:txBody>
      </p:sp>
    </p:spTree>
    <p:extLst>
      <p:ext uri="{BB962C8B-B14F-4D97-AF65-F5344CB8AC3E}">
        <p14:creationId xmlns:p14="http://schemas.microsoft.com/office/powerpoint/2010/main" val="329191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 example recently,</a:t>
            </a:r>
            <a:r>
              <a:rPr lang="en-AU" baseline="0" dirty="0" smtClean="0"/>
              <a:t> Code Black not called. Petrol doused patient with cigarette lighter in ED Waiting room.</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12</a:t>
            </a:fld>
            <a:endParaRPr lang="en-US"/>
          </a:p>
        </p:txBody>
      </p:sp>
    </p:spTree>
    <p:extLst>
      <p:ext uri="{BB962C8B-B14F-4D97-AF65-F5344CB8AC3E}">
        <p14:creationId xmlns:p14="http://schemas.microsoft.com/office/powerpoint/2010/main" val="331140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gives</a:t>
            </a:r>
            <a:r>
              <a:rPr lang="en-AU" baseline="0" dirty="0" smtClean="0"/>
              <a:t> an idea of the prevalence of OVA at Barwon Health.</a:t>
            </a:r>
          </a:p>
          <a:p>
            <a:endParaRPr lang="en-AU" baseline="0" dirty="0" smtClean="0"/>
          </a:p>
          <a:p>
            <a:r>
              <a:rPr lang="en-AU" dirty="0" smtClean="0"/>
              <a:t>On</a:t>
            </a:r>
            <a:r>
              <a:rPr lang="en-AU" baseline="0" dirty="0" smtClean="0"/>
              <a:t> average about 100 per month at the hospital, and mostly at ED. </a:t>
            </a:r>
            <a:r>
              <a:rPr lang="en-AU" baseline="0" dirty="0" err="1" smtClean="0"/>
              <a:t>Approx</a:t>
            </a:r>
            <a:r>
              <a:rPr lang="en-AU" baseline="0" dirty="0" smtClean="0"/>
              <a:t> 3-4 / day.</a:t>
            </a:r>
          </a:p>
          <a:p>
            <a:endParaRPr lang="en-AU" baseline="0" dirty="0" smtClean="0"/>
          </a:p>
          <a:p>
            <a:r>
              <a:rPr lang="en-AU" baseline="0" dirty="0" smtClean="0"/>
              <a:t>Incident reporting: When a Code Grey is called, it doesn’t necessarily mean an incident will be loaded, which this next graph shows.</a:t>
            </a:r>
          </a:p>
          <a:p>
            <a:r>
              <a:rPr lang="en-AU" baseline="0" dirty="0" smtClean="0"/>
              <a:t/>
            </a:r>
            <a:br>
              <a:rPr lang="en-AU" baseline="0" dirty="0" smtClean="0"/>
            </a:br>
            <a:r>
              <a:rPr lang="en-AU" baseline="0" dirty="0" smtClean="0"/>
              <a:t>Traditionally the health sector is good at calling Code Greys, but not so good at reporting and recording the incidents as ‘OHS incidents’ on our incident reporting system.</a:t>
            </a:r>
          </a:p>
          <a:p>
            <a:endParaRPr lang="en-AU" baseline="0" dirty="0" smtClean="0"/>
          </a:p>
          <a:p>
            <a:r>
              <a:rPr lang="en-AU" baseline="0" dirty="0" smtClean="0"/>
              <a:t>There is a few reasons for this…</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13</a:t>
            </a:fld>
            <a:endParaRPr lang="en-US"/>
          </a:p>
        </p:txBody>
      </p:sp>
    </p:spTree>
    <p:extLst>
      <p:ext uri="{BB962C8B-B14F-4D97-AF65-F5344CB8AC3E}">
        <p14:creationId xmlns:p14="http://schemas.microsoft.com/office/powerpoint/2010/main" val="387046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Makes it difficult to get</a:t>
            </a:r>
            <a:r>
              <a:rPr lang="en-AU" baseline="0" dirty="0" smtClean="0"/>
              <a:t> a true reflection of the impact of OVA at Barwon Health and how staff are affected.</a:t>
            </a:r>
          </a:p>
          <a:p>
            <a:endParaRPr lang="en-AU" baseline="0" dirty="0" smtClean="0"/>
          </a:p>
          <a:p>
            <a:r>
              <a:rPr lang="en-AU" baseline="0" dirty="0" smtClean="0"/>
              <a:t>A lot of our education as an OHS department is about coaching managers and employees the importance of reporting.</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14</a:t>
            </a:fld>
            <a:endParaRPr lang="en-US"/>
          </a:p>
        </p:txBody>
      </p:sp>
    </p:spTree>
    <p:extLst>
      <p:ext uri="{BB962C8B-B14F-4D97-AF65-F5344CB8AC3E}">
        <p14:creationId xmlns:p14="http://schemas.microsoft.com/office/powerpoint/2010/main" val="76719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next graph illustrates</a:t>
            </a:r>
            <a:r>
              <a:rPr lang="en-AU" baseline="0" dirty="0" smtClean="0"/>
              <a:t> the disparity between Code Greys and OVA incidents reported.</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264 verbal and </a:t>
            </a:r>
            <a:r>
              <a:rPr lang="en-AU" dirty="0" err="1" smtClean="0"/>
              <a:t>phsyical</a:t>
            </a:r>
            <a:r>
              <a:rPr lang="en-AU" dirty="0" smtClean="0"/>
              <a:t> incidents</a:t>
            </a:r>
            <a:r>
              <a:rPr lang="en-AU" baseline="0" dirty="0" smtClean="0"/>
              <a:t> between July 2016 and June 2017 versus approx. 1100 Code Grey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Increase</a:t>
            </a:r>
            <a:r>
              <a:rPr lang="en-AU" baseline="0" dirty="0" smtClean="0"/>
              <a:t> in July due to </a:t>
            </a:r>
            <a:r>
              <a:rPr lang="en-AU" baseline="0" dirty="0" err="1" smtClean="0"/>
              <a:t>WorkSafe</a:t>
            </a:r>
            <a:r>
              <a:rPr lang="en-AU" baseline="0" dirty="0" smtClean="0"/>
              <a:t> campaign and reporting method in ED – introduction of ‘old school’ paper based reporting template.</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15</a:t>
            </a:fld>
            <a:endParaRPr lang="en-US"/>
          </a:p>
        </p:txBody>
      </p:sp>
    </p:spTree>
    <p:extLst>
      <p:ext uri="{BB962C8B-B14F-4D97-AF65-F5344CB8AC3E}">
        <p14:creationId xmlns:p14="http://schemas.microsoft.com/office/powerpoint/2010/main" val="38992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Growing emphasis</a:t>
            </a:r>
            <a:r>
              <a:rPr lang="en-AU" baseline="0" dirty="0" smtClean="0"/>
              <a:t> and profile over the last few years…</a:t>
            </a:r>
            <a:endParaRPr lang="en-AU" dirty="0" smtClean="0"/>
          </a:p>
          <a:p>
            <a:endParaRPr lang="en-AU" dirty="0" smtClean="0"/>
          </a:p>
          <a:p>
            <a:r>
              <a:rPr lang="en-AU" dirty="0" smtClean="0"/>
              <a:t>Victorian Auditor General Office (VAGO) report </a:t>
            </a:r>
          </a:p>
          <a:p>
            <a:pPr indent="0">
              <a:buNone/>
            </a:pPr>
            <a:r>
              <a:rPr lang="en-AU" dirty="0" smtClean="0"/>
              <a:t>– Occupational Violence Against Health Care Workers – 2015: Recommendations</a:t>
            </a:r>
            <a:r>
              <a:rPr lang="en-AU" baseline="0" dirty="0" smtClean="0"/>
              <a:t> for health services, DHHS and </a:t>
            </a:r>
            <a:r>
              <a:rPr lang="en-AU" baseline="0" dirty="0" err="1" smtClean="0"/>
              <a:t>WorkSafe</a:t>
            </a:r>
            <a:r>
              <a:rPr lang="en-AU" baseline="0" dirty="0" smtClean="0"/>
              <a:t>.</a:t>
            </a:r>
            <a:endParaRPr lang="en-AU" dirty="0" smtClean="0"/>
          </a:p>
          <a:p>
            <a:pPr indent="0">
              <a:buNone/>
            </a:pPr>
            <a:endParaRPr lang="en-AU" dirty="0" smtClean="0"/>
          </a:p>
          <a:p>
            <a:pPr indent="0">
              <a:buNone/>
            </a:pPr>
            <a:r>
              <a:rPr lang="en-AU" dirty="0" smtClean="0"/>
              <a:t>2015 ANMF</a:t>
            </a:r>
            <a:r>
              <a:rPr lang="en-AU" baseline="0" dirty="0" smtClean="0"/>
              <a:t> 10 point plan – EBA requirement to comply</a:t>
            </a:r>
          </a:p>
          <a:p>
            <a:pPr indent="0">
              <a:buNone/>
            </a:pPr>
            <a:endParaRPr lang="en-AU" baseline="0" dirty="0" smtClean="0"/>
          </a:p>
          <a:p>
            <a:pPr indent="0">
              <a:buNone/>
            </a:pPr>
            <a:r>
              <a:rPr lang="en-AU" baseline="0" dirty="0" smtClean="0"/>
              <a:t>2017 DHHS Framework for Preventing and Managing OVA</a:t>
            </a:r>
          </a:p>
          <a:p>
            <a:pPr indent="0">
              <a:buNone/>
            </a:pPr>
            <a:endParaRPr lang="en-AU" baseline="0" dirty="0" smtClean="0"/>
          </a:p>
          <a:p>
            <a:pPr indent="0">
              <a:buNone/>
            </a:pPr>
            <a:r>
              <a:rPr lang="en-AU" baseline="0" dirty="0" smtClean="0"/>
              <a:t>DHHS Code Grey Standards – September 2017 </a:t>
            </a:r>
          </a:p>
          <a:p>
            <a:pPr indent="0">
              <a:buNone/>
            </a:pPr>
            <a:endParaRPr lang="en-AU" baseline="0" dirty="0" smtClean="0"/>
          </a:p>
          <a:p>
            <a:pPr indent="0">
              <a:buNone/>
            </a:pPr>
            <a:r>
              <a:rPr lang="en-AU" baseline="0" dirty="0" smtClean="0"/>
              <a:t>DHHS funding - $40 million over a four year period from 2015</a:t>
            </a:r>
            <a:endParaRPr lang="en-AU" dirty="0" smtClean="0"/>
          </a:p>
          <a:p>
            <a:pPr indent="0">
              <a:buNone/>
            </a:pPr>
            <a:endParaRPr lang="en-AU" dirty="0" smtClean="0"/>
          </a:p>
          <a:p>
            <a:pPr indent="0">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16</a:t>
            </a:fld>
            <a:endParaRPr lang="en-US"/>
          </a:p>
        </p:txBody>
      </p:sp>
    </p:spTree>
    <p:extLst>
      <p:ext uri="{BB962C8B-B14F-4D97-AF65-F5344CB8AC3E}">
        <p14:creationId xmlns:p14="http://schemas.microsoft.com/office/powerpoint/2010/main" val="316693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These</a:t>
            </a:r>
            <a:r>
              <a:rPr lang="en-AU" sz="1200" kern="1200" baseline="0" dirty="0" smtClean="0">
                <a:solidFill>
                  <a:schemeClr val="tx1"/>
                </a:solidFill>
                <a:effectLst/>
                <a:latin typeface="+mn-lt"/>
                <a:ea typeface="+mn-ea"/>
                <a:cs typeface="+mn-cs"/>
              </a:rPr>
              <a:t> are some of the things we have …</a:t>
            </a:r>
            <a:endParaRPr lang="en-AU" sz="1200" kern="1200" dirty="0" smtClean="0">
              <a:solidFill>
                <a:schemeClr val="tx1"/>
              </a:solidFill>
              <a:effectLst/>
              <a:latin typeface="+mn-lt"/>
              <a:ea typeface="+mn-ea"/>
              <a:cs typeface="+mn-cs"/>
            </a:endParaRPr>
          </a:p>
          <a:p>
            <a:endParaRPr lang="en-AU" dirty="0" smtClean="0"/>
          </a:p>
          <a:p>
            <a:r>
              <a:rPr lang="en-AU" dirty="0" smtClean="0"/>
              <a:t>-OVA WG: collaborative</a:t>
            </a:r>
            <a:r>
              <a:rPr lang="en-AU" baseline="0" dirty="0" smtClean="0"/>
              <a:t> meeting of internal/external stakeholders</a:t>
            </a:r>
          </a:p>
          <a:p>
            <a:r>
              <a:rPr lang="en-AU" baseline="0" dirty="0" smtClean="0"/>
              <a:t>-A large part of our work has been the development of an OVA Action Plan – to address a lot of the recommendations outlined in the reports and standards I outlined a few slides back.</a:t>
            </a:r>
          </a:p>
          <a:p>
            <a:r>
              <a:rPr lang="en-AU" baseline="0" dirty="0" smtClean="0"/>
              <a:t>-We have an excellent training program available for all staff – approx. 20 years.</a:t>
            </a:r>
          </a:p>
          <a:p>
            <a:r>
              <a:rPr lang="en-AU" baseline="0" dirty="0" smtClean="0"/>
              <a:t>-We do have Code Grey and Code Black procedures – and have a designated team of specialised Code Grey responders at our hospital</a:t>
            </a:r>
          </a:p>
          <a:p>
            <a:r>
              <a:rPr lang="en-AU" baseline="0" dirty="0" smtClean="0"/>
              <a:t>-Duress alarms – present in all wards. In ED and some of our community health sites, these duress alarms link straight to the police.</a:t>
            </a:r>
          </a:p>
          <a:p>
            <a:r>
              <a:rPr lang="en-AU" baseline="0" dirty="0" smtClean="0"/>
              <a:t>-As mentioned earlier, we have recently increased our security presence at the hospital to three at all times (and two in ED).</a:t>
            </a:r>
          </a:p>
          <a:p>
            <a:r>
              <a:rPr lang="en-AU" baseline="0" dirty="0" smtClean="0"/>
              <a:t>-Vic Pol – Dedicated police liaison officer (Senior Sergeant of Geelong Station). Working closely with Geelong Police to have them involved in our OVA training as a means of further collaborating and making staff feel more comfortable to report instances of assault to police. We have had staff who have taken out restraining orders against patients.</a:t>
            </a:r>
          </a:p>
          <a:p>
            <a:r>
              <a:rPr lang="en-AU" baseline="0" dirty="0" smtClean="0"/>
              <a:t>-Police handover: weapons check in the presence of hospital staff for any patient who comes in under police custody.</a:t>
            </a:r>
          </a:p>
          <a:p>
            <a:r>
              <a:rPr lang="en-AU" baseline="0" dirty="0" smtClean="0"/>
              <a:t>-Exec and Board oversight. That’s why reporting is so important.  </a:t>
            </a:r>
          </a:p>
          <a:p>
            <a:r>
              <a:rPr lang="en-AU" baseline="0" dirty="0" smtClean="0"/>
              <a:t>-Design for OVA prevention</a:t>
            </a:r>
          </a:p>
        </p:txBody>
      </p:sp>
      <p:sp>
        <p:nvSpPr>
          <p:cNvPr id="4" name="Slide Number Placeholder 3"/>
          <p:cNvSpPr>
            <a:spLocks noGrp="1"/>
          </p:cNvSpPr>
          <p:nvPr>
            <p:ph type="sldNum" sz="quarter" idx="10"/>
          </p:nvPr>
        </p:nvSpPr>
        <p:spPr/>
        <p:txBody>
          <a:bodyPr/>
          <a:lstStyle/>
          <a:p>
            <a:fld id="{202FC89A-C887-4429-99C9-4CEEFD544BA5}" type="slidenum">
              <a:rPr lang="en-AU" smtClean="0"/>
              <a:t>17</a:t>
            </a:fld>
            <a:endParaRPr lang="en-AU"/>
          </a:p>
        </p:txBody>
      </p:sp>
    </p:spTree>
    <p:extLst>
      <p:ext uri="{BB962C8B-B14F-4D97-AF65-F5344CB8AC3E}">
        <p14:creationId xmlns:p14="http://schemas.microsoft.com/office/powerpoint/2010/main" val="82624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-OVA role to lead a lot of the work that is coming up.</a:t>
            </a:r>
          </a:p>
          <a:p>
            <a:r>
              <a:rPr lang="en-AU" dirty="0" smtClean="0"/>
              <a:t>-Mobile duress: close</a:t>
            </a:r>
            <a:r>
              <a:rPr lang="en-AU" baseline="0" dirty="0" smtClean="0"/>
              <a:t> to rolling out product which allows staff to simply hit a button when conducting home visits and this activates a two way ‘</a:t>
            </a:r>
            <a:r>
              <a:rPr lang="en-AU" baseline="0" dirty="0" err="1" smtClean="0"/>
              <a:t>walky</a:t>
            </a:r>
            <a:r>
              <a:rPr lang="en-AU" baseline="0" dirty="0" smtClean="0"/>
              <a:t> talky’ with a call monitoring system. Eliminated the need to make a ‘clunky’ phone call when it may not be possible.</a:t>
            </a:r>
            <a:br>
              <a:rPr lang="en-AU" baseline="0" dirty="0" smtClean="0"/>
            </a:br>
            <a:r>
              <a:rPr lang="en-AU" baseline="0" dirty="0" smtClean="0"/>
              <a:t>-BAR: for patients with behaviours of concern in ED – safely segregate them from other staff and patients (successful DHHS funding bid)</a:t>
            </a:r>
          </a:p>
          <a:p>
            <a:r>
              <a:rPr lang="en-AU" baseline="0" dirty="0" smtClean="0"/>
              <a:t>-Planned Code Grey – pre-emptive response for emerging or early stage OVA</a:t>
            </a:r>
          </a:p>
          <a:p>
            <a:r>
              <a:rPr lang="en-AU" baseline="0" dirty="0" smtClean="0"/>
              <a:t>-Review of OVA training model to ensure tailored training is delivered to all staff that is role and department specific – challenging in an organisation of 7000 employees.  </a:t>
            </a:r>
          </a:p>
          <a:p>
            <a:r>
              <a:rPr lang="en-AU" dirty="0" smtClean="0"/>
              <a:t>-</a:t>
            </a:r>
            <a:r>
              <a:rPr lang="en-AU" dirty="0" err="1" smtClean="0"/>
              <a:t>Broset</a:t>
            </a:r>
            <a:r>
              <a:rPr lang="en-AU" dirty="0" smtClean="0"/>
              <a:t> – for patients who have come in under</a:t>
            </a:r>
            <a:r>
              <a:rPr lang="en-AU" baseline="0" dirty="0" smtClean="0"/>
              <a:t> police custody, MH, drug or alcohol affected. Assess and monitor behaviour in the same way that basic </a:t>
            </a:r>
            <a:r>
              <a:rPr lang="en-AU" baseline="0" dirty="0" err="1" smtClean="0"/>
              <a:t>obs</a:t>
            </a:r>
            <a:r>
              <a:rPr lang="en-AU" baseline="0" dirty="0" smtClean="0"/>
              <a:t> are conducted. </a:t>
            </a:r>
          </a:p>
          <a:p>
            <a:r>
              <a:rPr lang="en-AU" baseline="0" dirty="0" smtClean="0"/>
              <a:t>-24/7 security model at McKellar</a:t>
            </a:r>
          </a:p>
          <a:p>
            <a:r>
              <a:rPr lang="en-AU" baseline="0" dirty="0" smtClean="0"/>
              <a:t>-Installation of swipe access to all wards, in addition to more robust lock down procedures from the street entrances.</a:t>
            </a:r>
          </a:p>
          <a:p>
            <a:endParaRPr lang="en-AU" baseline="0" dirty="0" smtClean="0"/>
          </a:p>
          <a:p>
            <a:r>
              <a:rPr lang="en-AU" baseline="0" dirty="0" smtClean="0"/>
              <a:t>Just a summary of some of the initiatives within our OVA Action Plan.</a:t>
            </a:r>
          </a:p>
          <a:p>
            <a:endParaRPr lang="en-AU" dirty="0" smtClean="0"/>
          </a:p>
          <a:p>
            <a:r>
              <a:rPr lang="en-AU" dirty="0" smtClean="0"/>
              <a:t>Would be nice to have</a:t>
            </a:r>
            <a:r>
              <a:rPr lang="en-AU" baseline="0" dirty="0" smtClean="0"/>
              <a:t> done this presentation in a year’s time when a lot of this will be implemented.</a:t>
            </a:r>
            <a:endParaRPr lang="en-AU" dirty="0" smtClean="0"/>
          </a:p>
        </p:txBody>
      </p:sp>
      <p:sp>
        <p:nvSpPr>
          <p:cNvPr id="4" name="Slide Number Placeholder 3"/>
          <p:cNvSpPr>
            <a:spLocks noGrp="1"/>
          </p:cNvSpPr>
          <p:nvPr>
            <p:ph type="sldNum" sz="quarter" idx="10"/>
          </p:nvPr>
        </p:nvSpPr>
        <p:spPr/>
        <p:txBody>
          <a:bodyPr/>
          <a:lstStyle/>
          <a:p>
            <a:fld id="{202FC89A-C887-4429-99C9-4CEEFD544BA5}" type="slidenum">
              <a:rPr lang="en-AU" smtClean="0"/>
              <a:t>18</a:t>
            </a:fld>
            <a:endParaRPr lang="en-AU" dirty="0"/>
          </a:p>
        </p:txBody>
      </p:sp>
    </p:spTree>
    <p:extLst>
      <p:ext uri="{BB962C8B-B14F-4D97-AF65-F5344CB8AC3E}">
        <p14:creationId xmlns:p14="http://schemas.microsoft.com/office/powerpoint/2010/main" val="2689759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-Complicated and challenging OHS issue</a:t>
            </a:r>
            <a:r>
              <a:rPr lang="en-AU" baseline="0" dirty="0" smtClean="0"/>
              <a:t> to tackle, which has quickly evolved in the last few years.</a:t>
            </a:r>
          </a:p>
          <a:p>
            <a:r>
              <a:rPr lang="en-AU" dirty="0" smtClean="0"/>
              <a:t>-I hope this has provided an insight into</a:t>
            </a:r>
            <a:r>
              <a:rPr lang="en-AU" baseline="0" dirty="0" smtClean="0"/>
              <a:t> the risks that our health care workers are exposed to in their daily work; but also some of the good work that is underway to protect the health and safety of health care workers.</a:t>
            </a:r>
          </a:p>
          <a:p>
            <a:r>
              <a:rPr lang="en-AU" baseline="0" dirty="0" smtClean="0"/>
              <a:t>-There is a long way to go and we have a lot of work to do to continually improve our systems, as does the whole industry.</a:t>
            </a:r>
          </a:p>
          <a:p>
            <a:r>
              <a:rPr lang="en-AU" baseline="0" dirty="0" smtClean="0"/>
              <a:t>-But in closing it is very pleasing in recent years to see the emphasis and focus that is now being placed on the prevention and management of OVA by the DHHS, hospitals themselves and </a:t>
            </a:r>
            <a:r>
              <a:rPr lang="en-AU" baseline="0" dirty="0" err="1" smtClean="0"/>
              <a:t>WorkSafe</a:t>
            </a:r>
            <a:r>
              <a:rPr lang="en-AU" baseline="0" dirty="0" smtClean="0"/>
              <a:t>. </a:t>
            </a:r>
          </a:p>
          <a:p>
            <a:r>
              <a:rPr lang="en-AU" baseline="0" dirty="0" smtClean="0"/>
              <a:t>-Thank you.</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19</a:t>
            </a:fld>
            <a:endParaRPr lang="en-US" dirty="0"/>
          </a:p>
        </p:txBody>
      </p:sp>
    </p:spTree>
    <p:extLst>
      <p:ext uri="{BB962C8B-B14F-4D97-AF65-F5344CB8AC3E}">
        <p14:creationId xmlns:p14="http://schemas.microsoft.com/office/powerpoint/2010/main" val="345468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949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3</a:t>
            </a:fld>
            <a:endParaRPr lang="en-US" dirty="0"/>
          </a:p>
        </p:txBody>
      </p:sp>
    </p:spTree>
    <p:extLst>
      <p:ext uri="{BB962C8B-B14F-4D97-AF65-F5344CB8AC3E}">
        <p14:creationId xmlns:p14="http://schemas.microsoft.com/office/powerpoint/2010/main" val="33532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help provide</a:t>
            </a:r>
            <a:r>
              <a:rPr lang="en-AU" baseline="0" dirty="0" smtClean="0"/>
              <a:t> some context around Barwon Health as an organisation</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4</a:t>
            </a:fld>
            <a:endParaRPr lang="en-US" dirty="0"/>
          </a:p>
        </p:txBody>
      </p:sp>
    </p:spTree>
    <p:extLst>
      <p:ext uri="{BB962C8B-B14F-4D97-AF65-F5344CB8AC3E}">
        <p14:creationId xmlns:p14="http://schemas.microsoft.com/office/powerpoint/2010/main" val="319913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smtClean="0"/>
              <a:t>This definition comes from the Department of Health and Human Services’ </a:t>
            </a:r>
            <a:r>
              <a:rPr lang="en-AU" i="1" baseline="0" dirty="0" smtClean="0"/>
              <a:t>Preventing occupational violence: A policy framework including principles for managing weapons in Victorian health services (2011).</a:t>
            </a:r>
          </a:p>
          <a:p>
            <a:pPr marL="0" indent="0">
              <a:buFont typeface="Arial" panose="020B0604020202020204" pitchFamily="34" charset="0"/>
              <a:buNone/>
            </a:pPr>
            <a:endParaRPr lang="en-AU" i="1" baseline="0" dirty="0" smtClean="0"/>
          </a:p>
          <a:p>
            <a:r>
              <a:rPr lang="en-AU" dirty="0" smtClean="0"/>
              <a:t>So, what types of things are we talking about here….</a:t>
            </a:r>
            <a:endParaRPr lang="en-AU" i="1" baseline="0" dirty="0" smtClean="0"/>
          </a:p>
        </p:txBody>
      </p:sp>
      <p:sp>
        <p:nvSpPr>
          <p:cNvPr id="4" name="Slide Number Placeholder 3"/>
          <p:cNvSpPr>
            <a:spLocks noGrp="1"/>
          </p:cNvSpPr>
          <p:nvPr>
            <p:ph type="sldNum" sz="quarter" idx="10"/>
          </p:nvPr>
        </p:nvSpPr>
        <p:spPr/>
        <p:txBody>
          <a:bodyPr/>
          <a:lstStyle/>
          <a:p>
            <a:fld id="{202FC89A-C887-4429-99C9-4CEEFD544BA5}" type="slidenum">
              <a:rPr lang="en-AU" smtClean="0"/>
              <a:t>5</a:t>
            </a:fld>
            <a:endParaRPr lang="en-AU" dirty="0"/>
          </a:p>
        </p:txBody>
      </p:sp>
    </p:spTree>
    <p:extLst>
      <p:ext uri="{BB962C8B-B14F-4D97-AF65-F5344CB8AC3E}">
        <p14:creationId xmlns:p14="http://schemas.microsoft.com/office/powerpoint/2010/main" val="410905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Most</a:t>
            </a:r>
            <a:r>
              <a:rPr lang="en-AU" baseline="0" dirty="0" smtClean="0"/>
              <a:t> of us understand that extreme acts of violence are unacceptable. </a:t>
            </a:r>
          </a:p>
          <a:p>
            <a:endParaRPr lang="en-AU" dirty="0" smtClean="0"/>
          </a:p>
          <a:p>
            <a:r>
              <a:rPr lang="en-AU" dirty="0" smtClean="0"/>
              <a:t>But OVA can take a range of f</a:t>
            </a:r>
            <a:r>
              <a:rPr lang="en-AU" baseline="0" dirty="0" smtClean="0"/>
              <a:t>orms: </a:t>
            </a:r>
            <a:r>
              <a:rPr lang="en-AU" dirty="0" smtClean="0"/>
              <a:t>verbal or psychological abuse, aggressive gestures, yelling, swearing</a:t>
            </a:r>
            <a:r>
              <a:rPr lang="en-AU" baseline="0" dirty="0" smtClean="0"/>
              <a:t> and</a:t>
            </a:r>
            <a:r>
              <a:rPr lang="en-AU" dirty="0" smtClean="0"/>
              <a:t> threats….. All the way through to spitting, biting, scratching,</a:t>
            </a:r>
            <a:r>
              <a:rPr lang="en-AU" baseline="0" dirty="0" smtClean="0"/>
              <a:t> punching, kicking, </a:t>
            </a:r>
            <a:r>
              <a:rPr lang="en-AU" dirty="0" smtClean="0"/>
              <a:t>throwing objects, </a:t>
            </a:r>
            <a:r>
              <a:rPr lang="en-AU" baseline="0" dirty="0" smtClean="0"/>
              <a:t>and</a:t>
            </a:r>
            <a:r>
              <a:rPr lang="en-AU" dirty="0" smtClean="0"/>
              <a:t> sexual harassment.</a:t>
            </a:r>
          </a:p>
          <a:p>
            <a:endParaRPr lang="en-AU" baseline="0" dirty="0" smtClean="0"/>
          </a:p>
          <a:p>
            <a:r>
              <a:rPr lang="en-AU" baseline="0" dirty="0" smtClean="0"/>
              <a:t>Importantly, it’s worth noting that impacts and injuries to staff can result from exposure to a single incident; or a cumulative effect due to exposure to multiple incidents over a sustained period of time.</a:t>
            </a:r>
            <a:endParaRPr lang="en-AU" dirty="0" smtClean="0"/>
          </a:p>
        </p:txBody>
      </p:sp>
      <p:sp>
        <p:nvSpPr>
          <p:cNvPr id="4" name="Slide Number Placeholder 3"/>
          <p:cNvSpPr>
            <a:spLocks noGrp="1"/>
          </p:cNvSpPr>
          <p:nvPr>
            <p:ph type="sldNum" sz="quarter" idx="10"/>
          </p:nvPr>
        </p:nvSpPr>
        <p:spPr/>
        <p:txBody>
          <a:bodyPr/>
          <a:lstStyle/>
          <a:p>
            <a:fld id="{202FC89A-C887-4429-99C9-4CEEFD544BA5}" type="slidenum">
              <a:rPr lang="en-AU" smtClean="0"/>
              <a:t>6</a:t>
            </a:fld>
            <a:endParaRPr lang="en-AU" dirty="0"/>
          </a:p>
        </p:txBody>
      </p:sp>
    </p:spTree>
    <p:extLst>
      <p:ext uri="{BB962C8B-B14F-4D97-AF65-F5344CB8AC3E}">
        <p14:creationId xmlns:p14="http://schemas.microsoft.com/office/powerpoint/2010/main" val="22377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OVA can be perpetrated by any of our patients, residents or visitors. And in any of our health care settings including the home based setting.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It’s important</a:t>
            </a:r>
            <a:r>
              <a:rPr lang="en-AU" baseline="0" dirty="0" smtClean="0"/>
              <a:t> to note that </a:t>
            </a:r>
            <a:r>
              <a:rPr lang="en-AU" dirty="0" smtClean="0"/>
              <a:t>just because a</a:t>
            </a:r>
            <a:r>
              <a:rPr lang="en-AU" baseline="0" dirty="0" smtClean="0"/>
              <a:t> patient or resident </a:t>
            </a:r>
            <a:r>
              <a:rPr lang="en-AU" dirty="0" smtClean="0"/>
              <a:t>is old and frail, it doesn’t mean they can’t initiate OVA. In</a:t>
            </a:r>
            <a:r>
              <a:rPr lang="en-AU" baseline="0" dirty="0" smtClean="0"/>
              <a:t> fact one of Barwon Health’s most significant OVA injuries this year occurred in one of our aged care facility, where a staff member was pushed by a resident, resulting in fractured ribs and a significant amount of time off work. </a:t>
            </a:r>
          </a:p>
          <a:p>
            <a:endParaRPr lang="en-AU" baseline="0" dirty="0" smtClean="0"/>
          </a:p>
          <a:p>
            <a:r>
              <a:rPr lang="en-AU" baseline="0" dirty="0" smtClean="0"/>
              <a:t>The perception that violence and aggression is mainly perpetrated by young adults affected by drugs or alcohol is simply untrue.</a:t>
            </a:r>
            <a:endParaRPr lang="en-AU" dirty="0" smtClean="0"/>
          </a:p>
          <a:p>
            <a:endParaRPr lang="en-AU"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t>Usually</a:t>
            </a:r>
            <a:r>
              <a:rPr lang="en-AU" baseline="0" dirty="0" smtClean="0"/>
              <a:t> there is a reason for occupational violence and aggression – a combination of personal, environmental or situational factors generally play a part. </a:t>
            </a:r>
            <a:r>
              <a:rPr lang="en-AU" dirty="0" smtClean="0"/>
              <a:t> Sometimes, someone isn’t aware of what they are doing or doesn’t </a:t>
            </a:r>
            <a:r>
              <a:rPr lang="en-AU" b="1" dirty="0" smtClean="0"/>
              <a:t>intend</a:t>
            </a:r>
            <a:r>
              <a:rPr lang="en-AU" dirty="0" smtClean="0"/>
              <a:t> to cause any harm.  But that’s not the point,</a:t>
            </a:r>
            <a:r>
              <a:rPr lang="en-AU" baseline="0" dirty="0" smtClean="0"/>
              <a:t> b</a:t>
            </a:r>
            <a:r>
              <a:rPr lang="en-AU" dirty="0" smtClean="0"/>
              <a:t>ecause it still can</a:t>
            </a:r>
            <a:r>
              <a:rPr lang="en-AU" baseline="0" dirty="0" smtClean="0"/>
              <a:t> impact on</a:t>
            </a:r>
            <a:r>
              <a:rPr lang="en-AU" dirty="0" smtClean="0"/>
              <a:t> the health &amp; safety of our staff, and we need to make sure we have preventative strategies</a:t>
            </a:r>
            <a:r>
              <a:rPr lang="en-AU" baseline="0" dirty="0" smtClean="0"/>
              <a:t> in place for these situations.</a:t>
            </a:r>
            <a:endParaRPr lang="en-AU" dirty="0" smtClean="0"/>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Fundamentally </a:t>
            </a:r>
            <a:r>
              <a:rPr lang="en-AU" b="1" dirty="0" smtClean="0"/>
              <a:t>everyone has the right to feel safe at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p:txBody>
      </p:sp>
      <p:sp>
        <p:nvSpPr>
          <p:cNvPr id="4" name="Slide Number Placeholder 3"/>
          <p:cNvSpPr>
            <a:spLocks noGrp="1"/>
          </p:cNvSpPr>
          <p:nvPr>
            <p:ph type="sldNum" sz="quarter" idx="10"/>
          </p:nvPr>
        </p:nvSpPr>
        <p:spPr/>
        <p:txBody>
          <a:bodyPr/>
          <a:lstStyle/>
          <a:p>
            <a:fld id="{202FC89A-C887-4429-99C9-4CEEFD544BA5}" type="slidenum">
              <a:rPr lang="en-AU" smtClean="0"/>
              <a:t>7</a:t>
            </a:fld>
            <a:endParaRPr lang="en-AU" dirty="0"/>
          </a:p>
        </p:txBody>
      </p:sp>
    </p:spTree>
    <p:extLst>
      <p:ext uri="{BB962C8B-B14F-4D97-AF65-F5344CB8AC3E}">
        <p14:creationId xmlns:p14="http://schemas.microsoft.com/office/powerpoint/2010/main" val="426221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Fractured ribs, broken noses, bruises</a:t>
            </a:r>
            <a:r>
              <a:rPr lang="en-AU" baseline="0" dirty="0" smtClean="0"/>
              <a:t> and scratches.</a:t>
            </a:r>
          </a:p>
          <a:p>
            <a:r>
              <a:rPr lang="en-AU" baseline="0" dirty="0" smtClean="0"/>
              <a:t>Psych – employees who cannot return to their jobs due to stress and anxiety caused.</a:t>
            </a:r>
          </a:p>
          <a:p>
            <a:endParaRPr lang="en-AU" dirty="0" smtClean="0"/>
          </a:p>
          <a:p>
            <a:r>
              <a:rPr lang="en-AU" dirty="0" smtClean="0"/>
              <a:t>8 standard</a:t>
            </a:r>
            <a:r>
              <a:rPr lang="en-AU" baseline="0" dirty="0" smtClean="0"/>
              <a:t> WorkCover claims in 16/17 financial year – costing hundreds of thousands of dollars in WorkCover premium. One will most likely cost in excess of $700K in real premium expenses over the course of the three year premium sensitive period of that claim.</a:t>
            </a:r>
          </a:p>
          <a:p>
            <a:r>
              <a:rPr lang="en-AU" baseline="0" dirty="0" smtClean="0"/>
              <a:t>Reputational / public image: Bad press earlier in year on Channel 7 and newspapers.</a:t>
            </a:r>
            <a:endParaRPr lang="en-AU" dirty="0" smtClean="0"/>
          </a:p>
          <a:p>
            <a:endParaRPr lang="en-AU" dirty="0" smtClean="0"/>
          </a:p>
          <a:p>
            <a:r>
              <a:rPr lang="en-AU" dirty="0" smtClean="0"/>
              <a:t>Dr Patrick </a:t>
            </a:r>
            <a:r>
              <a:rPr lang="en-AU" dirty="0" err="1" smtClean="0"/>
              <a:t>Pritzwald</a:t>
            </a:r>
            <a:r>
              <a:rPr lang="en-AU" baseline="0" dirty="0" err="1" smtClean="0"/>
              <a:t>-Stegman</a:t>
            </a:r>
            <a:r>
              <a:rPr lang="en-AU" baseline="0" dirty="0" smtClean="0"/>
              <a:t> – punched 30</a:t>
            </a:r>
            <a:r>
              <a:rPr lang="en-AU" baseline="30000" dirty="0" smtClean="0"/>
              <a:t>th</a:t>
            </a:r>
            <a:r>
              <a:rPr lang="en-AU" baseline="0" dirty="0" smtClean="0"/>
              <a:t> May after asking a hospital visitor to not smoke outside the hospital entrance, died a month later.</a:t>
            </a:r>
          </a:p>
          <a:p>
            <a:r>
              <a:rPr lang="en-AU" baseline="0" dirty="0" smtClean="0"/>
              <a:t>41 years old, husband and father of two.</a:t>
            </a:r>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8</a:t>
            </a:fld>
            <a:endParaRPr lang="en-US"/>
          </a:p>
        </p:txBody>
      </p:sp>
    </p:spTree>
    <p:extLst>
      <p:ext uri="{BB962C8B-B14F-4D97-AF65-F5344CB8AC3E}">
        <p14:creationId xmlns:p14="http://schemas.microsoft.com/office/powerpoint/2010/main" val="422742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-Do people think OVA as a hazard can be eliminated?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-Human behaviour. Can’t ELIMINATE! Pretty hard to substitute too!</a:t>
            </a:r>
          </a:p>
          <a:p>
            <a:r>
              <a:rPr lang="en-AU" baseline="0" dirty="0" smtClean="0"/>
              <a:t>-Not bringing a WAH job down to ground level.</a:t>
            </a:r>
            <a:r>
              <a:rPr lang="en-AU" dirty="0" smtClean="0"/>
              <a:t> Not applying a guard to a</a:t>
            </a:r>
            <a:r>
              <a:rPr lang="en-AU" baseline="0" dirty="0" smtClean="0"/>
              <a:t> machine.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-Public hospitals are an extension of the public street! Can’t turn people around like a private hospital or even a pub. </a:t>
            </a:r>
            <a:r>
              <a:rPr lang="en-AU" dirty="0" smtClean="0">
                <a:effectLst/>
              </a:rPr>
              <a:t>We are required to treat all people who attend our emergency department. This includes those who may be affected by drugs or alcohol</a:t>
            </a:r>
            <a:r>
              <a:rPr lang="en-AU" baseline="0" dirty="0" smtClean="0">
                <a:effectLst/>
              </a:rPr>
              <a:t> or who are mentally unwell.</a:t>
            </a:r>
            <a:endParaRPr lang="en-AU" baseline="0" dirty="0" smtClean="0"/>
          </a:p>
          <a:p>
            <a:r>
              <a:rPr lang="en-AU" baseline="0" dirty="0" smtClean="0"/>
              <a:t>-Controls have often focussed on admin controls – staff training in de-escalation and basic breakaway techniques, Code Grey procedures, </a:t>
            </a:r>
            <a:r>
              <a:rPr lang="en-AU" baseline="0" smtClean="0"/>
              <a:t>warning signage, security</a:t>
            </a:r>
            <a:r>
              <a:rPr lang="en-AU" baseline="0" dirty="0" smtClean="0"/>
              <a:t>, behavioural management plans for high risk patients.</a:t>
            </a:r>
          </a:p>
          <a:p>
            <a:r>
              <a:rPr lang="en-AU" baseline="0" dirty="0" smtClean="0"/>
              <a:t>-Engineering controls and environmental design are fortunately now a strong focus as well and DHHS are investing heavily in hospitals improving in this space at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-Room layout, </a:t>
            </a:r>
            <a:r>
              <a:rPr lang="en-AU" baseline="0" dirty="0" err="1" smtClean="0"/>
              <a:t>eg</a:t>
            </a:r>
            <a:r>
              <a:rPr lang="en-AU" baseline="0" dirty="0" smtClean="0"/>
              <a:t>: second exit as an escape point in all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-Staff safe zones or retreat zones</a:t>
            </a:r>
          </a:p>
          <a:p>
            <a:r>
              <a:rPr lang="en-AU" baseline="0" dirty="0" smtClean="0"/>
              <a:t>	-Protective </a:t>
            </a:r>
            <a:r>
              <a:rPr lang="en-AU" baseline="0" dirty="0" err="1" smtClean="0"/>
              <a:t>perspex</a:t>
            </a:r>
            <a:r>
              <a:rPr lang="en-AU" baseline="0" dirty="0" smtClean="0"/>
              <a:t> barriers at reception counters</a:t>
            </a:r>
          </a:p>
          <a:p>
            <a:r>
              <a:rPr lang="en-AU" baseline="0" dirty="0" smtClean="0"/>
              <a:t>	-Behavioural Assessment Rooms in ED’s to isolate patients with behaviours of concern from others.</a:t>
            </a:r>
          </a:p>
          <a:p>
            <a:r>
              <a:rPr lang="en-AU" baseline="0" dirty="0" smtClean="0"/>
              <a:t>	-Reducing agitating stimuli (hot/cold; noise; stark light) – </a:t>
            </a:r>
            <a:r>
              <a:rPr lang="en-AU" baseline="0" dirty="0" err="1" smtClean="0"/>
              <a:t>eg</a:t>
            </a:r>
            <a:r>
              <a:rPr lang="en-AU" baseline="0" dirty="0" smtClean="0"/>
              <a:t> our ED.</a:t>
            </a:r>
          </a:p>
          <a:p>
            <a:r>
              <a:rPr lang="en-AU" baseline="0" dirty="0" smtClean="0"/>
              <a:t>	-Availability of potential weapons – </a:t>
            </a:r>
            <a:r>
              <a:rPr lang="en-AU" baseline="0" dirty="0" err="1" smtClean="0"/>
              <a:t>eg</a:t>
            </a:r>
            <a:r>
              <a:rPr lang="en-AU" baseline="0" dirty="0" smtClean="0"/>
              <a:t>: curtain rails being used as weapons, medical equipment lying on trolleys, anti-ligature design particularly in Mental Health facilities.</a:t>
            </a:r>
          </a:p>
          <a:p>
            <a:r>
              <a:rPr lang="en-AU" baseline="0" dirty="0" smtClean="0"/>
              <a:t>	-Duress alarm systems</a:t>
            </a:r>
          </a:p>
          <a:p>
            <a:r>
              <a:rPr lang="en-AU" baseline="0" dirty="0" smtClean="0"/>
              <a:t>	-Door security</a:t>
            </a:r>
          </a:p>
          <a:p>
            <a:endParaRPr lang="en-AU" dirty="0"/>
          </a:p>
        </p:txBody>
      </p:sp>
      <p:sp>
        <p:nvSpPr>
          <p:cNvPr id="4" name="Slide Number Placeholder 3"/>
          <p:cNvSpPr>
            <a:spLocks noGrp="1"/>
          </p:cNvSpPr>
          <p:nvPr>
            <p:ph type="sldNum" sz="quarter" idx="10"/>
          </p:nvPr>
        </p:nvSpPr>
        <p:spPr/>
        <p:txBody>
          <a:bodyPr/>
          <a:lstStyle/>
          <a:p>
            <a:fld id="{DED01E58-FCA0-8D48-A509-BDF5ED6B5FDD}" type="slidenum">
              <a:rPr lang="en-US" smtClean="0"/>
              <a:t>9</a:t>
            </a:fld>
            <a:endParaRPr lang="en-US"/>
          </a:p>
        </p:txBody>
      </p:sp>
    </p:spTree>
    <p:extLst>
      <p:ext uri="{BB962C8B-B14F-4D97-AF65-F5344CB8AC3E}">
        <p14:creationId xmlns:p14="http://schemas.microsoft.com/office/powerpoint/2010/main" val="545732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624" y="3040355"/>
            <a:ext cx="5655490" cy="753532"/>
          </a:xfrm>
        </p:spPr>
        <p:txBody>
          <a:bodyPr rIns="0" anchor="t" anchorCtr="0"/>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47568" y="3886201"/>
            <a:ext cx="4679546" cy="542958"/>
          </a:xfrm>
        </p:spPr>
        <p:txBody>
          <a:bodyPr lIns="0" rIns="0">
            <a:normAutofit/>
          </a:bodyPr>
          <a:lstStyle>
            <a:lvl1pPr marL="0" indent="0" algn="r">
              <a:buNone/>
              <a:defRPr sz="2000">
                <a:solidFill>
                  <a:srgbClr val="9100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5650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3797" y="2603042"/>
            <a:ext cx="5993317" cy="634671"/>
          </a:xfrm>
        </p:spPr>
        <p:txBody>
          <a:bodyPr rIns="0" anchor="t" anchorCtr="0"/>
          <a:lstStyle>
            <a:lvl1pPr algn="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62289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79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818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4532"/>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595247"/>
            <a:ext cx="5486400" cy="33992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561270"/>
            <a:ext cx="5486400" cy="41308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705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1326245"/>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374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7" r:id="rId6"/>
  </p:sldLayoutIdLst>
  <p:hf sldNum="0" hdr="0" ftr="0" dt="0"/>
  <p:txStyles>
    <p:titleStyle>
      <a:lvl1pPr algn="l" defTabSz="457200" rtl="0" eaLnBrk="1" latinLnBrk="0" hangingPunct="1">
        <a:spcBef>
          <a:spcPct val="0"/>
        </a:spcBef>
        <a:buNone/>
        <a:defRPr sz="3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time_continue=7&amp;v=0HxU1WFDCHc"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302" y="1185850"/>
            <a:ext cx="5942213" cy="889965"/>
          </a:xfrm>
        </p:spPr>
        <p:txBody>
          <a:bodyPr>
            <a:normAutofit/>
          </a:bodyPr>
          <a:lstStyle/>
          <a:p>
            <a:endParaRPr lang="en-AU"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62107" y="2027103"/>
            <a:ext cx="5766408" cy="329361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721" y="995733"/>
            <a:ext cx="2313375" cy="987040"/>
          </a:xfrm>
          <a:prstGeom prst="rect">
            <a:avLst/>
          </a:prstGeom>
        </p:spPr>
      </p:pic>
    </p:spTree>
    <p:extLst>
      <p:ext uri="{BB962C8B-B14F-4D97-AF65-F5344CB8AC3E}">
        <p14:creationId xmlns:p14="http://schemas.microsoft.com/office/powerpoint/2010/main" val="4854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5" y="1778275"/>
            <a:ext cx="8229600" cy="3394030"/>
          </a:xfrm>
        </p:spPr>
        <p:txBody>
          <a:bodyPr>
            <a:noAutofit/>
          </a:bodyPr>
          <a:lstStyle/>
          <a:p>
            <a:pPr indent="0">
              <a:buNone/>
            </a:pPr>
            <a:r>
              <a:rPr lang="en-AU" sz="2000" dirty="0">
                <a:latin typeface="Arial" panose="020B0604020202020204" pitchFamily="34" charset="0"/>
                <a:cs typeface="Arial" panose="020B0604020202020204" pitchFamily="34" charset="0"/>
              </a:rPr>
              <a:t>Code Grey</a:t>
            </a:r>
          </a:p>
          <a:p>
            <a:pPr indent="0">
              <a:buNone/>
            </a:pPr>
            <a:r>
              <a:rPr lang="en-AU" sz="2000" dirty="0">
                <a:latin typeface="Arial" panose="020B0604020202020204" pitchFamily="34" charset="0"/>
                <a:cs typeface="Arial" panose="020B0604020202020204" pitchFamily="34" charset="0"/>
              </a:rPr>
              <a:t>Unarmed Personal Threat</a:t>
            </a:r>
          </a:p>
          <a:p>
            <a:pPr indent="0">
              <a:buNone/>
            </a:pPr>
            <a:r>
              <a:rPr lang="en-AU" sz="2000" dirty="0">
                <a:latin typeface="Arial" panose="020B0604020202020204" pitchFamily="34" charset="0"/>
                <a:cs typeface="Arial" panose="020B0604020202020204" pitchFamily="34" charset="0"/>
              </a:rPr>
              <a:t>A personal threat where the aggressor is unarmed, including aggressive behaviour where any person (patient, visitor, intruder or staff) threatens injury to others or themselves.</a:t>
            </a:r>
          </a:p>
          <a:p>
            <a:pPr indent="0">
              <a:buNone/>
            </a:pPr>
            <a:endParaRPr lang="en-AU" sz="2000" dirty="0">
              <a:latin typeface="Arial" panose="020B0604020202020204" pitchFamily="34" charset="0"/>
              <a:cs typeface="Arial" panose="020B0604020202020204" pitchFamily="34" charset="0"/>
            </a:endParaRPr>
          </a:p>
          <a:p>
            <a:pPr indent="0">
              <a:buNone/>
            </a:pPr>
            <a:r>
              <a:rPr lang="en-AU" sz="2000" b="1" dirty="0">
                <a:latin typeface="Arial" panose="020B0604020202020204" pitchFamily="34" charset="0"/>
                <a:cs typeface="Arial" panose="020B0604020202020204" pitchFamily="34" charset="0"/>
              </a:rPr>
              <a:t>Code BLACK </a:t>
            </a:r>
          </a:p>
          <a:p>
            <a:pPr indent="0">
              <a:buNone/>
            </a:pPr>
            <a:r>
              <a:rPr lang="en-AU" sz="2000" b="1" dirty="0">
                <a:latin typeface="Arial" panose="020B0604020202020204" pitchFamily="34" charset="0"/>
                <a:cs typeface="Arial" panose="020B0604020202020204" pitchFamily="34" charset="0"/>
              </a:rPr>
              <a:t>Armed Personal Threat</a:t>
            </a:r>
          </a:p>
          <a:p>
            <a:pPr indent="0">
              <a:buNone/>
            </a:pPr>
            <a:r>
              <a:rPr lang="en-AU" sz="2000" b="1" dirty="0">
                <a:latin typeface="Arial" panose="020B0604020202020204" pitchFamily="34" charset="0"/>
                <a:cs typeface="Arial" panose="020B0604020202020204" pitchFamily="34" charset="0"/>
              </a:rPr>
              <a:t>A personal threat from a person who is armed with any form of weapon. </a:t>
            </a:r>
          </a:p>
        </p:txBody>
      </p:sp>
    </p:spTree>
    <p:extLst>
      <p:ext uri="{BB962C8B-B14F-4D97-AF65-F5344CB8AC3E}">
        <p14:creationId xmlns:p14="http://schemas.microsoft.com/office/powerpoint/2010/main" val="7658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05"/>
            <a:ext cx="8229600" cy="857138"/>
          </a:xfrm>
        </p:spPr>
        <p:txBody>
          <a:bodyPr/>
          <a:lstStyle/>
          <a:p>
            <a:r>
              <a:rPr lang="en-AU" dirty="0" smtClean="0"/>
              <a:t>Confiscated weapons</a:t>
            </a:r>
            <a:endParaRPr lang="en-AU" dirty="0"/>
          </a:p>
        </p:txBody>
      </p:sp>
      <p:pic>
        <p:nvPicPr>
          <p:cNvPr id="8" name="Content Placeholder 7"/>
          <p:cNvPicPr>
            <a:picLocks noGrp="1" noChangeAspect="1"/>
          </p:cNvPicPr>
          <p:nvPr>
            <p:ph idx="1"/>
          </p:nvPr>
        </p:nvPicPr>
        <p:blipFill>
          <a:blip r:embed="rId2"/>
          <a:stretch>
            <a:fillRect/>
          </a:stretch>
        </p:blipFill>
        <p:spPr>
          <a:xfrm>
            <a:off x="268630" y="1520042"/>
            <a:ext cx="1080003" cy="3623235"/>
          </a:xfrm>
          <a:prstGeom prst="rect">
            <a:avLst/>
          </a:prstGeom>
        </p:spPr>
      </p:pic>
      <p:pic>
        <p:nvPicPr>
          <p:cNvPr id="9" name="Picture 8"/>
          <p:cNvPicPr>
            <a:picLocks noChangeAspect="1"/>
          </p:cNvPicPr>
          <p:nvPr/>
        </p:nvPicPr>
        <p:blipFill>
          <a:blip r:embed="rId3"/>
          <a:stretch>
            <a:fillRect/>
          </a:stretch>
        </p:blipFill>
        <p:spPr>
          <a:xfrm>
            <a:off x="1900852" y="1520042"/>
            <a:ext cx="4215494" cy="3623235"/>
          </a:xfrm>
          <a:prstGeom prst="rect">
            <a:avLst/>
          </a:prstGeom>
        </p:spPr>
      </p:pic>
      <p:pic>
        <p:nvPicPr>
          <p:cNvPr id="10" name="Picture 9"/>
          <p:cNvPicPr>
            <a:picLocks noChangeAspect="1"/>
          </p:cNvPicPr>
          <p:nvPr/>
        </p:nvPicPr>
        <p:blipFill>
          <a:blip r:embed="rId4"/>
          <a:stretch>
            <a:fillRect/>
          </a:stretch>
        </p:blipFill>
        <p:spPr>
          <a:xfrm>
            <a:off x="6451365" y="1760041"/>
            <a:ext cx="2475434" cy="1027305"/>
          </a:xfrm>
          <a:prstGeom prst="rect">
            <a:avLst/>
          </a:prstGeom>
        </p:spPr>
      </p:pic>
      <p:pic>
        <p:nvPicPr>
          <p:cNvPr id="11" name="Picture 10"/>
          <p:cNvPicPr>
            <a:picLocks noChangeAspect="1"/>
          </p:cNvPicPr>
          <p:nvPr/>
        </p:nvPicPr>
        <p:blipFill>
          <a:blip r:embed="rId5"/>
          <a:stretch>
            <a:fillRect/>
          </a:stretch>
        </p:blipFill>
        <p:spPr>
          <a:xfrm>
            <a:off x="6451364" y="3020903"/>
            <a:ext cx="2235436" cy="2080030"/>
          </a:xfrm>
          <a:prstGeom prst="rect">
            <a:avLst/>
          </a:prstGeom>
        </p:spPr>
      </p:pic>
    </p:spTree>
    <p:extLst>
      <p:ext uri="{BB962C8B-B14F-4D97-AF65-F5344CB8AC3E}">
        <p14:creationId xmlns:p14="http://schemas.microsoft.com/office/powerpoint/2010/main" val="25731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68"/>
            <a:ext cx="8229600" cy="857138"/>
          </a:xfrm>
        </p:spPr>
        <p:txBody>
          <a:bodyPr/>
          <a:lstStyle/>
          <a:p>
            <a:r>
              <a:rPr lang="en-AU" dirty="0"/>
              <a:t>Confiscated weapons</a:t>
            </a:r>
          </a:p>
        </p:txBody>
      </p:sp>
      <p:pic>
        <p:nvPicPr>
          <p:cNvPr id="7" name="Content Placeholder 6"/>
          <p:cNvPicPr>
            <a:picLocks noGrp="1" noChangeAspect="1"/>
          </p:cNvPicPr>
          <p:nvPr>
            <p:ph idx="1"/>
          </p:nvPr>
        </p:nvPicPr>
        <p:blipFill>
          <a:blip r:embed="rId3"/>
          <a:stretch>
            <a:fillRect/>
          </a:stretch>
        </p:blipFill>
        <p:spPr>
          <a:xfrm>
            <a:off x="457200" y="1745085"/>
            <a:ext cx="4291744" cy="3261050"/>
          </a:xfrm>
          <a:prstGeom prst="rect">
            <a:avLst/>
          </a:prstGeom>
        </p:spPr>
      </p:pic>
      <p:pic>
        <p:nvPicPr>
          <p:cNvPr id="8" name="Picture 7"/>
          <p:cNvPicPr>
            <a:picLocks noChangeAspect="1"/>
          </p:cNvPicPr>
          <p:nvPr/>
        </p:nvPicPr>
        <p:blipFill>
          <a:blip r:embed="rId4"/>
          <a:stretch>
            <a:fillRect/>
          </a:stretch>
        </p:blipFill>
        <p:spPr>
          <a:xfrm>
            <a:off x="5671959" y="1594111"/>
            <a:ext cx="2524085" cy="1758069"/>
          </a:xfrm>
          <a:prstGeom prst="rect">
            <a:avLst/>
          </a:prstGeom>
        </p:spPr>
      </p:pic>
      <p:pic>
        <p:nvPicPr>
          <p:cNvPr id="9" name="Picture 8"/>
          <p:cNvPicPr>
            <a:picLocks noChangeAspect="1"/>
          </p:cNvPicPr>
          <p:nvPr/>
        </p:nvPicPr>
        <p:blipFill>
          <a:blip r:embed="rId5"/>
          <a:stretch>
            <a:fillRect/>
          </a:stretch>
        </p:blipFill>
        <p:spPr>
          <a:xfrm>
            <a:off x="5515873" y="3454185"/>
            <a:ext cx="2836256" cy="1628631"/>
          </a:xfrm>
          <a:prstGeom prst="rect">
            <a:avLst/>
          </a:prstGeom>
        </p:spPr>
      </p:pic>
    </p:spTree>
    <p:extLst>
      <p:ext uri="{BB962C8B-B14F-4D97-AF65-F5344CB8AC3E}">
        <p14:creationId xmlns:p14="http://schemas.microsoft.com/office/powerpoint/2010/main" val="26405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Code Grey by month</a:t>
            </a:r>
            <a:endParaRPr lang="en-AU" dirty="0"/>
          </a:p>
        </p:txBody>
      </p:sp>
      <p:sp>
        <p:nvSpPr>
          <p:cNvPr id="3" name="Content Placeholder 2"/>
          <p:cNvSpPr>
            <a:spLocks noGrp="1"/>
          </p:cNvSpPr>
          <p:nvPr>
            <p:ph idx="1"/>
          </p:nvPr>
        </p:nvSpPr>
        <p:spPr/>
        <p:txBody>
          <a:bodyPr/>
          <a:lstStyle/>
          <a:p>
            <a:endParaRPr lang="en-AU" dirty="0"/>
          </a:p>
        </p:txBody>
      </p:sp>
      <p:graphicFrame>
        <p:nvGraphicFramePr>
          <p:cNvPr id="7" name="Content Placeholder 4"/>
          <p:cNvGraphicFramePr>
            <a:graphicFrameLocks/>
          </p:cNvGraphicFramePr>
          <p:nvPr>
            <p:extLst>
              <p:ext uri="{D42A27DB-BD31-4B8C-83A1-F6EECF244321}">
                <p14:modId xmlns:p14="http://schemas.microsoft.com/office/powerpoint/2010/main" val="1060451692"/>
              </p:ext>
            </p:extLst>
          </p:nvPr>
        </p:nvGraphicFramePr>
        <p:xfrm>
          <a:off x="336430" y="1600200"/>
          <a:ext cx="801394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82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Incident Reporting - challenges</a:t>
            </a:r>
            <a:endParaRPr lang="en-AU" dirty="0"/>
          </a:p>
        </p:txBody>
      </p:sp>
      <p:sp>
        <p:nvSpPr>
          <p:cNvPr id="3" name="Content Placeholder 2"/>
          <p:cNvSpPr>
            <a:spLocks noGrp="1"/>
          </p:cNvSpPr>
          <p:nvPr>
            <p:ph idx="1"/>
          </p:nvPr>
        </p:nvSpPr>
        <p:spPr>
          <a:xfrm>
            <a:off x="396815" y="1685890"/>
            <a:ext cx="8229600" cy="3394030"/>
          </a:xfrm>
        </p:spPr>
        <p:txBody>
          <a:bodyPr>
            <a:noAutofit/>
          </a:bodyPr>
          <a:lstStyle/>
          <a:p>
            <a:r>
              <a:rPr lang="en-AU" dirty="0"/>
              <a:t>Traditionally a culture of acceptance – “it’s a part of the job”</a:t>
            </a:r>
          </a:p>
          <a:p>
            <a:pPr indent="0">
              <a:buNone/>
            </a:pPr>
            <a:endParaRPr lang="en-AU" dirty="0"/>
          </a:p>
          <a:p>
            <a:r>
              <a:rPr lang="en-AU" dirty="0"/>
              <a:t>Time consuming and complex incident reporting system</a:t>
            </a:r>
          </a:p>
          <a:p>
            <a:pPr indent="0">
              <a:buNone/>
            </a:pPr>
            <a:endParaRPr lang="en-AU" dirty="0"/>
          </a:p>
          <a:p>
            <a:r>
              <a:rPr lang="en-AU" dirty="0"/>
              <a:t>Perception of no benefit in reporting</a:t>
            </a:r>
          </a:p>
        </p:txBody>
      </p:sp>
    </p:spTree>
    <p:extLst>
      <p:ext uri="{BB962C8B-B14F-4D97-AF65-F5344CB8AC3E}">
        <p14:creationId xmlns:p14="http://schemas.microsoft.com/office/powerpoint/2010/main" val="36644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37" y="217469"/>
            <a:ext cx="7228995" cy="857138"/>
          </a:xfrm>
        </p:spPr>
        <p:txBody>
          <a:bodyPr>
            <a:normAutofit fontScale="90000"/>
          </a:bodyPr>
          <a:lstStyle/>
          <a:p>
            <a:r>
              <a:rPr lang="en-AU" dirty="0" smtClean="0"/>
              <a:t>Code Grey versus OVA incidents by month</a:t>
            </a:r>
            <a:endParaRPr lang="en-AU" dirty="0"/>
          </a:p>
        </p:txBody>
      </p:sp>
      <p:sp>
        <p:nvSpPr>
          <p:cNvPr id="3" name="Content Placeholder 2"/>
          <p:cNvSpPr>
            <a:spLocks noGrp="1"/>
          </p:cNvSpPr>
          <p:nvPr>
            <p:ph idx="1"/>
          </p:nvPr>
        </p:nvSpPr>
        <p:spPr>
          <a:xfrm>
            <a:off x="457200" y="2061713"/>
            <a:ext cx="6761911" cy="4064450"/>
          </a:xfrm>
        </p:spPr>
        <p:txBody>
          <a:bodyPr/>
          <a:lstStyle/>
          <a:p>
            <a:endParaRPr lang="en-AU" dirty="0"/>
          </a:p>
        </p:txBody>
      </p:sp>
      <p:graphicFrame>
        <p:nvGraphicFramePr>
          <p:cNvPr id="9" name="Content Placeholder 5"/>
          <p:cNvGraphicFramePr>
            <a:graphicFrameLocks/>
          </p:cNvGraphicFramePr>
          <p:nvPr>
            <p:extLst>
              <p:ext uri="{D42A27DB-BD31-4B8C-83A1-F6EECF244321}">
                <p14:modId xmlns:p14="http://schemas.microsoft.com/office/powerpoint/2010/main" val="1070791345"/>
              </p:ext>
            </p:extLst>
          </p:nvPr>
        </p:nvGraphicFramePr>
        <p:xfrm>
          <a:off x="0" y="1483743"/>
          <a:ext cx="9031857" cy="4900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74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016"/>
            <a:ext cx="8229600" cy="857138"/>
          </a:xfrm>
        </p:spPr>
        <p:txBody>
          <a:bodyPr/>
          <a:lstStyle/>
          <a:p>
            <a:r>
              <a:rPr lang="en-AU" dirty="0" smtClean="0"/>
              <a:t>Key developments in recent years</a:t>
            </a:r>
            <a:endParaRPr lang="en-AU" dirty="0"/>
          </a:p>
        </p:txBody>
      </p:sp>
      <p:pic>
        <p:nvPicPr>
          <p:cNvPr id="5" name="Content Placeholder 4"/>
          <p:cNvPicPr>
            <a:picLocks noGrp="1" noChangeAspect="1"/>
          </p:cNvPicPr>
          <p:nvPr>
            <p:ph idx="1"/>
          </p:nvPr>
        </p:nvPicPr>
        <p:blipFill>
          <a:blip r:embed="rId3"/>
          <a:stretch>
            <a:fillRect/>
          </a:stretch>
        </p:blipFill>
        <p:spPr>
          <a:xfrm>
            <a:off x="3180184" y="1460744"/>
            <a:ext cx="2783633" cy="3833495"/>
          </a:xfrm>
          <a:prstGeom prst="rect">
            <a:avLst/>
          </a:prstGeom>
        </p:spPr>
      </p:pic>
      <p:pic>
        <p:nvPicPr>
          <p:cNvPr id="4" name="Picture 3"/>
          <p:cNvPicPr>
            <a:picLocks noChangeAspect="1"/>
          </p:cNvPicPr>
          <p:nvPr/>
        </p:nvPicPr>
        <p:blipFill>
          <a:blip r:embed="rId4"/>
          <a:stretch>
            <a:fillRect/>
          </a:stretch>
        </p:blipFill>
        <p:spPr>
          <a:xfrm>
            <a:off x="241329" y="1460744"/>
            <a:ext cx="2704688" cy="3846397"/>
          </a:xfrm>
          <a:prstGeom prst="rect">
            <a:avLst/>
          </a:prstGeom>
        </p:spPr>
      </p:pic>
      <p:pic>
        <p:nvPicPr>
          <p:cNvPr id="6" name="Picture 5"/>
          <p:cNvPicPr>
            <a:picLocks noChangeAspect="1"/>
          </p:cNvPicPr>
          <p:nvPr/>
        </p:nvPicPr>
        <p:blipFill>
          <a:blip r:embed="rId5"/>
          <a:stretch>
            <a:fillRect/>
          </a:stretch>
        </p:blipFill>
        <p:spPr>
          <a:xfrm>
            <a:off x="6197984" y="1460744"/>
            <a:ext cx="2740769" cy="3833495"/>
          </a:xfrm>
          <a:prstGeom prst="rect">
            <a:avLst/>
          </a:prstGeom>
        </p:spPr>
      </p:pic>
    </p:spTree>
    <p:extLst>
      <p:ext uri="{BB962C8B-B14F-4D97-AF65-F5344CB8AC3E}">
        <p14:creationId xmlns:p14="http://schemas.microsoft.com/office/powerpoint/2010/main" val="546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39" y="316416"/>
            <a:ext cx="8229600" cy="857138"/>
          </a:xfrm>
        </p:spPr>
        <p:txBody>
          <a:bodyPr>
            <a:normAutofit/>
          </a:bodyPr>
          <a:lstStyle/>
          <a:p>
            <a:r>
              <a:rPr lang="en-AU" dirty="0">
                <a:latin typeface="Arial" panose="020B0604020202020204" pitchFamily="34" charset="0"/>
                <a:cs typeface="Arial" panose="020B0604020202020204" pitchFamily="34" charset="0"/>
              </a:rPr>
              <a:t>What </a:t>
            </a:r>
            <a:r>
              <a:rPr lang="en-AU" dirty="0" smtClean="0">
                <a:latin typeface="Arial" panose="020B0604020202020204" pitchFamily="34" charset="0"/>
                <a:cs typeface="Arial" panose="020B0604020202020204" pitchFamily="34" charset="0"/>
              </a:rPr>
              <a:t>Barwon Health is doing</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7639" y="1431985"/>
            <a:ext cx="8831086" cy="4925683"/>
          </a:xfrm>
        </p:spPr>
        <p:txBody>
          <a:bodyPr>
            <a:normAutofit fontScale="70000" lnSpcReduction="20000"/>
          </a:bodyPr>
          <a:lstStyle/>
          <a:p>
            <a:pPr>
              <a:spcBef>
                <a:spcPts val="600"/>
              </a:spcBef>
              <a:spcAft>
                <a:spcPts val="600"/>
              </a:spcAft>
              <a:buFont typeface="Arial" panose="020B0604020202020204" pitchFamily="34" charset="0"/>
              <a:buChar char="•"/>
            </a:pPr>
            <a:r>
              <a:rPr lang="en-AU" sz="2900" dirty="0" smtClean="0">
                <a:latin typeface="Arial" panose="020B0604020202020204" pitchFamily="34" charset="0"/>
                <a:cs typeface="Arial" panose="020B0604020202020204" pitchFamily="34" charset="0"/>
              </a:rPr>
              <a:t>OVA Working Group:</a:t>
            </a:r>
          </a:p>
          <a:p>
            <a:pPr marL="300038" lvl="2" indent="-128588">
              <a:spcBef>
                <a:spcPts val="600"/>
              </a:spcBef>
              <a:spcAft>
                <a:spcPts val="600"/>
              </a:spcAft>
              <a:buFont typeface="Arial" panose="020B0604020202020204" pitchFamily="34" charset="0"/>
              <a:buChar char="•"/>
            </a:pPr>
            <a:r>
              <a:rPr lang="en-AU" sz="2900" i="1" dirty="0" smtClean="0">
                <a:latin typeface="Arial" panose="020B0604020202020204" pitchFamily="34" charset="0"/>
                <a:cs typeface="Arial" panose="020B0604020202020204" pitchFamily="34" charset="0"/>
              </a:rPr>
              <a:t>comprising executive, management, HSR, unions, </a:t>
            </a:r>
            <a:r>
              <a:rPr lang="en-AU" sz="2900" i="1" dirty="0" err="1" smtClean="0">
                <a:latin typeface="Arial" panose="020B0604020202020204" pitchFamily="34" charset="0"/>
                <a:cs typeface="Arial" panose="020B0604020202020204" pitchFamily="34" charset="0"/>
              </a:rPr>
              <a:t>WorkSafe</a:t>
            </a:r>
            <a:r>
              <a:rPr lang="en-AU" sz="2900" i="1" dirty="0" smtClean="0">
                <a:latin typeface="Arial" panose="020B0604020202020204" pitchFamily="34" charset="0"/>
                <a:cs typeface="Arial" panose="020B0604020202020204" pitchFamily="34" charset="0"/>
              </a:rPr>
              <a:t> and Vic Police.</a:t>
            </a:r>
          </a:p>
          <a:p>
            <a:pPr>
              <a:spcBef>
                <a:spcPts val="600"/>
              </a:spcBef>
              <a:spcAft>
                <a:spcPts val="600"/>
              </a:spcAft>
            </a:pPr>
            <a:r>
              <a:rPr lang="en-AU" sz="2900" dirty="0" smtClean="0">
                <a:latin typeface="Arial" panose="020B0604020202020204" pitchFamily="34" charset="0"/>
                <a:cs typeface="Arial" panose="020B0604020202020204" pitchFamily="34" charset="0"/>
              </a:rPr>
              <a:t>OVA Action Plan</a:t>
            </a:r>
          </a:p>
          <a:p>
            <a:pPr>
              <a:spcBef>
                <a:spcPts val="600"/>
              </a:spcBef>
              <a:spcAft>
                <a:spcPts val="600"/>
              </a:spcAft>
            </a:pPr>
            <a:r>
              <a:rPr lang="en-AU" sz="2900" dirty="0" smtClean="0">
                <a:latin typeface="Arial" panose="020B0604020202020204" pitchFamily="34" charset="0"/>
                <a:cs typeface="Arial" panose="020B0604020202020204" pitchFamily="34" charset="0"/>
              </a:rPr>
              <a:t>OVA Training Program for all staff – (MOVAIT)</a:t>
            </a:r>
          </a:p>
          <a:p>
            <a:pPr>
              <a:spcBef>
                <a:spcPts val="600"/>
              </a:spcBef>
              <a:spcAft>
                <a:spcPts val="600"/>
              </a:spcAft>
            </a:pPr>
            <a:r>
              <a:rPr lang="en-AU" sz="2900" dirty="0" smtClean="0">
                <a:latin typeface="Arial" panose="020B0604020202020204" pitchFamily="34" charset="0"/>
                <a:cs typeface="Arial" panose="020B0604020202020204" pitchFamily="34" charset="0"/>
              </a:rPr>
              <a:t>Code Grey and Code Black procedures</a:t>
            </a:r>
          </a:p>
          <a:p>
            <a:pPr>
              <a:spcBef>
                <a:spcPts val="600"/>
              </a:spcBef>
              <a:spcAft>
                <a:spcPts val="600"/>
              </a:spcAft>
            </a:pPr>
            <a:r>
              <a:rPr lang="en-AU" sz="2900" dirty="0" smtClean="0">
                <a:latin typeface="Arial" panose="020B0604020202020204" pitchFamily="34" charset="0"/>
                <a:cs typeface="Arial" panose="020B0604020202020204" pitchFamily="34" charset="0"/>
              </a:rPr>
              <a:t>Duress alarms in high risk areas</a:t>
            </a:r>
          </a:p>
          <a:p>
            <a:pPr>
              <a:spcBef>
                <a:spcPts val="600"/>
              </a:spcBef>
              <a:spcAft>
                <a:spcPts val="600"/>
              </a:spcAft>
            </a:pPr>
            <a:r>
              <a:rPr lang="en-AU" sz="2900" dirty="0" smtClean="0">
                <a:latin typeface="Arial" panose="020B0604020202020204" pitchFamily="34" charset="0"/>
                <a:cs typeface="Arial" panose="020B0604020202020204" pitchFamily="34" charset="0"/>
              </a:rPr>
              <a:t>Increased security presence in the Emergency Department</a:t>
            </a:r>
          </a:p>
          <a:p>
            <a:pPr>
              <a:spcBef>
                <a:spcPts val="600"/>
              </a:spcBef>
              <a:spcAft>
                <a:spcPts val="600"/>
              </a:spcAft>
            </a:pPr>
            <a:r>
              <a:rPr lang="en-AU" sz="2900" dirty="0" smtClean="0">
                <a:latin typeface="Arial" panose="020B0604020202020204" pitchFamily="34" charset="0"/>
                <a:cs typeface="Arial" panose="020B0604020202020204" pitchFamily="34" charset="0"/>
              </a:rPr>
              <a:t>Establishment of a stronger relationship with Victoria Police</a:t>
            </a:r>
          </a:p>
          <a:p>
            <a:pPr>
              <a:spcBef>
                <a:spcPts val="600"/>
              </a:spcBef>
              <a:spcAft>
                <a:spcPts val="600"/>
              </a:spcAft>
            </a:pPr>
            <a:r>
              <a:rPr lang="en-AU" sz="2900" dirty="0" smtClean="0">
                <a:latin typeface="Arial" panose="020B0604020202020204" pitchFamily="34" charset="0"/>
                <a:cs typeface="Arial" panose="020B0604020202020204" pitchFamily="34" charset="0"/>
              </a:rPr>
              <a:t>Implementation of police handover tool in the Emergency Department</a:t>
            </a:r>
          </a:p>
          <a:p>
            <a:pPr>
              <a:spcBef>
                <a:spcPts val="600"/>
              </a:spcBef>
              <a:spcAft>
                <a:spcPts val="600"/>
              </a:spcAft>
            </a:pPr>
            <a:r>
              <a:rPr lang="en-AU" sz="2900" dirty="0" smtClean="0">
                <a:latin typeface="Arial" panose="020B0604020202020204" pitchFamily="34" charset="0"/>
                <a:cs typeface="Arial" panose="020B0604020202020204" pitchFamily="34" charset="0"/>
              </a:rPr>
              <a:t>OVA incident data reported to the Board and Executive</a:t>
            </a:r>
          </a:p>
          <a:p>
            <a:pPr>
              <a:spcBef>
                <a:spcPts val="600"/>
              </a:spcBef>
              <a:spcAft>
                <a:spcPts val="600"/>
              </a:spcAft>
            </a:pPr>
            <a:r>
              <a:rPr lang="en-AU" sz="2900" dirty="0" smtClean="0">
                <a:latin typeface="Arial" panose="020B0604020202020204" pitchFamily="34" charset="0"/>
                <a:cs typeface="Arial" panose="020B0604020202020204" pitchFamily="34" charset="0"/>
              </a:rPr>
              <a:t>OHS input at design phase of all capital projects.</a:t>
            </a:r>
          </a:p>
          <a:p>
            <a:pPr indent="0">
              <a:buNone/>
            </a:pPr>
            <a:endParaRPr lang="en-AU" dirty="0"/>
          </a:p>
        </p:txBody>
      </p:sp>
    </p:spTree>
    <p:extLst>
      <p:ext uri="{BB962C8B-B14F-4D97-AF65-F5344CB8AC3E}">
        <p14:creationId xmlns:p14="http://schemas.microsoft.com/office/powerpoint/2010/main" val="34645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254837"/>
            <a:ext cx="7327543" cy="994554"/>
          </a:xfrm>
        </p:spPr>
        <p:txBody>
          <a:bodyPr>
            <a:normAutofit fontScale="90000"/>
          </a:bodyPr>
          <a:lstStyle/>
          <a:p>
            <a:r>
              <a:rPr lang="en-AU" dirty="0">
                <a:latin typeface="Arial" panose="020B0604020202020204" pitchFamily="34" charset="0"/>
                <a:cs typeface="Arial" panose="020B0604020202020204" pitchFamily="34" charset="0"/>
              </a:rPr>
              <a:t>What </a:t>
            </a:r>
            <a:r>
              <a:rPr lang="en-AU" dirty="0" smtClean="0">
                <a:latin typeface="Arial" panose="020B0604020202020204" pitchFamily="34" charset="0"/>
                <a:cs typeface="Arial" panose="020B0604020202020204" pitchFamily="34" charset="0"/>
              </a:rPr>
              <a:t>Barwon Health is doing </a:t>
            </a:r>
            <a:br>
              <a:rPr lang="en-AU" dirty="0" smtClean="0">
                <a:latin typeface="Arial" panose="020B0604020202020204" pitchFamily="34" charset="0"/>
                <a:cs typeface="Arial" panose="020B0604020202020204" pitchFamily="34" charset="0"/>
              </a:rPr>
            </a:br>
            <a:r>
              <a:rPr lang="en-AU" dirty="0" smtClean="0">
                <a:latin typeface="Arial" panose="020B0604020202020204" pitchFamily="34" charset="0"/>
                <a:cs typeface="Arial" panose="020B0604020202020204" pitchFamily="34" charset="0"/>
              </a:rPr>
              <a:t>– coming up….</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0157" y="1396041"/>
            <a:ext cx="8477413" cy="1951008"/>
          </a:xfrm>
        </p:spPr>
        <p:txBody>
          <a:bodyPr>
            <a:noAutofit/>
          </a:bodyPr>
          <a:lstStyle/>
          <a:p>
            <a:pPr lvl="0">
              <a:spcBef>
                <a:spcPts val="1200"/>
              </a:spcBef>
              <a:spcAft>
                <a:spcPts val="1200"/>
              </a:spcAft>
            </a:pPr>
            <a:r>
              <a:rPr lang="en-AU" sz="1800" dirty="0">
                <a:latin typeface="Arial" panose="020B0604020202020204" pitchFamily="34" charset="0"/>
                <a:cs typeface="Arial" panose="020B0604020202020204" pitchFamily="34" charset="0"/>
              </a:rPr>
              <a:t>Appointment of </a:t>
            </a:r>
            <a:r>
              <a:rPr lang="en-AU" sz="1800" i="1" dirty="0">
                <a:latin typeface="Arial" panose="020B0604020202020204" pitchFamily="34" charset="0"/>
                <a:cs typeface="Arial" panose="020B0604020202020204" pitchFamily="34" charset="0"/>
              </a:rPr>
              <a:t>Coordinator – OVA – Prevention &amp; Management</a:t>
            </a:r>
            <a:r>
              <a:rPr lang="en-AU" sz="1800" dirty="0">
                <a:latin typeface="Arial" panose="020B0604020202020204" pitchFamily="34" charset="0"/>
                <a:cs typeface="Arial" panose="020B0604020202020204" pitchFamily="34" charset="0"/>
              </a:rPr>
              <a:t>.</a:t>
            </a:r>
          </a:p>
          <a:p>
            <a:pPr lvl="0">
              <a:spcBef>
                <a:spcPts val="1200"/>
              </a:spcBef>
              <a:spcAft>
                <a:spcPts val="1200"/>
              </a:spcAft>
            </a:pPr>
            <a:r>
              <a:rPr lang="en-AU" sz="1800" dirty="0">
                <a:latin typeface="Arial" panose="020B0604020202020204" pitchFamily="34" charset="0"/>
                <a:cs typeface="Arial" panose="020B0604020202020204" pitchFamily="34" charset="0"/>
              </a:rPr>
              <a:t>Mobile duress system for community staff.</a:t>
            </a:r>
          </a:p>
          <a:p>
            <a:pPr lvl="0">
              <a:spcBef>
                <a:spcPts val="1200"/>
              </a:spcBef>
              <a:spcAft>
                <a:spcPts val="1200"/>
              </a:spcAft>
            </a:pPr>
            <a:r>
              <a:rPr lang="en-AU" sz="1800" dirty="0">
                <a:latin typeface="Arial" panose="020B0604020202020204" pitchFamily="34" charset="0"/>
                <a:cs typeface="Arial" panose="020B0604020202020204" pitchFamily="34" charset="0"/>
              </a:rPr>
              <a:t>Behavioural Assessment Room in the Emergency Department.</a:t>
            </a:r>
          </a:p>
          <a:p>
            <a:pPr lvl="0">
              <a:spcBef>
                <a:spcPts val="1200"/>
              </a:spcBef>
              <a:spcAft>
                <a:spcPts val="1200"/>
              </a:spcAft>
            </a:pPr>
            <a:r>
              <a:rPr lang="en-AU" sz="1800" dirty="0">
                <a:latin typeface="Arial" panose="020B0604020202020204" pitchFamily="34" charset="0"/>
                <a:cs typeface="Arial" panose="020B0604020202020204" pitchFamily="34" charset="0"/>
              </a:rPr>
              <a:t>Review of Code Grey procedures, including the roll out of a </a:t>
            </a:r>
            <a:r>
              <a:rPr lang="en-AU" sz="1800" i="1" dirty="0">
                <a:latin typeface="Arial" panose="020B0604020202020204" pitchFamily="34" charset="0"/>
                <a:cs typeface="Arial" panose="020B0604020202020204" pitchFamily="34" charset="0"/>
              </a:rPr>
              <a:t>Planned</a:t>
            </a:r>
            <a:r>
              <a:rPr lang="en-AU" sz="1800" dirty="0">
                <a:latin typeface="Arial" panose="020B0604020202020204" pitchFamily="34" charset="0"/>
                <a:cs typeface="Arial" panose="020B0604020202020204" pitchFamily="34" charset="0"/>
              </a:rPr>
              <a:t> </a:t>
            </a:r>
            <a:r>
              <a:rPr lang="en-AU" sz="1800" i="1" dirty="0">
                <a:latin typeface="Arial" panose="020B0604020202020204" pitchFamily="34" charset="0"/>
                <a:cs typeface="Arial" panose="020B0604020202020204" pitchFamily="34" charset="0"/>
              </a:rPr>
              <a:t>Code Grey</a:t>
            </a:r>
            <a:r>
              <a:rPr lang="en-AU" sz="1800" dirty="0">
                <a:latin typeface="Arial" panose="020B0604020202020204" pitchFamily="34" charset="0"/>
                <a:cs typeface="Arial" panose="020B0604020202020204" pitchFamily="34" charset="0"/>
              </a:rPr>
              <a:t>.</a:t>
            </a:r>
          </a:p>
          <a:p>
            <a:pPr lvl="0">
              <a:spcBef>
                <a:spcPts val="1200"/>
              </a:spcBef>
              <a:spcAft>
                <a:spcPts val="1200"/>
              </a:spcAft>
            </a:pPr>
            <a:r>
              <a:rPr lang="en-AU" sz="1800" dirty="0">
                <a:latin typeface="Arial" panose="020B0604020202020204" pitchFamily="34" charset="0"/>
                <a:cs typeface="Arial" panose="020B0604020202020204" pitchFamily="34" charset="0"/>
              </a:rPr>
              <a:t>Review of Barwon Health’s OVA training model (MOVAIT).</a:t>
            </a:r>
          </a:p>
          <a:p>
            <a:pPr lvl="0">
              <a:spcBef>
                <a:spcPts val="1200"/>
              </a:spcBef>
              <a:spcAft>
                <a:spcPts val="1200"/>
              </a:spcAft>
            </a:pPr>
            <a:r>
              <a:rPr lang="en-AU" sz="1800" dirty="0">
                <a:latin typeface="Arial" panose="020B0604020202020204" pitchFamily="34" charset="0"/>
                <a:cs typeface="Arial" panose="020B0604020202020204" pitchFamily="34" charset="0"/>
              </a:rPr>
              <a:t>Implementation of behavioural monitoring tool (</a:t>
            </a:r>
            <a:r>
              <a:rPr lang="en-AU" sz="1800" dirty="0" err="1">
                <a:latin typeface="Arial" panose="020B0604020202020204" pitchFamily="34" charset="0"/>
                <a:cs typeface="Arial" panose="020B0604020202020204" pitchFamily="34" charset="0"/>
              </a:rPr>
              <a:t>Broset</a:t>
            </a:r>
            <a:r>
              <a:rPr lang="en-AU" sz="1800" dirty="0">
                <a:latin typeface="Arial" panose="020B0604020202020204" pitchFamily="34" charset="0"/>
                <a:cs typeface="Arial" panose="020B0604020202020204" pitchFamily="34" charset="0"/>
              </a:rPr>
              <a:t> Violence Checklist) in the </a:t>
            </a:r>
            <a:r>
              <a:rPr lang="en-AU" sz="1800" dirty="0" smtClean="0">
                <a:latin typeface="Arial" panose="020B0604020202020204" pitchFamily="34" charset="0"/>
                <a:cs typeface="Arial" panose="020B0604020202020204" pitchFamily="34" charset="0"/>
              </a:rPr>
              <a:t>Emergency </a:t>
            </a:r>
            <a:r>
              <a:rPr lang="en-AU" sz="1800" dirty="0">
                <a:latin typeface="Arial" panose="020B0604020202020204" pitchFamily="34" charset="0"/>
                <a:cs typeface="Arial" panose="020B0604020202020204" pitchFamily="34" charset="0"/>
              </a:rPr>
              <a:t>Department.</a:t>
            </a:r>
          </a:p>
          <a:p>
            <a:pPr lvl="0">
              <a:spcBef>
                <a:spcPts val="1200"/>
              </a:spcBef>
              <a:spcAft>
                <a:spcPts val="1200"/>
              </a:spcAft>
            </a:pPr>
            <a:r>
              <a:rPr lang="en-AU" sz="1800" dirty="0">
                <a:latin typeface="Arial" panose="020B0604020202020204" pitchFamily="34" charset="0"/>
                <a:cs typeface="Arial" panose="020B0604020202020204" pitchFamily="34" charset="0"/>
              </a:rPr>
              <a:t>Increased security presence at the McKellar Centre.</a:t>
            </a:r>
          </a:p>
          <a:p>
            <a:pPr lvl="0">
              <a:spcBef>
                <a:spcPts val="1200"/>
              </a:spcBef>
              <a:spcAft>
                <a:spcPts val="1200"/>
              </a:spcAft>
            </a:pPr>
            <a:r>
              <a:rPr lang="en-AU" sz="1800" dirty="0">
                <a:latin typeface="Arial" panose="020B0604020202020204" pitchFamily="34" charset="0"/>
                <a:cs typeface="Arial" panose="020B0604020202020204" pitchFamily="34" charset="0"/>
              </a:rPr>
              <a:t>Improved ward lock-down during after-hours.</a:t>
            </a:r>
          </a:p>
          <a:p>
            <a:pPr>
              <a:spcBef>
                <a:spcPts val="1200"/>
              </a:spcBef>
              <a:spcAft>
                <a:spcPts val="1200"/>
              </a:spcAft>
            </a:pPr>
            <a:endParaRPr lang="en-AU" sz="1650" dirty="0">
              <a:latin typeface="Roihu" panose="02000000000000000000" pitchFamily="50" charset="0"/>
            </a:endParaRPr>
          </a:p>
        </p:txBody>
      </p:sp>
    </p:spTree>
    <p:extLst>
      <p:ext uri="{BB962C8B-B14F-4D97-AF65-F5344CB8AC3E}">
        <p14:creationId xmlns:p14="http://schemas.microsoft.com/office/powerpoint/2010/main" val="41317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1051" y="982610"/>
            <a:ext cx="2388261" cy="1018991"/>
          </a:xfrm>
          <a:prstGeom prst="rect">
            <a:avLst/>
          </a:prstGeom>
        </p:spPr>
      </p:pic>
      <p:pic>
        <p:nvPicPr>
          <p:cNvPr id="1026" name="Picture 2" descr="https://www.worksafe.vic.gov.au/__data/assets/image/0011/210989/ova-aged-care-hero-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61" y="2082528"/>
            <a:ext cx="4807576" cy="328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83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22" y="1789578"/>
            <a:ext cx="7461849" cy="2523630"/>
          </a:xfrm>
        </p:spPr>
        <p:txBody>
          <a:bodyPr>
            <a:normAutofit fontScale="90000"/>
          </a:bodyPr>
          <a:lstStyle/>
          <a:p>
            <a:pPr algn="l"/>
            <a:r>
              <a:rPr lang="en-US" dirty="0"/>
              <a:t>Occupational Violence and Aggression – </a:t>
            </a:r>
            <a:br>
              <a:rPr lang="en-US" dirty="0"/>
            </a:br>
            <a:r>
              <a:rPr lang="en-US" dirty="0" smtClean="0"/>
              <a:t>Barwon Health’s approach. </a:t>
            </a:r>
            <a:br>
              <a:rPr lang="en-US" dirty="0" smtClean="0"/>
            </a:br>
            <a:r>
              <a:rPr lang="en-US" dirty="0" smtClean="0"/>
              <a:t/>
            </a:r>
            <a:br>
              <a:rPr lang="en-US" dirty="0" smtClean="0"/>
            </a:br>
            <a:r>
              <a:rPr lang="en-US" sz="2000" dirty="0" smtClean="0"/>
              <a:t>James </a:t>
            </a:r>
            <a:r>
              <a:rPr lang="en-US" sz="2000" dirty="0"/>
              <a:t>Tamblyn</a:t>
            </a:r>
            <a:br>
              <a:rPr lang="en-US" sz="2000" dirty="0"/>
            </a:br>
            <a:r>
              <a:rPr lang="en-US" sz="2000" dirty="0"/>
              <a:t>Director Workforce Safety </a:t>
            </a:r>
            <a:br>
              <a:rPr lang="en-US" sz="2000" dirty="0"/>
            </a:br>
            <a:r>
              <a:rPr lang="en-US" sz="2000" dirty="0"/>
              <a:t>Barwon Health</a:t>
            </a:r>
            <a:r>
              <a:rPr lang="en-US" dirty="0"/>
              <a:t/>
            </a:r>
            <a:br>
              <a:rPr lang="en-US" dirty="0"/>
            </a:br>
            <a:endParaRPr lang="en-AU" dirty="0">
              <a:latin typeface="Arial" pitchFamily="34" charset="0"/>
              <a:cs typeface="Arial" pitchFamily="34" charset="0"/>
            </a:endParaRPr>
          </a:p>
        </p:txBody>
      </p:sp>
    </p:spTree>
    <p:extLst>
      <p:ext uri="{BB962C8B-B14F-4D97-AF65-F5344CB8AC3E}">
        <p14:creationId xmlns:p14="http://schemas.microsoft.com/office/powerpoint/2010/main" val="1831565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789075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a:bodyPr>
          <a:lstStyle/>
          <a:p>
            <a:r>
              <a:rPr lang="en-AU" sz="2400" dirty="0">
                <a:latin typeface="Arial" panose="020B0604020202020204" pitchFamily="34" charset="0"/>
                <a:cs typeface="Arial" panose="020B0604020202020204" pitchFamily="34" charset="0"/>
              </a:rPr>
              <a:t>What is OVA?</a:t>
            </a:r>
          </a:p>
          <a:p>
            <a:r>
              <a:rPr lang="en-AU" sz="2400" dirty="0">
                <a:latin typeface="Arial" panose="020B0604020202020204" pitchFamily="34" charset="0"/>
                <a:cs typeface="Arial" panose="020B0604020202020204" pitchFamily="34" charset="0"/>
              </a:rPr>
              <a:t>The impacts of OVA</a:t>
            </a:r>
          </a:p>
          <a:p>
            <a:r>
              <a:rPr lang="en-AU" sz="2400" dirty="0">
                <a:latin typeface="Arial" panose="020B0604020202020204" pitchFamily="34" charset="0"/>
                <a:cs typeface="Arial" panose="020B0604020202020204" pitchFamily="34" charset="0"/>
              </a:rPr>
              <a:t>The prevalence of OVA </a:t>
            </a:r>
            <a:r>
              <a:rPr lang="en-AU" sz="2400" dirty="0" smtClean="0">
                <a:latin typeface="Arial" panose="020B0604020202020204" pitchFamily="34" charset="0"/>
                <a:cs typeface="Arial" panose="020B0604020202020204" pitchFamily="34" charset="0"/>
              </a:rPr>
              <a:t>at Barwon Health</a:t>
            </a:r>
            <a:endParaRPr lang="en-AU" sz="2400" dirty="0">
              <a:latin typeface="Arial" panose="020B0604020202020204" pitchFamily="34" charset="0"/>
              <a:cs typeface="Arial" panose="020B0604020202020204" pitchFamily="34" charset="0"/>
            </a:endParaRPr>
          </a:p>
          <a:p>
            <a:r>
              <a:rPr lang="en-AU" sz="2400" smtClean="0">
                <a:latin typeface="Arial" panose="020B0604020202020204" pitchFamily="34" charset="0"/>
                <a:cs typeface="Arial" panose="020B0604020202020204" pitchFamily="34" charset="0"/>
              </a:rPr>
              <a:t>What </a:t>
            </a:r>
            <a:r>
              <a:rPr lang="en-AU" sz="2400" dirty="0">
                <a:latin typeface="Arial" panose="020B0604020202020204" pitchFamily="34" charset="0"/>
                <a:cs typeface="Arial" panose="020B0604020202020204" pitchFamily="34" charset="0"/>
              </a:rPr>
              <a:t>is being done about OVA? </a:t>
            </a:r>
          </a:p>
        </p:txBody>
      </p:sp>
    </p:spTree>
    <p:extLst>
      <p:ext uri="{BB962C8B-B14F-4D97-AF65-F5344CB8AC3E}">
        <p14:creationId xmlns:p14="http://schemas.microsoft.com/office/powerpoint/2010/main" val="183818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Barwon Health – a snapshot</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024" y="2652722"/>
            <a:ext cx="4875579" cy="1875223"/>
          </a:xfrm>
        </p:spPr>
      </p:pic>
      <p:sp>
        <p:nvSpPr>
          <p:cNvPr id="5" name="TextBox 4"/>
          <p:cNvSpPr txBox="1"/>
          <p:nvPr/>
        </p:nvSpPr>
        <p:spPr>
          <a:xfrm>
            <a:off x="207035" y="1639018"/>
            <a:ext cx="3763990" cy="4505079"/>
          </a:xfrm>
          <a:prstGeom prst="rect">
            <a:avLst/>
          </a:prstGeom>
          <a:noFill/>
        </p:spPr>
        <p:txBody>
          <a:bodyPr wrap="square" rtlCol="0">
            <a:spAutoFit/>
          </a:bodyPr>
          <a:lstStyle/>
          <a:p>
            <a:pPr marL="214313"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Approximately 7000 employees</a:t>
            </a:r>
          </a:p>
          <a:p>
            <a:pPr marL="214313"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Primary catchment: approximately 350,000 people</a:t>
            </a:r>
          </a:p>
          <a:p>
            <a:pPr marL="214313"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Over 30 sites</a:t>
            </a:r>
          </a:p>
          <a:p>
            <a:pPr marL="214313"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Over 1000 inpatient beds</a:t>
            </a:r>
          </a:p>
          <a:p>
            <a:pPr marL="214313"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Full spectrum of health services:</a:t>
            </a:r>
          </a:p>
          <a:p>
            <a:pPr marL="622552" lvl="1"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Emergency</a:t>
            </a:r>
          </a:p>
          <a:p>
            <a:pPr marL="622552" lvl="1"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Acute and Mental Health </a:t>
            </a:r>
          </a:p>
          <a:p>
            <a:pPr marL="622552" lvl="1"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Community Health</a:t>
            </a:r>
          </a:p>
          <a:p>
            <a:pPr marL="622552" lvl="1"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Sub-Acute / Rehabilitation</a:t>
            </a:r>
          </a:p>
          <a:p>
            <a:pPr marL="622552" lvl="1" indent="-214313">
              <a:buFont typeface="Arial" panose="020B0604020202020204" pitchFamily="34" charset="0"/>
              <a:buChar char="•"/>
            </a:pPr>
            <a:r>
              <a:rPr lang="en-AU" sz="2000" dirty="0">
                <a:latin typeface="Arial" panose="020B0604020202020204" pitchFamily="34" charset="0"/>
                <a:cs typeface="Arial" panose="020B0604020202020204" pitchFamily="34" charset="0"/>
              </a:rPr>
              <a:t>Aged Care</a:t>
            </a:r>
          </a:p>
          <a:p>
            <a:pPr marL="214313" indent="-214313">
              <a:buFont typeface="Arial" panose="020B0604020202020204" pitchFamily="34" charset="0"/>
              <a:buChar char="•"/>
            </a:pPr>
            <a:endParaRPr lang="en-AU" sz="675" dirty="0"/>
          </a:p>
        </p:txBody>
      </p:sp>
    </p:spTree>
    <p:extLst>
      <p:ext uri="{BB962C8B-B14F-4D97-AF65-F5344CB8AC3E}">
        <p14:creationId xmlns:p14="http://schemas.microsoft.com/office/powerpoint/2010/main" val="1537275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Defining OVA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770" y="1500996"/>
            <a:ext cx="7875224" cy="3056037"/>
          </a:xfrm>
        </p:spPr>
        <p:txBody>
          <a:bodyPr>
            <a:normAutofit/>
          </a:bodyPr>
          <a:lstStyle/>
          <a:p>
            <a:endParaRPr lang="en-AU" dirty="0"/>
          </a:p>
          <a:p>
            <a:pPr indent="0">
              <a:buNone/>
            </a:pPr>
            <a:r>
              <a:rPr lang="en-AU" sz="2250" dirty="0">
                <a:latin typeface="Arial" panose="020B0604020202020204" pitchFamily="34" charset="0"/>
                <a:cs typeface="Arial" panose="020B0604020202020204" pitchFamily="34" charset="0"/>
              </a:rPr>
              <a:t>Any incident where an employee is abused, threatened or assaulted in circumstances arising out of, or in the course of their employment.</a:t>
            </a:r>
          </a:p>
          <a:p>
            <a:endParaRPr lang="en-US" dirty="0"/>
          </a:p>
        </p:txBody>
      </p:sp>
    </p:spTree>
    <p:extLst>
      <p:ext uri="{BB962C8B-B14F-4D97-AF65-F5344CB8AC3E}">
        <p14:creationId xmlns:p14="http://schemas.microsoft.com/office/powerpoint/2010/main" val="62098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81" y="291841"/>
            <a:ext cx="8229600" cy="857138"/>
          </a:xfrm>
        </p:spPr>
        <p:txBody>
          <a:bodyPr/>
          <a:lstStyle/>
          <a:p>
            <a:r>
              <a:rPr lang="en-AU" dirty="0">
                <a:latin typeface="Arial" panose="020B0604020202020204" pitchFamily="34" charset="0"/>
                <a:cs typeface="Arial" panose="020B0604020202020204" pitchFamily="34" charset="0"/>
              </a:rPr>
              <a:t>OVA can take many forms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76710" y="1630392"/>
            <a:ext cx="8229600" cy="4525963"/>
          </a:xfrm>
        </p:spPr>
        <p:txBody>
          <a:bodyPr>
            <a:normAutofit/>
          </a:bodyPr>
          <a:lstStyle/>
          <a:p>
            <a:endParaRPr lang="en-AU" dirty="0"/>
          </a:p>
          <a:p>
            <a:endParaRPr lang="en-US" dirty="0"/>
          </a:p>
        </p:txBody>
      </p:sp>
      <p:graphicFrame>
        <p:nvGraphicFramePr>
          <p:cNvPr id="7" name="Diagram 6"/>
          <p:cNvGraphicFramePr/>
          <p:nvPr>
            <p:extLst>
              <p:ext uri="{D42A27DB-BD31-4B8C-83A1-F6EECF244321}">
                <p14:modId xmlns:p14="http://schemas.microsoft.com/office/powerpoint/2010/main" val="2421923300"/>
              </p:ext>
            </p:extLst>
          </p:nvPr>
        </p:nvGraphicFramePr>
        <p:xfrm>
          <a:off x="1276710" y="1600200"/>
          <a:ext cx="5630388" cy="4285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5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24" y="257350"/>
            <a:ext cx="8229600" cy="857138"/>
          </a:xfrm>
        </p:spPr>
        <p:txBody>
          <a:bodyPr>
            <a:normAutofit fontScale="90000"/>
          </a:bodyPr>
          <a:lstStyle/>
          <a:p>
            <a:r>
              <a:rPr lang="en-AU" dirty="0">
                <a:latin typeface="Arial" panose="020B0604020202020204" pitchFamily="34" charset="0"/>
                <a:cs typeface="Arial" panose="020B0604020202020204" pitchFamily="34" charset="0"/>
              </a:rPr>
              <a:t>Anyone has the potential to become aggressive or violent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AU" dirty="0"/>
          </a:p>
          <a:p>
            <a:endParaRPr lang="en-US" dirty="0"/>
          </a:p>
        </p:txBody>
      </p:sp>
      <p:graphicFrame>
        <p:nvGraphicFramePr>
          <p:cNvPr id="6" name="Diagram 5"/>
          <p:cNvGraphicFramePr/>
          <p:nvPr>
            <p:extLst>
              <p:ext uri="{D42A27DB-BD31-4B8C-83A1-F6EECF244321}">
                <p14:modId xmlns:p14="http://schemas.microsoft.com/office/powerpoint/2010/main" val="1267721042"/>
              </p:ext>
            </p:extLst>
          </p:nvPr>
        </p:nvGraphicFramePr>
        <p:xfrm>
          <a:off x="457200" y="1897563"/>
          <a:ext cx="8042222" cy="3761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03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impacts	of OVA		</a:t>
            </a:r>
            <a:endParaRPr lang="en-AU" dirty="0"/>
          </a:p>
        </p:txBody>
      </p:sp>
      <p:sp>
        <p:nvSpPr>
          <p:cNvPr id="3" name="Content Placeholder 2"/>
          <p:cNvSpPr>
            <a:spLocks noGrp="1"/>
          </p:cNvSpPr>
          <p:nvPr>
            <p:ph idx="1"/>
          </p:nvPr>
        </p:nvSpPr>
        <p:spPr/>
        <p:txBody>
          <a:bodyPr/>
          <a:lstStyle/>
          <a:p>
            <a:pPr indent="0">
              <a:buNone/>
            </a:pPr>
            <a:r>
              <a:rPr lang="en-AU" sz="2025" b="1" dirty="0" smtClean="0"/>
              <a:t>	     </a:t>
            </a:r>
            <a:r>
              <a:rPr lang="en-AU" sz="2400" b="1" dirty="0" smtClean="0">
                <a:latin typeface="Arial" panose="020B0604020202020204" pitchFamily="34" charset="0"/>
                <a:cs typeface="Arial" panose="020B0604020202020204" pitchFamily="34" charset="0"/>
              </a:rPr>
              <a:t>Employee</a:t>
            </a:r>
            <a:r>
              <a:rPr lang="en-AU" sz="2400" b="1" dirty="0">
                <a:latin typeface="Arial" panose="020B0604020202020204" pitchFamily="34" charset="0"/>
                <a:cs typeface="Arial" panose="020B0604020202020204" pitchFamily="34" charset="0"/>
              </a:rPr>
              <a:t>:</a:t>
            </a:r>
          </a:p>
          <a:p>
            <a:pPr indent="0">
              <a:buNone/>
            </a:pP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Physical</a:t>
            </a:r>
          </a:p>
          <a:p>
            <a:pPr lvl="1" indent="0">
              <a:buNone/>
            </a:pPr>
            <a:r>
              <a:rPr lang="en-AU" sz="2400" dirty="0">
                <a:latin typeface="Arial" panose="020B0604020202020204" pitchFamily="34" charset="0"/>
                <a:cs typeface="Arial" panose="020B0604020202020204" pitchFamily="34" charset="0"/>
              </a:rPr>
              <a:t>	-Psychological</a:t>
            </a:r>
          </a:p>
          <a:p>
            <a:pPr lvl="1"/>
            <a:endParaRPr lang="en-AU" sz="2400" dirty="0">
              <a:latin typeface="Arial" panose="020B0604020202020204" pitchFamily="34" charset="0"/>
              <a:cs typeface="Arial" panose="020B0604020202020204" pitchFamily="34" charset="0"/>
            </a:endParaRPr>
          </a:p>
          <a:p>
            <a:pPr lvl="1" indent="0">
              <a:buNone/>
            </a:pPr>
            <a:r>
              <a:rPr lang="en-AU" sz="2400" b="1" dirty="0">
                <a:latin typeface="Arial" panose="020B0604020202020204" pitchFamily="34" charset="0"/>
                <a:cs typeface="Arial" panose="020B0604020202020204" pitchFamily="34" charset="0"/>
              </a:rPr>
              <a:t>Organisational:</a:t>
            </a:r>
          </a:p>
          <a:p>
            <a:pPr lvl="1" indent="0">
              <a:buNone/>
            </a:pPr>
            <a:r>
              <a:rPr lang="en-AU" sz="2400" dirty="0">
                <a:latin typeface="Arial" panose="020B0604020202020204" pitchFamily="34" charset="0"/>
                <a:cs typeface="Arial" panose="020B0604020202020204" pitchFamily="34" charset="0"/>
              </a:rPr>
              <a:t>	-Financial</a:t>
            </a:r>
          </a:p>
          <a:p>
            <a:pPr lvl="1" indent="0">
              <a:buNone/>
            </a:pPr>
            <a:r>
              <a:rPr lang="en-AU" sz="2400" dirty="0">
                <a:latin typeface="Arial" panose="020B0604020202020204" pitchFamily="34" charset="0"/>
                <a:cs typeface="Arial" panose="020B0604020202020204" pitchFamily="34" charset="0"/>
              </a:rPr>
              <a:t>	-Compliance</a:t>
            </a:r>
          </a:p>
          <a:p>
            <a:pPr lvl="1" indent="0">
              <a:buNone/>
            </a:pPr>
            <a:r>
              <a:rPr lang="en-AU" sz="2400" dirty="0">
                <a:latin typeface="Arial" panose="020B0604020202020204" pitchFamily="34" charset="0"/>
                <a:cs typeface="Arial" panose="020B0604020202020204" pitchFamily="34" charset="0"/>
              </a:rPr>
              <a:t>	-Reputational </a:t>
            </a:r>
          </a:p>
          <a:p>
            <a:pPr lvl="1"/>
            <a:endParaRPr lang="en-AU" dirty="0"/>
          </a:p>
          <a:p>
            <a:pPr lvl="1"/>
            <a:endParaRPr lang="en-AU" dirty="0"/>
          </a:p>
        </p:txBody>
      </p:sp>
      <p:pic>
        <p:nvPicPr>
          <p:cNvPr id="5" name="Picture 4"/>
          <p:cNvPicPr>
            <a:picLocks noChangeAspect="1"/>
          </p:cNvPicPr>
          <p:nvPr/>
        </p:nvPicPr>
        <p:blipFill>
          <a:blip r:embed="rId3"/>
          <a:stretch>
            <a:fillRect/>
          </a:stretch>
        </p:blipFill>
        <p:spPr>
          <a:xfrm>
            <a:off x="4572000" y="2117178"/>
            <a:ext cx="3208988" cy="2180654"/>
          </a:xfrm>
          <a:prstGeom prst="rect">
            <a:avLst/>
          </a:prstGeom>
        </p:spPr>
      </p:pic>
    </p:spTree>
    <p:extLst>
      <p:ext uri="{BB962C8B-B14F-4D97-AF65-F5344CB8AC3E}">
        <p14:creationId xmlns:p14="http://schemas.microsoft.com/office/powerpoint/2010/main" val="6184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OVA – hierarchy of control?</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0847" y="2090325"/>
            <a:ext cx="5002307" cy="3230999"/>
          </a:xfrm>
        </p:spPr>
      </p:pic>
      <p:sp>
        <p:nvSpPr>
          <p:cNvPr id="5" name="TextBox 4"/>
          <p:cNvSpPr txBox="1"/>
          <p:nvPr/>
        </p:nvSpPr>
        <p:spPr>
          <a:xfrm>
            <a:off x="329141" y="2297578"/>
            <a:ext cx="3593124" cy="196208"/>
          </a:xfrm>
          <a:prstGeom prst="rect">
            <a:avLst/>
          </a:prstGeom>
          <a:noFill/>
        </p:spPr>
        <p:txBody>
          <a:bodyPr wrap="square" rtlCol="0">
            <a:spAutoFit/>
          </a:bodyPr>
          <a:lstStyle/>
          <a:p>
            <a:pPr marL="214313" indent="-214313">
              <a:buFont typeface="Arial" panose="020B0604020202020204" pitchFamily="34" charset="0"/>
              <a:buChar char="•"/>
            </a:pPr>
            <a:endParaRPr lang="en-AU" sz="675" dirty="0"/>
          </a:p>
        </p:txBody>
      </p:sp>
      <p:sp>
        <p:nvSpPr>
          <p:cNvPr id="8" name="Oval 7"/>
          <p:cNvSpPr/>
          <p:nvPr/>
        </p:nvSpPr>
        <p:spPr>
          <a:xfrm>
            <a:off x="2729754" y="4086334"/>
            <a:ext cx="3684493" cy="354089"/>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675"/>
          </a:p>
        </p:txBody>
      </p:sp>
      <p:sp>
        <p:nvSpPr>
          <p:cNvPr id="9" name="Oval 8"/>
          <p:cNvSpPr/>
          <p:nvPr/>
        </p:nvSpPr>
        <p:spPr>
          <a:xfrm>
            <a:off x="3222840" y="3426699"/>
            <a:ext cx="2674272" cy="415444"/>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675"/>
          </a:p>
        </p:txBody>
      </p:sp>
    </p:spTree>
    <p:extLst>
      <p:ext uri="{BB962C8B-B14F-4D97-AF65-F5344CB8AC3E}">
        <p14:creationId xmlns:p14="http://schemas.microsoft.com/office/powerpoint/2010/main" val="12660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Powerpoint templates 2014">
  <a:themeElements>
    <a:clrScheme name="BH">
      <a:dk1>
        <a:srgbClr val="4E4B47"/>
      </a:dk1>
      <a:lt1>
        <a:sysClr val="window" lastClr="FFFFFF"/>
      </a:lt1>
      <a:dk2>
        <a:srgbClr val="4E4B47"/>
      </a:dk2>
      <a:lt2>
        <a:srgbClr val="FFFFFE"/>
      </a:lt2>
      <a:accent1>
        <a:srgbClr val="6B0032"/>
      </a:accent1>
      <a:accent2>
        <a:srgbClr val="ABCB2A"/>
      </a:accent2>
      <a:accent3>
        <a:srgbClr val="F6BC1C"/>
      </a:accent3>
      <a:accent4>
        <a:srgbClr val="E47823"/>
      </a:accent4>
      <a:accent5>
        <a:srgbClr val="00A5D8"/>
      </a:accent5>
      <a:accent6>
        <a:srgbClr val="6B0032"/>
      </a:accent6>
      <a:hlink>
        <a:srgbClr val="6B0032"/>
      </a:hlink>
      <a:folHlink>
        <a:srgbClr val="6B00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HDocument" ma:contentTypeID="0x01010093E098A5274FB248934D8C3AA026BC8B00861324210847EB4F876BD80245C051FC" ma:contentTypeVersion="6" ma:contentTypeDescription="" ma:contentTypeScope="" ma:versionID="5c7ce0b053f6c3b1a03a104a562131e2">
  <xsd:schema xmlns:xsd="http://www.w3.org/2001/XMLSchema" xmlns:xs="http://www.w3.org/2001/XMLSchema" xmlns:p="http://schemas.microsoft.com/office/2006/metadata/properties" xmlns:ns2="35f5d2b4-b17c-4f9f-9702-7f86cdf9b96e" xmlns:ns3="http://schemas.microsoft.com/sharepoint/v4" targetNamespace="http://schemas.microsoft.com/office/2006/metadata/properties" ma:root="true" ma:fieldsID="75cd37830380127f4378a2a02193493d" ns2:_="" ns3:_="">
    <xsd:import namespace="35f5d2b4-b17c-4f9f-9702-7f86cdf9b96e"/>
    <xsd:import namespace="http://schemas.microsoft.com/sharepoint/v4"/>
    <xsd:element name="properties">
      <xsd:complexType>
        <xsd:sequence>
          <xsd:element name="documentManagement">
            <xsd:complexType>
              <xsd:all>
                <xsd:element ref="ns2:h5048d7d96164ec99c732e43dfc05a44" minOccurs="0"/>
                <xsd:element ref="ns2:TaxCatchAll" minOccurs="0"/>
                <xsd:element ref="ns2:TaxCatchAllLabel" minOccurs="0"/>
                <xsd:element ref="ns2:BHDocumentDescript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5d2b4-b17c-4f9f-9702-7f86cdf9b96e" elementFormDefault="qualified">
    <xsd:import namespace="http://schemas.microsoft.com/office/2006/documentManagement/types"/>
    <xsd:import namespace="http://schemas.microsoft.com/office/infopath/2007/PartnerControls"/>
    <xsd:element name="h5048d7d96164ec99c732e43dfc05a44" ma:index="8" ma:taxonomy="true" ma:internalName="h5048d7d96164ec99c732e43dfc05a44" ma:taxonomyFieldName="Document_x0020_Type" ma:displayName="Document Type" ma:default="" ma:fieldId="{15048d7d-9616-4ec9-9c73-2e43dfc05a44}" ma:sspId="5df48394-3e60-4807-9e51-1db332a89fb0" ma:termSetId="95f00ddf-2a4b-4568-9e3d-90303592f92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12dbe7e-4935-4a14-8f22-3aaad2c07648}" ma:internalName="TaxCatchAll" ma:showField="CatchAllData" ma:web="35f5d2b4-b17c-4f9f-9702-7f86cdf9b96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12dbe7e-4935-4a14-8f22-3aaad2c07648}" ma:internalName="TaxCatchAllLabel" ma:readOnly="true" ma:showField="CatchAllDataLabel" ma:web="35f5d2b4-b17c-4f9f-9702-7f86cdf9b96e">
      <xsd:complexType>
        <xsd:complexContent>
          <xsd:extension base="dms:MultiChoiceLookup">
            <xsd:sequence>
              <xsd:element name="Value" type="dms:Lookup" maxOccurs="unbounded" minOccurs="0" nillable="true"/>
            </xsd:sequence>
          </xsd:extension>
        </xsd:complexContent>
      </xsd:complexType>
    </xsd:element>
    <xsd:element name="BHDocumentDescription" ma:index="12" nillable="true" ma:displayName="Document Description" ma:internalName="BH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5048d7d96164ec99c732e43dfc05a44 xmlns="35f5d2b4-b17c-4f9f-9702-7f86cdf9b96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0318c15e-9f7c-4e65-a0d1-a6cf20231f61</TermId>
        </TermInfo>
      </Terms>
    </h5048d7d96164ec99c732e43dfc05a44>
    <BHDocumentDescription xmlns="35f5d2b4-b17c-4f9f-9702-7f86cdf9b96e" xsi:nil="true"/>
    <TaxCatchAll xmlns="35f5d2b4-b17c-4f9f-9702-7f86cdf9b96e">
      <Value>14</Value>
    </TaxCatchAll>
    <IconOverlay xmlns="http://schemas.microsoft.com/sharepoint/v4" xsi:nil="true"/>
  </documentManagement>
</p:properties>
</file>

<file path=customXml/itemProps1.xml><?xml version="1.0" encoding="utf-8"?>
<ds:datastoreItem xmlns:ds="http://schemas.openxmlformats.org/officeDocument/2006/customXml" ds:itemID="{89233E95-2BC9-451D-9AD3-687319282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5d2b4-b17c-4f9f-9702-7f86cdf9b96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3FFCD-CDF6-4CA3-B341-A70533EBC090}">
  <ds:schemaRefs>
    <ds:schemaRef ds:uri="http://schemas.microsoft.com/sharepoint/v3/contenttype/forms"/>
  </ds:schemaRefs>
</ds:datastoreItem>
</file>

<file path=customXml/itemProps3.xml><?xml version="1.0" encoding="utf-8"?>
<ds:datastoreItem xmlns:ds="http://schemas.openxmlformats.org/officeDocument/2006/customXml" ds:itemID="{9D8BDAEC-0C50-4D90-871E-02D6E9D4DD3A}">
  <ds:schemaRefs>
    <ds:schemaRef ds:uri="http://purl.org/dc/terms/"/>
    <ds:schemaRef ds:uri="35f5d2b4-b17c-4f9f-9702-7f86cdf9b96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templates 2014</Template>
  <TotalTime>327</TotalTime>
  <Words>1853</Words>
  <Application>Microsoft Office PowerPoint</Application>
  <PresentationFormat>On-screen Show (4:3)</PresentationFormat>
  <Paragraphs>211</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Roihu</vt:lpstr>
      <vt:lpstr>Powerpoint templates 2014</vt:lpstr>
      <vt:lpstr>PowerPoint Presentation</vt:lpstr>
      <vt:lpstr>Occupational Violence and Aggression –  Barwon Health’s approach.   James Tamblyn Director Workforce Safety  Barwon Health </vt:lpstr>
      <vt:lpstr>Overview</vt:lpstr>
      <vt:lpstr>Barwon Health – a snapshot</vt:lpstr>
      <vt:lpstr>Defining OVA</vt:lpstr>
      <vt:lpstr>OVA can take many forms</vt:lpstr>
      <vt:lpstr>Anyone has the potential to become aggressive or violent</vt:lpstr>
      <vt:lpstr>The impacts of OVA  </vt:lpstr>
      <vt:lpstr>OVA – hierarchy of control?</vt:lpstr>
      <vt:lpstr>PowerPoint Presentation</vt:lpstr>
      <vt:lpstr>Confiscated weapons</vt:lpstr>
      <vt:lpstr>Confiscated weapons</vt:lpstr>
      <vt:lpstr>Code Grey by month</vt:lpstr>
      <vt:lpstr>Incident Reporting - challenges</vt:lpstr>
      <vt:lpstr>Code Grey versus OVA incidents by month</vt:lpstr>
      <vt:lpstr>Key developments in recent years</vt:lpstr>
      <vt:lpstr>What Barwon Health is doing</vt:lpstr>
      <vt:lpstr>What Barwon Health is doing  – coming up….</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KATE NELSON</dc:creator>
  <cp:lastModifiedBy>JAMES TAMBLYN</cp:lastModifiedBy>
  <cp:revision>35</cp:revision>
  <cp:lastPrinted>2015-02-25T01:18:32Z</cp:lastPrinted>
  <dcterms:created xsi:type="dcterms:W3CDTF">2014-08-26T10:29:57Z</dcterms:created>
  <dcterms:modified xsi:type="dcterms:W3CDTF">2017-10-19T21:08:20Z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0x01010093E098A5274FB248934D8C3AA026BC8B00861324210847EB4F876BD80245C051FC</vt:lpwstr>
  </property>
  <property fmtid="{D5CDD505-2E9C-101B-9397-08002B2CF9AE}" pid="3" name="Document Type">
    <vt:lpwstr>14;#Template|0318c15e-9f7c-4e65-a0d1-a6cf20231f61</vt:lpwstr>
  </property>
</Properties>
</file>