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1b6a40b4697c4a76" Type="http://schemas.microsoft.com/office/2006/relationships/ui/extensibility" Target="customUI/customUI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4" r:id="rId2"/>
    <p:sldId id="280" r:id="rId3"/>
    <p:sldId id="279" r:id="rId4"/>
    <p:sldId id="309" r:id="rId5"/>
    <p:sldId id="302" r:id="rId6"/>
    <p:sldId id="311" r:id="rId7"/>
    <p:sldId id="298" r:id="rId8"/>
    <p:sldId id="299" r:id="rId9"/>
    <p:sldId id="288" r:id="rId10"/>
    <p:sldId id="297" r:id="rId11"/>
    <p:sldId id="291" r:id="rId12"/>
    <p:sldId id="289" r:id="rId13"/>
    <p:sldId id="300" r:id="rId14"/>
    <p:sldId id="315" r:id="rId15"/>
    <p:sldId id="306" r:id="rId16"/>
    <p:sldId id="304" r:id="rId17"/>
    <p:sldId id="305" r:id="rId18"/>
    <p:sldId id="307" r:id="rId19"/>
    <p:sldId id="308" r:id="rId20"/>
    <p:sldId id="294" r:id="rId21"/>
    <p:sldId id="310" r:id="rId22"/>
    <p:sldId id="312" r:id="rId23"/>
    <p:sldId id="313" r:id="rId24"/>
  </p:sldIdLst>
  <p:sldSz cx="24384000" cy="13716000"/>
  <p:notesSz cx="6807200" cy="9939338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Instructions" id="{D97762E0-F512-4654-A68D-122F12046569}">
          <p14:sldIdLst/>
        </p14:section>
        <p14:section name="Right click for options" id="{5C661DC1-D038-4612-9AFE-4506515A23D4}">
          <p14:sldIdLst>
            <p14:sldId id="274"/>
            <p14:sldId id="280"/>
            <p14:sldId id="279"/>
            <p14:sldId id="309"/>
            <p14:sldId id="302"/>
            <p14:sldId id="311"/>
            <p14:sldId id="298"/>
            <p14:sldId id="299"/>
            <p14:sldId id="288"/>
            <p14:sldId id="297"/>
            <p14:sldId id="291"/>
            <p14:sldId id="289"/>
            <p14:sldId id="300"/>
            <p14:sldId id="315"/>
            <p14:sldId id="306"/>
            <p14:sldId id="304"/>
            <p14:sldId id="305"/>
            <p14:sldId id="307"/>
            <p14:sldId id="308"/>
            <p14:sldId id="294"/>
            <p14:sldId id="310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90" userDrawn="1">
          <p15:clr>
            <a:srgbClr val="A4A3A4"/>
          </p15:clr>
        </p15:guide>
        <p15:guide id="2" orient="horz" pos="8062" userDrawn="1">
          <p15:clr>
            <a:srgbClr val="A4A3A4"/>
          </p15:clr>
        </p15:guide>
        <p15:guide id="3" orient="horz" pos="5273" userDrawn="1">
          <p15:clr>
            <a:srgbClr val="A4A3A4"/>
          </p15:clr>
        </p15:guide>
        <p15:guide id="4" orient="horz" pos="7495" userDrawn="1">
          <p15:clr>
            <a:srgbClr val="A4A3A4"/>
          </p15:clr>
        </p15:guide>
        <p15:guide id="5" pos="14696" userDrawn="1">
          <p15:clr>
            <a:srgbClr val="A4A3A4"/>
          </p15:clr>
        </p15:guide>
        <p15:guide id="6" pos="13032" userDrawn="1">
          <p15:clr>
            <a:srgbClr val="A4A3A4"/>
          </p15:clr>
        </p15:guide>
        <p15:guide id="7" pos="602" userDrawn="1">
          <p15:clr>
            <a:srgbClr val="A4A3A4"/>
          </p15:clr>
        </p15:guide>
        <p15:guide id="8" pos="708" userDrawn="1">
          <p15:clr>
            <a:srgbClr val="A4A3A4"/>
          </p15:clr>
        </p15:guide>
        <p15:guide id="9" pos="5230" userDrawn="1">
          <p15:clr>
            <a:srgbClr val="A4A3A4"/>
          </p15:clr>
        </p15:guide>
        <p15:guide id="10" orient="horz" pos="2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y" initials="" lastIdx="0" clrIdx="0"/>
  <p:cmAuthor id="1" name="Shay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41"/>
    <a:srgbClr val="193238"/>
    <a:srgbClr val="1E497D"/>
    <a:srgbClr val="FFFFFF"/>
    <a:srgbClr val="000000"/>
    <a:srgbClr val="DDDDDD"/>
    <a:srgbClr val="004C6E"/>
    <a:srgbClr val="DDF4FF"/>
    <a:srgbClr val="DD622B"/>
    <a:srgbClr val="006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65521" autoAdjust="0"/>
  </p:normalViewPr>
  <p:slideViewPr>
    <p:cSldViewPr snapToObjects="1">
      <p:cViewPr varScale="1">
        <p:scale>
          <a:sx n="32" d="100"/>
          <a:sy n="32" d="100"/>
        </p:scale>
        <p:origin x="1613" y="53"/>
      </p:cViewPr>
      <p:guideLst>
        <p:guide orient="horz" pos="1190"/>
        <p:guide orient="horz" pos="8062"/>
        <p:guide orient="horz" pos="5273"/>
        <p:guide orient="horz" pos="7495"/>
        <p:guide pos="14696"/>
        <p:guide pos="13032"/>
        <p:guide pos="602"/>
        <p:guide pos="708"/>
        <p:guide pos="5230"/>
        <p:guide orient="horz" pos="23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059\GROUP\Q%20&amp;%20S%20Branch\13.%20Incident%20Response%20Program\Sentinel%20Event%20Program\Work%20in%20progress\Annual%20Report%202016-17\Tracking%20data%20S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059\GROUP\Q%20&amp;%20S%20Branch\13.%20Incident%20Response%20Program\Sentinel%20Event%20Program\Work%20in%20progress\Annual%20Report%202016-17\2016%2017%20SE%20Data%20for%20annual%20repor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059\GROUP\Q%20&amp;%20S%20Branch\13.%20Incident%20Response%20Program\Sentinel%20Event%20Program\Work%20in%20progress\Annual%20Report%202016-17\2016%2017%20SE%20Data%20for%20annual%20repor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059\GROUP\Q%20&amp;%20S%20Branch\13.%20Incident%20Response%20Program\Sentinel%20Event%20Program\Work%20in%20progress\Annual%20Report%202016-17\2016%2017%20SE%20Data%20for%20annual%20repor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059\GROUP\Q%20&amp;%20S%20Branch\13.%20Incident%20Response%20Program\Sentinel%20Event%20Program\Work%20in%20progress\Annual%20Report%202016-17\2016%2017%20SE%20Data%20for%20annual%20repor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059\GROUP\Q%20&amp;%20S%20Branch\13.%20Incident%20Response%20Program\Sentinel%20Event%20Program\Work%20in%20progress\Annual%20Report%202016-17\2016%2017%20SE%20Data%20for%20annual%20repo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AU" sz="1400"/>
              <a:t>Number</a:t>
            </a:r>
            <a:r>
              <a:rPr lang="en-AU" sz="1400" baseline="0"/>
              <a:t> </a:t>
            </a:r>
            <a:r>
              <a:rPr lang="en-AU" sz="1400"/>
              <a:t>of SE 2016-17&amp; 2017-18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'2016-17 data'!$B$2</c:f>
              <c:strCache>
                <c:ptCount val="1"/>
                <c:pt idx="0">
                  <c:v>No of SE 16-17 &amp; 17-18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'2016-17 data'!$A$3:$A$17</c:f>
              <c:strCache>
                <c:ptCount val="15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  <c:pt idx="12">
                  <c:v>July</c:v>
                </c:pt>
                <c:pt idx="13">
                  <c:v>August</c:v>
                </c:pt>
                <c:pt idx="14">
                  <c:v>September</c:v>
                </c:pt>
              </c:strCache>
            </c:strRef>
          </c:cat>
          <c:val>
            <c:numRef>
              <c:f>'2016-17 data'!$B$3:$B$17</c:f>
              <c:numCache>
                <c:formatCode>General</c:formatCode>
                <c:ptCount val="15"/>
                <c:pt idx="0">
                  <c:v>3</c:v>
                </c:pt>
                <c:pt idx="1">
                  <c:v>6</c:v>
                </c:pt>
                <c:pt idx="2">
                  <c:v>6</c:v>
                </c:pt>
                <c:pt idx="3">
                  <c:v>4</c:v>
                </c:pt>
                <c:pt idx="4">
                  <c:v>6</c:v>
                </c:pt>
                <c:pt idx="5">
                  <c:v>16</c:v>
                </c:pt>
                <c:pt idx="6">
                  <c:v>4</c:v>
                </c:pt>
                <c:pt idx="7">
                  <c:v>9</c:v>
                </c:pt>
                <c:pt idx="8">
                  <c:v>7</c:v>
                </c:pt>
                <c:pt idx="9">
                  <c:v>3</c:v>
                </c:pt>
                <c:pt idx="10">
                  <c:v>4</c:v>
                </c:pt>
                <c:pt idx="11">
                  <c:v>6</c:v>
                </c:pt>
                <c:pt idx="12">
                  <c:v>5</c:v>
                </c:pt>
                <c:pt idx="13">
                  <c:v>14</c:v>
                </c:pt>
                <c:pt idx="14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914-464C-A59C-1F075858239A}"/>
            </c:ext>
          </c:extLst>
        </c:ser>
        <c:ser>
          <c:idx val="1"/>
          <c:order val="1"/>
          <c:tx>
            <c:strRef>
              <c:f>'2016-17 data'!$C$2</c:f>
              <c:strCache>
                <c:ptCount val="1"/>
                <c:pt idx="0">
                  <c:v>Mean 16-17</c:v>
                </c:pt>
              </c:strCache>
            </c:strRef>
          </c:tx>
          <c:spPr>
            <a:ln w="6350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'2016-17 data'!$A$3:$A$17</c:f>
              <c:strCache>
                <c:ptCount val="15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  <c:pt idx="12">
                  <c:v>July</c:v>
                </c:pt>
                <c:pt idx="13">
                  <c:v>August</c:v>
                </c:pt>
                <c:pt idx="14">
                  <c:v>September</c:v>
                </c:pt>
              </c:strCache>
            </c:strRef>
          </c:cat>
          <c:val>
            <c:numRef>
              <c:f>'2016-17 data'!$C$3:$C$17</c:f>
              <c:numCache>
                <c:formatCode>General</c:formatCode>
                <c:ptCount val="15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914-464C-A59C-1F0758582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498168"/>
        <c:axId val="153871488"/>
      </c:lineChart>
      <c:catAx>
        <c:axId val="119498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3871488"/>
        <c:crosses val="autoZero"/>
        <c:auto val="1"/>
        <c:lblAlgn val="ctr"/>
        <c:lblOffset val="100"/>
        <c:noMultiLvlLbl val="0"/>
      </c:catAx>
      <c:valAx>
        <c:axId val="153871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498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536966331135034"/>
          <c:y val="0.49167869575676415"/>
          <c:w val="0.13629989586948973"/>
          <c:h val="9.979525745833831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dirty="0" smtClean="0"/>
              <a:t>2016-2017</a:t>
            </a:r>
            <a:r>
              <a:rPr lang="en-AU" baseline="0" dirty="0" smtClean="0"/>
              <a:t> </a:t>
            </a:r>
            <a:r>
              <a:rPr lang="en-AU" dirty="0" smtClean="0"/>
              <a:t>Severity </a:t>
            </a:r>
            <a:r>
              <a:rPr lang="en-AU" dirty="0"/>
              <a:t>of Harm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Data!$A$49:$A$51</c:f>
              <c:strCache>
                <c:ptCount val="3"/>
                <c:pt idx="0">
                  <c:v>Death</c:v>
                </c:pt>
                <c:pt idx="1">
                  <c:v>Permanent Harm</c:v>
                </c:pt>
                <c:pt idx="2">
                  <c:v>No Permanent Harm</c:v>
                </c:pt>
              </c:strCache>
            </c:strRef>
          </c:cat>
          <c:val>
            <c:numRef>
              <c:f>Data!$B$49:$B$51</c:f>
              <c:numCache>
                <c:formatCode>General</c:formatCode>
                <c:ptCount val="3"/>
                <c:pt idx="0">
                  <c:v>54</c:v>
                </c:pt>
                <c:pt idx="1">
                  <c:v>7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409496"/>
        <c:axId val="154622448"/>
      </c:barChart>
      <c:catAx>
        <c:axId val="152409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4622448"/>
        <c:crosses val="autoZero"/>
        <c:auto val="1"/>
        <c:lblAlgn val="ctr"/>
        <c:lblOffset val="100"/>
        <c:noMultiLvlLbl val="0"/>
      </c:catAx>
      <c:valAx>
        <c:axId val="1546224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 of patients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524094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/>
              <a:t>SE - 2016-17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2016-17</c:v>
                </c:pt>
              </c:strCache>
            </c:strRef>
          </c:tx>
          <c:invertIfNegative val="0"/>
          <c:cat>
            <c:strRef>
              <c:f>Data!$A$2:$A$10</c:f>
              <c:strCache>
                <c:ptCount val="9"/>
                <c:pt idx="0">
                  <c:v>1 Procedures wrong patient or body part</c:v>
                </c:pt>
                <c:pt idx="1">
                  <c:v>2 Suicide of an inpatient</c:v>
                </c:pt>
                <c:pt idx="2">
                  <c:v>3 Retained instrument</c:v>
                </c:pt>
                <c:pt idx="3">
                  <c:v>4 Intravascular gas embolism</c:v>
                </c:pt>
                <c:pt idx="4">
                  <c:v>5 Haemolytic blood transfusion </c:v>
                </c:pt>
                <c:pt idx="5">
                  <c:v>6 Medication error leading to death</c:v>
                </c:pt>
                <c:pt idx="6">
                  <c:v>7 Maternal death</c:v>
                </c:pt>
                <c:pt idx="7">
                  <c:v>8 Infant discharged to the wrong family</c:v>
                </c:pt>
                <c:pt idx="8">
                  <c:v>9 Other catastrophic event</c:v>
                </c:pt>
              </c:strCache>
            </c:strRef>
          </c:cat>
          <c:val>
            <c:numRef>
              <c:f>Data!$B$2:$B$10</c:f>
              <c:numCache>
                <c:formatCode>General</c:formatCode>
                <c:ptCount val="9"/>
                <c:pt idx="0">
                  <c:v>1</c:v>
                </c:pt>
                <c:pt idx="1">
                  <c:v>7</c:v>
                </c:pt>
                <c:pt idx="2">
                  <c:v>7</c:v>
                </c:pt>
                <c:pt idx="3">
                  <c:v>2</c:v>
                </c:pt>
                <c:pt idx="4">
                  <c:v>0</c:v>
                </c:pt>
                <c:pt idx="5">
                  <c:v>3</c:v>
                </c:pt>
                <c:pt idx="6">
                  <c:v>3</c:v>
                </c:pt>
                <c:pt idx="7">
                  <c:v>0</c:v>
                </c:pt>
                <c:pt idx="8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632952"/>
        <c:axId val="154724808"/>
      </c:barChart>
      <c:catAx>
        <c:axId val="154632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4724808"/>
        <c:crosses val="autoZero"/>
        <c:auto val="1"/>
        <c:lblAlgn val="ctr"/>
        <c:lblOffset val="100"/>
        <c:noMultiLvlLbl val="0"/>
      </c:catAx>
      <c:valAx>
        <c:axId val="154724808"/>
        <c:scaling>
          <c:orientation val="minMax"/>
          <c:max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6329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9 Other - 2016-17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Data!$A$15:$A$26</c:f>
              <c:strCache>
                <c:ptCount val="12"/>
                <c:pt idx="0">
                  <c:v>Clinical Process/procedure</c:v>
                </c:pt>
                <c:pt idx="1">
                  <c:v>Behaviour</c:v>
                </c:pt>
                <c:pt idx="2">
                  <c:v>Falls</c:v>
                </c:pt>
                <c:pt idx="3">
                  <c:v>Clinical Admin</c:v>
                </c:pt>
                <c:pt idx="4">
                  <c:v>Medication/IV fluids</c:v>
                </c:pt>
                <c:pt idx="5">
                  <c:v>Nutrition</c:v>
                </c:pt>
                <c:pt idx="6">
                  <c:v>Documentation</c:v>
                </c:pt>
                <c:pt idx="7">
                  <c:v>Health Case infection</c:v>
                </c:pt>
                <c:pt idx="8">
                  <c:v>Medical device/equipment</c:v>
                </c:pt>
                <c:pt idx="9">
                  <c:v>Patient accident's</c:v>
                </c:pt>
                <c:pt idx="10">
                  <c:v>Resources/org management</c:v>
                </c:pt>
                <c:pt idx="11">
                  <c:v>Deteriorating Patient</c:v>
                </c:pt>
              </c:strCache>
            </c:strRef>
          </c:cat>
          <c:val>
            <c:numRef>
              <c:f>Data!$B$15:$B$26</c:f>
              <c:numCache>
                <c:formatCode>General</c:formatCode>
                <c:ptCount val="12"/>
                <c:pt idx="0">
                  <c:v>12</c:v>
                </c:pt>
                <c:pt idx="1">
                  <c:v>8</c:v>
                </c:pt>
                <c:pt idx="2">
                  <c:v>13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566144"/>
        <c:axId val="152567320"/>
      </c:barChart>
      <c:catAx>
        <c:axId val="152566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2567320"/>
        <c:crosses val="autoZero"/>
        <c:auto val="1"/>
        <c:lblAlgn val="ctr"/>
        <c:lblOffset val="100"/>
        <c:noMultiLvlLbl val="0"/>
      </c:catAx>
      <c:valAx>
        <c:axId val="1525673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52566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/>
              <a:t>SE - 2016-17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2016-17</c:v>
                </c:pt>
              </c:strCache>
            </c:strRef>
          </c:tx>
          <c:invertIfNegative val="0"/>
          <c:cat>
            <c:strRef>
              <c:f>Data!$A$2:$A$10</c:f>
              <c:strCache>
                <c:ptCount val="9"/>
                <c:pt idx="0">
                  <c:v>1 Procedures wrong patient or body part</c:v>
                </c:pt>
                <c:pt idx="1">
                  <c:v>2 Suicide of an inpatient</c:v>
                </c:pt>
                <c:pt idx="2">
                  <c:v>3 Retained instrument</c:v>
                </c:pt>
                <c:pt idx="3">
                  <c:v>4 Intravascular gas embolism</c:v>
                </c:pt>
                <c:pt idx="4">
                  <c:v>5 Haemolytic blood transfusion </c:v>
                </c:pt>
                <c:pt idx="5">
                  <c:v>6 Medication error leading to death</c:v>
                </c:pt>
                <c:pt idx="6">
                  <c:v>7 Maternal death</c:v>
                </c:pt>
                <c:pt idx="7">
                  <c:v>8 Infant discharged to the wrong family</c:v>
                </c:pt>
                <c:pt idx="8">
                  <c:v>9 Other catastrophic event</c:v>
                </c:pt>
              </c:strCache>
            </c:strRef>
          </c:cat>
          <c:val>
            <c:numRef>
              <c:f>Data!$B$2:$B$10</c:f>
              <c:numCache>
                <c:formatCode>General</c:formatCode>
                <c:ptCount val="9"/>
                <c:pt idx="0">
                  <c:v>1</c:v>
                </c:pt>
                <c:pt idx="1">
                  <c:v>7</c:v>
                </c:pt>
                <c:pt idx="2">
                  <c:v>7</c:v>
                </c:pt>
                <c:pt idx="3">
                  <c:v>2</c:v>
                </c:pt>
                <c:pt idx="4">
                  <c:v>0</c:v>
                </c:pt>
                <c:pt idx="5">
                  <c:v>3</c:v>
                </c:pt>
                <c:pt idx="6">
                  <c:v>3</c:v>
                </c:pt>
                <c:pt idx="7">
                  <c:v>0</c:v>
                </c:pt>
                <c:pt idx="8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568496"/>
        <c:axId val="152568888"/>
      </c:barChart>
      <c:catAx>
        <c:axId val="152568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2568888"/>
        <c:crosses val="autoZero"/>
        <c:auto val="1"/>
        <c:lblAlgn val="ctr"/>
        <c:lblOffset val="100"/>
        <c:noMultiLvlLbl val="0"/>
      </c:catAx>
      <c:valAx>
        <c:axId val="152568888"/>
        <c:scaling>
          <c:orientation val="minMax"/>
          <c:max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5684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9 Other - 2016-17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Data!$A$15:$A$26</c:f>
              <c:strCache>
                <c:ptCount val="12"/>
                <c:pt idx="0">
                  <c:v>Clinical Process/procedure</c:v>
                </c:pt>
                <c:pt idx="1">
                  <c:v>Behaviour</c:v>
                </c:pt>
                <c:pt idx="2">
                  <c:v>Falls</c:v>
                </c:pt>
                <c:pt idx="3">
                  <c:v>Clinical Admin</c:v>
                </c:pt>
                <c:pt idx="4">
                  <c:v>Medication/IV fluids</c:v>
                </c:pt>
                <c:pt idx="5">
                  <c:v>Nutrition</c:v>
                </c:pt>
                <c:pt idx="6">
                  <c:v>Documentation</c:v>
                </c:pt>
                <c:pt idx="7">
                  <c:v>Health Case infection</c:v>
                </c:pt>
                <c:pt idx="8">
                  <c:v>Medical device/equipment</c:v>
                </c:pt>
                <c:pt idx="9">
                  <c:v>Patient accident's</c:v>
                </c:pt>
                <c:pt idx="10">
                  <c:v>Resources/org management</c:v>
                </c:pt>
                <c:pt idx="11">
                  <c:v>Deteriorating Patient</c:v>
                </c:pt>
              </c:strCache>
            </c:strRef>
          </c:cat>
          <c:val>
            <c:numRef>
              <c:f>Data!$B$15:$B$26</c:f>
              <c:numCache>
                <c:formatCode>General</c:formatCode>
                <c:ptCount val="12"/>
                <c:pt idx="0">
                  <c:v>12</c:v>
                </c:pt>
                <c:pt idx="1">
                  <c:v>8</c:v>
                </c:pt>
                <c:pt idx="2">
                  <c:v>13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569672"/>
        <c:axId val="152570064"/>
      </c:barChart>
      <c:catAx>
        <c:axId val="152569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2570064"/>
        <c:crosses val="autoZero"/>
        <c:auto val="1"/>
        <c:lblAlgn val="ctr"/>
        <c:lblOffset val="100"/>
        <c:noMultiLvlLbl val="0"/>
      </c:catAx>
      <c:valAx>
        <c:axId val="1525700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52569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6967"/>
          </a:xfrm>
          <a:prstGeom prst="rect">
            <a:avLst/>
          </a:prstGeom>
        </p:spPr>
        <p:txBody>
          <a:bodyPr vert="horz" lIns="72000" tIns="72000" rIns="72000" bIns="72000" rtlCol="0" anchor="t" anchorCtr="0"/>
          <a:lstStyle/>
          <a:p>
            <a:endParaRPr lang="en-AU" sz="1000" dirty="0"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72000" tIns="72000" rIns="72000" bIns="72000" rtlCol="0"/>
          <a:lstStyle>
            <a:lvl1pPr algn="r">
              <a:defRPr sz="1200"/>
            </a:lvl1pPr>
          </a:lstStyle>
          <a:p>
            <a:fld id="{4E50C307-5AD1-4F8C-91A0-1FC7219EFB34}" type="datetimeFigureOut">
              <a:rPr lang="en-AU" sz="1000" smtClean="0">
                <a:cs typeface="Arial" pitchFamily="34" charset="0"/>
              </a:rPr>
              <a:t>17/10/2017</a:t>
            </a:fld>
            <a:endParaRPr lang="en-AU" sz="1000" dirty="0"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72000" tIns="72000" rIns="72000" bIns="72000" rtlCol="0" anchor="b"/>
          <a:lstStyle>
            <a:lvl1pPr algn="l">
              <a:defRPr sz="1200"/>
            </a:lvl1pPr>
          </a:lstStyle>
          <a:p>
            <a:endParaRPr lang="en-AU" sz="1000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26526" y="9440646"/>
            <a:ext cx="1079100" cy="496967"/>
          </a:xfrm>
          <a:prstGeom prst="rect">
            <a:avLst/>
          </a:prstGeom>
        </p:spPr>
        <p:txBody>
          <a:bodyPr vert="horz" lIns="0" tIns="36000" rIns="91440" bIns="36000" rtlCol="0" anchor="b"/>
          <a:lstStyle>
            <a:lvl1pPr algn="r">
              <a:defRPr sz="1200"/>
            </a:lvl1pPr>
          </a:lstStyle>
          <a:p>
            <a:fld id="{AF84CFB5-B6E9-4915-957C-05CFA717E28F}" type="slidenum">
              <a:rPr lang="en-AU" sz="1000" smtClean="0">
                <a:cs typeface="Arial" pitchFamily="34" charset="0"/>
              </a:rPr>
              <a:t>‹#›</a:t>
            </a:fld>
            <a:endParaRPr lang="en-AU" sz="1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90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5636" y="82828"/>
            <a:ext cx="4980815" cy="41413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>
                <a:latin typeface="+mn-lt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58779" y="70404"/>
            <a:ext cx="1406821" cy="41413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>
                <a:latin typeface="+mn-lt"/>
              </a:defRPr>
            </a:lvl1pPr>
          </a:lstStyle>
          <a:p>
            <a:fld id="{9BB1C32A-CF46-409D-8B8D-587A7E3A4DCC}" type="datetimeFigureOut">
              <a:rPr lang="en-AU" smtClean="0"/>
              <a:pPr/>
              <a:t>17/10/2017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90550" y="590550"/>
            <a:ext cx="7980363" cy="4489450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285" y="5409944"/>
            <a:ext cx="5465107" cy="37839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noProof="0" dirty="0"/>
              <a:t>Click to edit Master text styles</a:t>
            </a:r>
          </a:p>
          <a:p>
            <a:pPr marL="0" lvl="1"/>
            <a:r>
              <a:rPr lang="en-AU" noProof="0" dirty="0"/>
              <a:t>Second level</a:t>
            </a:r>
          </a:p>
          <a:p>
            <a:pPr marL="144000" lvl="2" indent="-144000">
              <a:buFont typeface="Arial" pitchFamily="34" charset="0"/>
              <a:buChar char="•"/>
            </a:pPr>
            <a:r>
              <a:rPr lang="en-AU" noProof="0" dirty="0"/>
              <a:t>Third level</a:t>
            </a:r>
          </a:p>
          <a:p>
            <a:pPr marL="288000" lvl="3" indent="-144000">
              <a:buFont typeface="Arial" pitchFamily="34" charset="0"/>
              <a:buChar char="•"/>
            </a:pPr>
            <a:r>
              <a:rPr lang="en-AU" noProof="0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5636" y="9440646"/>
            <a:ext cx="4765040" cy="39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  <a:cs typeface="Arial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12592" y="9440646"/>
            <a:ext cx="981687" cy="39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D5A593CC-2149-4E6C-BC3C-0044C280EC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57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lang="en-US" sz="2400" b="1" kern="1200" dirty="0" smtClean="0">
        <a:solidFill>
          <a:schemeClr val="tx1"/>
        </a:solidFill>
        <a:latin typeface="+mn-lt"/>
        <a:ea typeface="+mn-ea"/>
        <a:cs typeface="Arial" pitchFamily="34" charset="0"/>
      </a:defRPr>
    </a:lvl1pPr>
    <a:lvl2pPr marL="914400" algn="l" defTabSz="1828800" rtl="0" eaLnBrk="1" latinLnBrk="0" hangingPunct="1">
      <a:defRPr lang="en-US" sz="24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828800" algn="l" defTabSz="1828800" rtl="0" eaLnBrk="1" latinLnBrk="0" hangingPunct="1">
      <a:defRPr lang="en-US" sz="24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2743200" algn="l" defTabSz="1828800" rtl="0" eaLnBrk="1" latinLnBrk="0" hangingPunct="1">
      <a:defRPr lang="en-US" sz="24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3657600" algn="l" defTabSz="1828800" rtl="0" eaLnBrk="1" latinLnBrk="0" hangingPunct="1">
      <a:defRPr lang="en-AU" sz="2400" kern="1200" baseline="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Who is</a:t>
            </a:r>
            <a:r>
              <a:rPr lang="en-AU" baseline="0" dirty="0" smtClean="0"/>
              <a:t> SCV</a:t>
            </a:r>
          </a:p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6573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8354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4118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AU" sz="2400" b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1860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9735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AU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2624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0685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3924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405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8710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4036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5336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5108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8562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AU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1942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3892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411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368" y="897593"/>
            <a:ext cx="7418847" cy="7976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13" y="1313384"/>
            <a:ext cx="3502159" cy="2401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154" y="11394504"/>
            <a:ext cx="2353061" cy="139903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35113" y="6858000"/>
            <a:ext cx="15770225" cy="3024336"/>
          </a:xfrm>
        </p:spPr>
        <p:txBody>
          <a:bodyPr anchor="t"/>
          <a:lstStyle>
            <a:lvl1pPr>
              <a:lnSpc>
                <a:spcPts val="10800"/>
              </a:lnSpc>
              <a:spcAft>
                <a:spcPts val="0"/>
              </a:spcAft>
              <a:defRPr sz="9700">
                <a:solidFill>
                  <a:schemeClr val="accent2"/>
                </a:solidFill>
              </a:defRPr>
            </a:lvl1pPr>
            <a:lvl2pPr>
              <a:lnSpc>
                <a:spcPts val="10800"/>
              </a:lnSpc>
              <a:spcAft>
                <a:spcPts val="0"/>
              </a:spcAft>
              <a:defRPr sz="56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5211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533600" y="1128498"/>
            <a:ext cx="21170351" cy="11633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AU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35113" y="3571200"/>
            <a:ext cx="21602700" cy="727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614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har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35112" y="3571200"/>
            <a:ext cx="4464000" cy="508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696199" y="3571200"/>
            <a:ext cx="10441613" cy="82082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533600" y="1128498"/>
            <a:ext cx="21170351" cy="11633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AU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33600" y="9018240"/>
            <a:ext cx="4464050" cy="2592387"/>
          </a:xfrm>
        </p:spPr>
        <p:txBody>
          <a:bodyPr/>
          <a:lstStyle>
            <a:lvl1pPr algn="ctr">
              <a:lnSpc>
                <a:spcPts val="2500"/>
              </a:lnSpc>
              <a:spcAft>
                <a:spcPts val="1701"/>
              </a:spcAft>
              <a:defRPr sz="2000" b="0">
                <a:solidFill>
                  <a:schemeClr val="tx1"/>
                </a:solidFill>
              </a:defRPr>
            </a:lvl1pPr>
            <a:lvl2pPr algn="ctr">
              <a:lnSpc>
                <a:spcPts val="2000"/>
              </a:lnSpc>
              <a:defRPr sz="2000"/>
            </a:lvl2pPr>
            <a:lvl3pPr algn="ctr">
              <a:lnSpc>
                <a:spcPts val="2000"/>
              </a:lnSpc>
              <a:defRPr sz="2000"/>
            </a:lvl3pPr>
            <a:lvl4pPr algn="ctr">
              <a:lnSpc>
                <a:spcPts val="2000"/>
              </a:lnSpc>
              <a:defRPr sz="2000"/>
            </a:lvl4pPr>
            <a:lvl5pPr algn="ctr">
              <a:lnSpc>
                <a:spcPts val="2000"/>
              </a:lnSpc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/>
          </p:nvPr>
        </p:nvSpPr>
        <p:spPr>
          <a:xfrm>
            <a:off x="7495745" y="3571200"/>
            <a:ext cx="4464000" cy="508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514691" y="9018240"/>
            <a:ext cx="4464050" cy="2592387"/>
          </a:xfrm>
        </p:spPr>
        <p:txBody>
          <a:bodyPr/>
          <a:lstStyle>
            <a:lvl1pPr algn="ctr">
              <a:lnSpc>
                <a:spcPts val="2500"/>
              </a:lnSpc>
              <a:spcAft>
                <a:spcPts val="1701"/>
              </a:spcAft>
              <a:defRPr sz="2000" b="0">
                <a:solidFill>
                  <a:schemeClr val="tx1"/>
                </a:solidFill>
              </a:defRPr>
            </a:lvl1pPr>
            <a:lvl2pPr algn="ctr">
              <a:lnSpc>
                <a:spcPts val="2000"/>
              </a:lnSpc>
              <a:defRPr sz="2000"/>
            </a:lvl2pPr>
            <a:lvl3pPr algn="ctr">
              <a:lnSpc>
                <a:spcPts val="2000"/>
              </a:lnSpc>
              <a:defRPr sz="2000"/>
            </a:lvl3pPr>
            <a:lvl4pPr algn="ctr">
              <a:lnSpc>
                <a:spcPts val="2000"/>
              </a:lnSpc>
              <a:defRPr sz="2000"/>
            </a:lvl4pPr>
            <a:lvl5pPr algn="ctr">
              <a:lnSpc>
                <a:spcPts val="2000"/>
              </a:lnSpc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8714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2768263" y="0"/>
            <a:ext cx="11615737" cy="1371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Picture goes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33600" y="3571200"/>
            <a:ext cx="10944225" cy="732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00" y="11776840"/>
            <a:ext cx="1316739" cy="1277115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33600" y="1128498"/>
            <a:ext cx="21170351" cy="11633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02005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35113" y="3571200"/>
            <a:ext cx="9148018" cy="688917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2856928" y="3571200"/>
            <a:ext cx="9148018" cy="688917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</p:txBody>
      </p:sp>
    </p:spTree>
    <p:extLst>
      <p:ext uri="{BB962C8B-B14F-4D97-AF65-F5344CB8AC3E}">
        <p14:creationId xmlns:p14="http://schemas.microsoft.com/office/powerpoint/2010/main" val="310946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35112" y="3571200"/>
            <a:ext cx="9864799" cy="7987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2969551" y="3571200"/>
            <a:ext cx="9734400" cy="798893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809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654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6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 sz="71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0" y="4536000"/>
            <a:ext cx="22368000" cy="8136000"/>
          </a:xfrm>
        </p:spPr>
        <p:txBody>
          <a:bodyPr/>
          <a:lstStyle>
            <a:lvl1pPr marL="0" indent="0">
              <a:lnSpc>
                <a:spcPct val="110000"/>
              </a:lnSpc>
              <a:defRPr baseline="0"/>
            </a:lvl1pPr>
            <a:lvl2pPr marL="0" indent="0">
              <a:lnSpc>
                <a:spcPct val="110000"/>
              </a:lnSpc>
              <a:defRPr/>
            </a:lvl2pPr>
            <a:lvl3pPr marL="599987" indent="-599987">
              <a:lnSpc>
                <a:spcPct val="110000"/>
              </a:lnSpc>
              <a:defRPr/>
            </a:lvl3pPr>
            <a:lvl4pPr marL="1199974" indent="-599987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319503" y="12960350"/>
            <a:ext cx="4800600" cy="74930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0001" y="12960350"/>
            <a:ext cx="14881133" cy="74930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888000" y="12960350"/>
            <a:ext cx="1439333" cy="74930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fld id="{26B07911-5C9E-4D7A-8908-9D78C213294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0437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3600" y="1128498"/>
            <a:ext cx="21170351" cy="11633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/>
              <a:t>Heading 1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816" y="3569228"/>
            <a:ext cx="21170352" cy="68891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00" y="11776840"/>
            <a:ext cx="1316739" cy="12771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008" y="12169450"/>
            <a:ext cx="1630683" cy="9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50" r:id="rId4"/>
    <p:sldLayoutId id="2147483658" r:id="rId5"/>
    <p:sldLayoutId id="2147483659" r:id="rId6"/>
    <p:sldLayoutId id="2147483654" r:id="rId7"/>
    <p:sldLayoutId id="2147483655" r:id="rId8"/>
    <p:sldLayoutId id="2147483663" r:id="rId9"/>
  </p:sldLayoutIdLst>
  <p:hf sldNum="0" hdr="0" ftr="0"/>
  <p:txStyles>
    <p:titleStyle>
      <a:lvl1pPr algn="l" defTabSz="1828800" rtl="0" eaLnBrk="1" latinLnBrk="0" hangingPunct="1">
        <a:lnSpc>
          <a:spcPts val="10800"/>
        </a:lnSpc>
        <a:spcBef>
          <a:spcPct val="0"/>
        </a:spcBef>
        <a:buNone/>
        <a:defRPr sz="9700" b="0" i="0" kern="1200">
          <a:solidFill>
            <a:schemeClr val="accent2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828800" rtl="0" eaLnBrk="1" latinLnBrk="0" hangingPunct="1">
        <a:lnSpc>
          <a:spcPts val="4800"/>
        </a:lnSpc>
        <a:spcBef>
          <a:spcPts val="0"/>
        </a:spcBef>
        <a:spcAft>
          <a:spcPts val="1134"/>
        </a:spcAft>
        <a:buFont typeface="Arial" pitchFamily="34" charset="0"/>
        <a:buNone/>
        <a:defRPr sz="5000" b="1" kern="1200" baseline="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0" indent="0" algn="l" defTabSz="1828800" rtl="0" eaLnBrk="1" latinLnBrk="0" hangingPunct="1">
        <a:lnSpc>
          <a:spcPts val="4600"/>
        </a:lnSpc>
        <a:spcBef>
          <a:spcPts val="0"/>
        </a:spcBef>
        <a:spcAft>
          <a:spcPts val="1984"/>
        </a:spcAft>
        <a:buFont typeface="Arial" pitchFamily="34" charset="0"/>
        <a:buNone/>
        <a:defRPr sz="34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457200" indent="-457200" algn="l" defTabSz="1828800" rtl="0" eaLnBrk="1" latinLnBrk="0" hangingPunct="1">
        <a:spcBef>
          <a:spcPts val="0"/>
        </a:spcBef>
        <a:spcAft>
          <a:spcPts val="2400"/>
        </a:spcAft>
        <a:buFont typeface="Arial" panose="020B0604020202020204" pitchFamily="34" charset="0"/>
        <a:buChar char="•"/>
        <a:defRPr sz="32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864000" indent="-432000" algn="l" defTabSz="1828800" rtl="0" eaLnBrk="1" latinLnBrk="0" hangingPunct="1">
        <a:spcBef>
          <a:spcPts val="0"/>
        </a:spcBef>
        <a:spcAft>
          <a:spcPts val="2400"/>
        </a:spcAft>
        <a:buFont typeface="Arial" panose="020B0604020202020204" pitchFamily="34" charset="0"/>
        <a:buChar char="•"/>
        <a:defRPr sz="32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296000" indent="-432000" algn="l" defTabSz="1828800" rtl="0" eaLnBrk="1" latinLnBrk="0" hangingPunct="1">
        <a:spcBef>
          <a:spcPts val="0"/>
        </a:spcBef>
        <a:spcAft>
          <a:spcPts val="2400"/>
        </a:spcAft>
        <a:buFont typeface="Arial" panose="020B0604020202020204" pitchFamily="34" charset="0"/>
        <a:buChar char="•"/>
        <a:defRPr sz="3200" b="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728000" indent="-432000" algn="l" defTabSz="1828800" rtl="0" eaLnBrk="1" latinLnBrk="0" hangingPunct="1">
        <a:spcBef>
          <a:spcPts val="0"/>
        </a:spcBef>
        <a:spcAft>
          <a:spcPts val="2400"/>
        </a:spcAft>
        <a:buFont typeface="Arial" panose="020B0604020202020204" pitchFamily="34" charset="0"/>
        <a:buChar char="•"/>
        <a:defRPr sz="32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2160000" indent="-432000" algn="l" defTabSz="1828800" rtl="0" eaLnBrk="1" latinLnBrk="0" hangingPunct="1">
        <a:spcBef>
          <a:spcPts val="0"/>
        </a:spcBef>
        <a:spcAft>
          <a:spcPts val="2400"/>
        </a:spcAft>
        <a:buFont typeface="Arial" panose="020B0604020202020204" pitchFamily="34" charset="0"/>
        <a:buChar char="•"/>
        <a:defRPr sz="32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2592000" indent="-432000" algn="l" defTabSz="1828800" rtl="0" eaLnBrk="1" latinLnBrk="0" hangingPunct="1">
        <a:spcBef>
          <a:spcPts val="0"/>
        </a:spcBef>
        <a:spcAft>
          <a:spcPts val="2400"/>
        </a:spcAft>
        <a:buFont typeface="Arial" panose="020B0604020202020204" pitchFamily="34" charset="0"/>
        <a:buChar char="•"/>
        <a:defRPr sz="32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3024000" indent="-432000" algn="l" defTabSz="1828800" rtl="0" eaLnBrk="1" latinLnBrk="0" hangingPunct="1">
        <a:spcBef>
          <a:spcPts val="0"/>
        </a:spcBef>
        <a:spcAft>
          <a:spcPts val="2400"/>
        </a:spcAft>
        <a:buFont typeface="Arial" panose="020B0604020202020204" pitchFamily="34" charset="0"/>
        <a:buChar char="•"/>
        <a:defRPr sz="32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14575" userDrawn="1">
          <p15:clr>
            <a:srgbClr val="F26B43"/>
          </p15:clr>
        </p15:guide>
        <p15:guide id="3" pos="967" userDrawn="1">
          <p15:clr>
            <a:srgbClr val="F26B43"/>
          </p15:clr>
        </p15:guide>
        <p15:guide id="4" orient="horz" pos="2233" userDrawn="1">
          <p15:clr>
            <a:srgbClr val="F26B43"/>
          </p15:clr>
        </p15:guide>
        <p15:guide id="5" orient="horz" pos="14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Incident Response Program</a:t>
            </a:r>
            <a:endParaRPr lang="en-AU" dirty="0"/>
          </a:p>
          <a:p>
            <a:pPr lvl="1"/>
            <a:r>
              <a:rPr lang="en-AU" dirty="0" smtClean="0"/>
              <a:t>Jo Miller, Senior project officer</a:t>
            </a:r>
          </a:p>
        </p:txBody>
      </p:sp>
    </p:spTree>
    <p:extLst>
      <p:ext uri="{BB962C8B-B14F-4D97-AF65-F5344CB8AC3E}">
        <p14:creationId xmlns:p14="http://schemas.microsoft.com/office/powerpoint/2010/main" val="2416579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 Numbers – 2016-2017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AU" dirty="0" smtClean="0"/>
              <a:t>2016-2017</a:t>
            </a:r>
          </a:p>
          <a:p>
            <a:endParaRPr lang="en-AU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sz="4000" b="0" dirty="0" smtClean="0">
                <a:solidFill>
                  <a:schemeClr val="tx1"/>
                </a:solidFill>
              </a:rPr>
              <a:t>RCA reports submitted within 60 days = 48%</a:t>
            </a:r>
            <a:endParaRPr lang="en-AU" sz="4000" b="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081417"/>
              </p:ext>
            </p:extLst>
          </p:nvPr>
        </p:nvGraphicFramePr>
        <p:xfrm>
          <a:off x="1535112" y="3571875"/>
          <a:ext cx="9648775" cy="6526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75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9 - Other categories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200" b="0" dirty="0">
                <a:solidFill>
                  <a:schemeClr val="tx1"/>
                </a:solidFill>
              </a:rPr>
              <a:t>Clinical </a:t>
            </a:r>
            <a:r>
              <a:rPr lang="en-AU" sz="3200" b="0" dirty="0" smtClean="0">
                <a:solidFill>
                  <a:schemeClr val="tx1"/>
                </a:solidFill>
              </a:rPr>
              <a:t>Process/procedure </a:t>
            </a:r>
            <a:r>
              <a:rPr lang="en-AU" sz="3200" b="0" i="1" dirty="0" smtClean="0">
                <a:solidFill>
                  <a:schemeClr val="accent2"/>
                </a:solidFill>
              </a:rPr>
              <a:t>i.e. diagnosis/assessment</a:t>
            </a:r>
            <a:r>
              <a:rPr lang="en-AU" sz="3200" b="0" i="1" dirty="0">
                <a:solidFill>
                  <a:schemeClr val="accent2"/>
                </a:solidFill>
              </a:rPr>
              <a:t>, </a:t>
            </a:r>
            <a:r>
              <a:rPr lang="en-AU" sz="3200" b="0" i="1" dirty="0" smtClean="0">
                <a:solidFill>
                  <a:schemeClr val="accent2"/>
                </a:solidFill>
              </a:rPr>
              <a:t>procedure/treatment/intervention</a:t>
            </a:r>
            <a:r>
              <a:rPr lang="en-AU" sz="3200" b="0" i="1" dirty="0">
                <a:solidFill>
                  <a:schemeClr val="accent2"/>
                </a:solidFill>
              </a:rPr>
              <a:t>, tests/investigations, Specimens/results</a:t>
            </a: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200" b="0" dirty="0" smtClean="0">
                <a:solidFill>
                  <a:schemeClr val="tx1"/>
                </a:solidFill>
              </a:rPr>
              <a:t>Behaviour </a:t>
            </a:r>
            <a:r>
              <a:rPr lang="en-AU" sz="3200" b="0" i="1" dirty="0" smtClean="0">
                <a:solidFill>
                  <a:schemeClr val="accent2"/>
                </a:solidFill>
              </a:rPr>
              <a:t>i.e. suicide</a:t>
            </a:r>
            <a:endParaRPr lang="en-AU" sz="3200" b="0" i="1" dirty="0">
              <a:solidFill>
                <a:schemeClr val="accent2"/>
              </a:solidFill>
            </a:endParaRP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200" b="0" dirty="0" smtClean="0">
                <a:solidFill>
                  <a:schemeClr val="tx1"/>
                </a:solidFill>
              </a:rPr>
              <a:t>Falls resulting in death</a:t>
            </a:r>
            <a:endParaRPr lang="en-AU" sz="3200" b="0" dirty="0">
              <a:solidFill>
                <a:schemeClr val="tx1"/>
              </a:solidFill>
            </a:endParaRP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200" b="0" dirty="0">
                <a:solidFill>
                  <a:schemeClr val="tx1"/>
                </a:solidFill>
              </a:rPr>
              <a:t>Clinical </a:t>
            </a:r>
            <a:r>
              <a:rPr lang="en-AU" sz="3200" b="0" dirty="0" smtClean="0">
                <a:solidFill>
                  <a:schemeClr val="tx1"/>
                </a:solidFill>
              </a:rPr>
              <a:t>Administration </a:t>
            </a:r>
            <a:r>
              <a:rPr lang="en-AU" sz="3200" b="0" i="1" dirty="0" smtClean="0">
                <a:solidFill>
                  <a:schemeClr val="accent2"/>
                </a:solidFill>
              </a:rPr>
              <a:t>i.e. </a:t>
            </a:r>
            <a:r>
              <a:rPr lang="en-AU" sz="3200" b="0" i="1" dirty="0">
                <a:solidFill>
                  <a:schemeClr val="accent2"/>
                </a:solidFill>
              </a:rPr>
              <a:t>waitlist delay, interhospital TF delay, delay to US, delay to referral</a:t>
            </a: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200" b="0" dirty="0">
                <a:solidFill>
                  <a:schemeClr val="tx1"/>
                </a:solidFill>
              </a:rPr>
              <a:t>Medication/IV </a:t>
            </a:r>
            <a:r>
              <a:rPr lang="en-AU" sz="3200" b="0" dirty="0" smtClean="0">
                <a:solidFill>
                  <a:schemeClr val="tx1"/>
                </a:solidFill>
              </a:rPr>
              <a:t>fluids resulting in harm</a:t>
            </a:r>
            <a:endParaRPr lang="en-AU" sz="3200" b="0" dirty="0">
              <a:solidFill>
                <a:schemeClr val="tx1"/>
              </a:solidFill>
            </a:endParaRP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200" b="0" dirty="0" smtClean="0">
                <a:solidFill>
                  <a:schemeClr val="tx1"/>
                </a:solidFill>
              </a:rPr>
              <a:t>Nutrition </a:t>
            </a:r>
            <a:r>
              <a:rPr lang="en-AU" sz="3200" b="0" i="1" dirty="0" smtClean="0">
                <a:solidFill>
                  <a:schemeClr val="accent2"/>
                </a:solidFill>
              </a:rPr>
              <a:t>i.e. choking</a:t>
            </a:r>
            <a:endParaRPr lang="en-AU" sz="3200" b="0" i="1" dirty="0">
              <a:solidFill>
                <a:schemeClr val="accent2"/>
              </a:solidFill>
            </a:endParaRP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200" b="0" dirty="0" smtClean="0">
                <a:solidFill>
                  <a:schemeClr val="tx1"/>
                </a:solidFill>
              </a:rPr>
              <a:t>Documentation </a:t>
            </a:r>
            <a:r>
              <a:rPr lang="en-AU" sz="3200" b="0" i="1" dirty="0" smtClean="0">
                <a:solidFill>
                  <a:schemeClr val="accent2"/>
                </a:solidFill>
              </a:rPr>
              <a:t>i.e. </a:t>
            </a:r>
            <a:r>
              <a:rPr lang="en-AU" sz="3200" b="0" i="1" dirty="0">
                <a:solidFill>
                  <a:schemeClr val="accent2"/>
                </a:solidFill>
              </a:rPr>
              <a:t>Incorrect labelling</a:t>
            </a: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200" b="0" dirty="0">
                <a:solidFill>
                  <a:schemeClr val="tx1"/>
                </a:solidFill>
              </a:rPr>
              <a:t>Health </a:t>
            </a:r>
            <a:r>
              <a:rPr lang="en-AU" sz="3200" b="0" dirty="0" smtClean="0">
                <a:solidFill>
                  <a:schemeClr val="tx1"/>
                </a:solidFill>
              </a:rPr>
              <a:t>care acquired infection</a:t>
            </a:r>
            <a:endParaRPr lang="en-AU" sz="3200" b="0" dirty="0">
              <a:solidFill>
                <a:schemeClr val="tx1"/>
              </a:solidFill>
            </a:endParaRP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200" b="0" dirty="0">
                <a:solidFill>
                  <a:schemeClr val="tx1"/>
                </a:solidFill>
              </a:rPr>
              <a:t>Medical device/equipment</a:t>
            </a: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200" b="0" dirty="0">
                <a:solidFill>
                  <a:schemeClr val="tx1"/>
                </a:solidFill>
              </a:rPr>
              <a:t>Patient </a:t>
            </a:r>
            <a:r>
              <a:rPr lang="en-AU" sz="3200" b="0" dirty="0" smtClean="0">
                <a:solidFill>
                  <a:schemeClr val="tx1"/>
                </a:solidFill>
              </a:rPr>
              <a:t>accident's </a:t>
            </a:r>
            <a:r>
              <a:rPr lang="en-AU" sz="3200" b="0" i="1" dirty="0" smtClean="0">
                <a:solidFill>
                  <a:schemeClr val="accent2"/>
                </a:solidFill>
              </a:rPr>
              <a:t>i.e. entrapment</a:t>
            </a:r>
            <a:endParaRPr lang="en-AU" sz="3200" b="0" i="1" dirty="0">
              <a:solidFill>
                <a:schemeClr val="accent2"/>
              </a:solidFill>
            </a:endParaRP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200" b="0" dirty="0">
                <a:solidFill>
                  <a:schemeClr val="tx1"/>
                </a:solidFill>
              </a:rPr>
              <a:t>Resources/org management</a:t>
            </a: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200" b="0" dirty="0">
                <a:solidFill>
                  <a:schemeClr val="tx1"/>
                </a:solidFill>
              </a:rPr>
              <a:t>Deteriorating </a:t>
            </a:r>
            <a:r>
              <a:rPr lang="en-AU" sz="3200" b="0" dirty="0" smtClean="0">
                <a:solidFill>
                  <a:schemeClr val="tx1"/>
                </a:solidFill>
              </a:rPr>
              <a:t>Patient – Recognition, escalation and response</a:t>
            </a:r>
            <a:endParaRPr lang="en-AU" sz="3200" b="0" dirty="0">
              <a:solidFill>
                <a:schemeClr val="tx1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1856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 numbers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060686"/>
              </p:ext>
            </p:extLst>
          </p:nvPr>
        </p:nvGraphicFramePr>
        <p:xfrm>
          <a:off x="1535112" y="3571875"/>
          <a:ext cx="10296847" cy="6598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688362569"/>
              </p:ext>
            </p:extLst>
          </p:nvPr>
        </p:nvGraphicFramePr>
        <p:xfrm>
          <a:off x="12857163" y="3571875"/>
          <a:ext cx="9846788" cy="7606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632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Germanwings</a:t>
            </a:r>
            <a:r>
              <a:rPr lang="en-AU" dirty="0" smtClean="0"/>
              <a:t> - 9525</a:t>
            </a:r>
            <a:endParaRPr lang="en-A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00" y="2609528"/>
            <a:ext cx="17569952" cy="992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803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Germanwings</a:t>
            </a:r>
            <a:r>
              <a:rPr lang="en-AU" dirty="0"/>
              <a:t> - 9525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b="0" dirty="0"/>
              <a:t>Review occurred immediately</a:t>
            </a:r>
          </a:p>
          <a:p>
            <a:endParaRPr lang="en-AU" b="0" dirty="0"/>
          </a:p>
          <a:p>
            <a:r>
              <a:rPr lang="en-AU" b="0" dirty="0"/>
              <a:t>Multi agency review occurred</a:t>
            </a:r>
          </a:p>
          <a:p>
            <a:endParaRPr lang="en-AU" b="0" dirty="0"/>
          </a:p>
          <a:p>
            <a:r>
              <a:rPr lang="en-AU" b="0" dirty="0"/>
              <a:t>Human Factors were pivotal in the review of the event</a:t>
            </a:r>
          </a:p>
          <a:p>
            <a:endParaRPr lang="en-AU" b="0" dirty="0"/>
          </a:p>
          <a:p>
            <a:r>
              <a:rPr lang="en-AU" b="0" dirty="0"/>
              <a:t>Recommendations were shared and acted on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1666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 numbers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520502"/>
              </p:ext>
            </p:extLst>
          </p:nvPr>
        </p:nvGraphicFramePr>
        <p:xfrm>
          <a:off x="1535112" y="3571875"/>
          <a:ext cx="10296847" cy="6598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203115050"/>
              </p:ext>
            </p:extLst>
          </p:nvPr>
        </p:nvGraphicFramePr>
        <p:xfrm>
          <a:off x="12857163" y="3571875"/>
          <a:ext cx="9846788" cy="7606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Oval 2"/>
          <p:cNvSpPr/>
          <p:nvPr/>
        </p:nvSpPr>
        <p:spPr>
          <a:xfrm>
            <a:off x="12875352" y="3602869"/>
            <a:ext cx="3456384" cy="71287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85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Falls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4000" b="0" dirty="0"/>
              <a:t>13 patients were reported to have a fall resulting in serious injury (or death) </a:t>
            </a:r>
            <a:endParaRPr lang="en-AU" sz="4000" b="0" dirty="0" smtClean="0"/>
          </a:p>
          <a:p>
            <a:r>
              <a:rPr lang="en-AU" sz="4000" b="0" dirty="0" smtClean="0"/>
              <a:t>12 </a:t>
            </a:r>
            <a:r>
              <a:rPr lang="en-AU" sz="4000" b="0" dirty="0"/>
              <a:t>patients died post a fall while in care with </a:t>
            </a:r>
            <a:endParaRPr lang="en-AU" sz="4000" b="0" dirty="0" smtClean="0"/>
          </a:p>
          <a:p>
            <a:r>
              <a:rPr lang="en-AU" sz="4000" b="0" dirty="0" smtClean="0"/>
              <a:t>1 </a:t>
            </a:r>
            <a:r>
              <a:rPr lang="en-AU" sz="4000" b="0" dirty="0"/>
              <a:t>patient sustaining a serious cervical spine </a:t>
            </a:r>
            <a:r>
              <a:rPr lang="en-AU" sz="4000" b="0" dirty="0" smtClean="0"/>
              <a:t>fracture</a:t>
            </a:r>
          </a:p>
          <a:p>
            <a:endParaRPr lang="en-AU" sz="3600" b="0" dirty="0" smtClean="0"/>
          </a:p>
          <a:p>
            <a:endParaRPr lang="en-AU" sz="3600" b="0" dirty="0"/>
          </a:p>
          <a:p>
            <a:endParaRPr lang="en-AU" sz="3600" b="0" dirty="0" smtClean="0"/>
          </a:p>
          <a:p>
            <a:endParaRPr lang="en-AU" sz="3600" b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093052"/>
              </p:ext>
            </p:extLst>
          </p:nvPr>
        </p:nvGraphicFramePr>
        <p:xfrm>
          <a:off x="2182888" y="6858000"/>
          <a:ext cx="16256000" cy="349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  <a:gridCol w="8128000"/>
              </a:tblGrid>
              <a:tr h="936104">
                <a:tc>
                  <a:txBody>
                    <a:bodyPr/>
                    <a:lstStyle/>
                    <a:p>
                      <a:pPr algn="l"/>
                      <a:r>
                        <a:rPr lang="en-AU" dirty="0" smtClean="0"/>
                        <a:t>Age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dirty="0" smtClean="0"/>
                        <a:t>Location</a:t>
                      </a:r>
                      <a:endParaRPr lang="en-A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600" b="0" dirty="0" smtClean="0"/>
                        <a:t>80-87 (n=8)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Within Hospital = 6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600" b="0" dirty="0" smtClean="0"/>
                        <a:t>65-68 (n=2)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Mental Health Aged</a:t>
                      </a:r>
                      <a:r>
                        <a:rPr lang="en-AU" baseline="0" dirty="0" smtClean="0"/>
                        <a:t> Care = 3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600" b="0" dirty="0" smtClean="0"/>
                        <a:t>20-30 (n=1)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Residential Aged</a:t>
                      </a:r>
                      <a:r>
                        <a:rPr lang="en-AU" baseline="0" dirty="0" smtClean="0"/>
                        <a:t> Care = 3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3600" b="0" dirty="0" smtClean="0"/>
                        <a:t>2 of the patients ages were unknown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HITH = 1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242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Falls - Recommendations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33600" y="3571200"/>
            <a:ext cx="21602700" cy="7273925"/>
          </a:xfrm>
        </p:spPr>
        <p:txBody>
          <a:bodyPr/>
          <a:lstStyle/>
          <a:p>
            <a:r>
              <a:rPr lang="en-AU" sz="4000" b="0" dirty="0" smtClean="0"/>
              <a:t>42 recommendations (1 report nil recommendations)</a:t>
            </a:r>
          </a:p>
          <a:p>
            <a:endParaRPr lang="en-AU" sz="4000" b="0" dirty="0" smtClean="0"/>
          </a:p>
          <a:p>
            <a:r>
              <a:rPr lang="en-AU" sz="4000" b="0" u="sng" dirty="0"/>
              <a:t>Common </a:t>
            </a:r>
            <a:r>
              <a:rPr lang="en-AU" sz="4000" b="0" u="sng" dirty="0" smtClean="0"/>
              <a:t>trends</a:t>
            </a:r>
          </a:p>
          <a:p>
            <a:endParaRPr lang="en-AU" sz="4000" b="0" u="sng" dirty="0"/>
          </a:p>
          <a:p>
            <a:endParaRPr lang="en-AU" sz="4000" b="0" dirty="0"/>
          </a:p>
          <a:p>
            <a:endParaRPr lang="en-AU" sz="4000" b="0" dirty="0" smtClean="0"/>
          </a:p>
          <a:p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459595"/>
              </p:ext>
            </p:extLst>
          </p:nvPr>
        </p:nvGraphicFramePr>
        <p:xfrm>
          <a:off x="1318792" y="6065912"/>
          <a:ext cx="20882023" cy="449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215"/>
                <a:gridCol w="4180262"/>
                <a:gridCol w="5107833"/>
                <a:gridCol w="3229953"/>
                <a:gridCol w="3755760"/>
              </a:tblGrid>
              <a:tr h="674705"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Category</a:t>
                      </a:r>
                      <a:endParaRPr lang="en-AU" sz="3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AU" sz="3200" dirty="0" smtClean="0"/>
                        <a:t>Themes</a:t>
                      </a:r>
                      <a:endParaRPr lang="en-A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3200" dirty="0"/>
                    </a:p>
                  </a:txBody>
                  <a:tcPr/>
                </a:tc>
              </a:tr>
              <a:tr h="837463">
                <a:tc>
                  <a:txBody>
                    <a:bodyPr/>
                    <a:lstStyle/>
                    <a:p>
                      <a:r>
                        <a:rPr lang="en-AU" sz="3200" b="1" dirty="0" smtClean="0"/>
                        <a:t>Procedure = 12</a:t>
                      </a:r>
                      <a:endParaRPr lang="en-A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Admission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Clerking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Escalation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200" dirty="0" smtClean="0"/>
                        <a:t>* Risk assessment</a:t>
                      </a:r>
                      <a:endParaRPr lang="en-AU" sz="3200" dirty="0"/>
                    </a:p>
                  </a:txBody>
                  <a:tcPr/>
                </a:tc>
              </a:tr>
              <a:tr h="962737"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200" b="1" dirty="0" smtClean="0"/>
                        <a:t>Risk Assessment =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Delirium, Dementia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200" dirty="0" smtClean="0"/>
                        <a:t>Bed</a:t>
                      </a:r>
                      <a:r>
                        <a:rPr lang="en-AU" sz="3200" baseline="0" dirty="0" smtClean="0"/>
                        <a:t> allocation, roll out tool</a:t>
                      </a:r>
                      <a:endParaRPr lang="en-AU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Review post fall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Design of tool</a:t>
                      </a:r>
                      <a:endParaRPr lang="en-AU" sz="3200" dirty="0"/>
                    </a:p>
                  </a:txBody>
                  <a:tcPr/>
                </a:tc>
              </a:tr>
              <a:tr h="674705">
                <a:tc>
                  <a:txBody>
                    <a:bodyPr/>
                    <a:lstStyle/>
                    <a:p>
                      <a:r>
                        <a:rPr lang="en-AU" sz="3200" b="1" dirty="0" smtClean="0"/>
                        <a:t>Education = 6</a:t>
                      </a:r>
                      <a:endParaRPr lang="en-A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Risk assessment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Dementia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3200"/>
                    </a:p>
                  </a:txBody>
                  <a:tcPr/>
                </a:tc>
              </a:tr>
              <a:tr h="674705">
                <a:tc>
                  <a:txBody>
                    <a:bodyPr/>
                    <a:lstStyle/>
                    <a:p>
                      <a:r>
                        <a:rPr lang="en-AU" sz="3200" b="1" dirty="0" smtClean="0"/>
                        <a:t>Communication = 4</a:t>
                      </a:r>
                      <a:endParaRPr lang="en-A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Handover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3200"/>
                    </a:p>
                  </a:txBody>
                  <a:tcPr/>
                </a:tc>
              </a:tr>
              <a:tr h="674705">
                <a:tc>
                  <a:txBody>
                    <a:bodyPr/>
                    <a:lstStyle/>
                    <a:p>
                      <a:r>
                        <a:rPr lang="en-AU" sz="3200" b="1" dirty="0" smtClean="0"/>
                        <a:t>Equipment = 3</a:t>
                      </a:r>
                      <a:endParaRPr lang="en-A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Falls</a:t>
                      </a:r>
                      <a:r>
                        <a:rPr lang="en-AU" sz="3200" baseline="0" dirty="0" smtClean="0"/>
                        <a:t> alarms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Call</a:t>
                      </a:r>
                      <a:r>
                        <a:rPr lang="en-AU" sz="3200" baseline="0" dirty="0" smtClean="0"/>
                        <a:t> bells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* Shoe</a:t>
                      </a:r>
                      <a:r>
                        <a:rPr lang="en-AU" sz="3200" baseline="0" dirty="0" smtClean="0"/>
                        <a:t> bank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909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Clinical process / Procedure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4000" b="0" dirty="0"/>
              <a:t>12 patients were reported to have had a catastrophic events associated with a clinical process/procedure.  </a:t>
            </a:r>
            <a:endParaRPr lang="en-AU" sz="4000" b="0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41446"/>
              </p:ext>
            </p:extLst>
          </p:nvPr>
        </p:nvGraphicFramePr>
        <p:xfrm>
          <a:off x="1566352" y="5201816"/>
          <a:ext cx="2027472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7416"/>
                <a:gridCol w="2160240"/>
                <a:gridCol w="9577064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Sub theme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No.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Examples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Not performed when indicated, was incomplete or inadequate, involved the wrong body part (side or site) or the incorrect process, procedure or treatment.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Oesophageal intubation (2), complications during or following surgical procedures (6)</a:t>
                      </a:r>
                    </a:p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Involved a diagnosis or assessment that was not performed when indicated or was incomplete of inadequate.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Death post discharge from a health service (3), incomplete assessment of a life threatening rhythm (1)</a:t>
                      </a:r>
                    </a:p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005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7200" dirty="0"/>
              <a:t>Clinical process / </a:t>
            </a:r>
            <a:r>
              <a:rPr lang="en-AU" sz="7200" dirty="0" smtClean="0"/>
              <a:t>Procedure - Recommendations</a:t>
            </a:r>
            <a:endParaRPr lang="en-AU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4000" b="0" dirty="0" smtClean="0"/>
              <a:t>35 recommendations </a:t>
            </a:r>
            <a:r>
              <a:rPr lang="en-AU" sz="4000" b="0" dirty="0"/>
              <a:t>(1 report nil </a:t>
            </a:r>
            <a:r>
              <a:rPr lang="en-AU" sz="4000" b="0" dirty="0" smtClean="0"/>
              <a:t>recommendations)</a:t>
            </a:r>
          </a:p>
          <a:p>
            <a:endParaRPr lang="en-AU" sz="5400" b="0" dirty="0"/>
          </a:p>
          <a:p>
            <a:r>
              <a:rPr lang="en-AU" sz="3600" b="0" u="sng" dirty="0" smtClean="0"/>
              <a:t>Common trends</a:t>
            </a:r>
          </a:p>
          <a:p>
            <a:endParaRPr lang="en-AU" sz="5400" b="0" dirty="0" smtClean="0"/>
          </a:p>
          <a:p>
            <a:endParaRPr lang="en-AU" sz="5400" b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205238"/>
              </p:ext>
            </p:extLst>
          </p:nvPr>
        </p:nvGraphicFramePr>
        <p:xfrm>
          <a:off x="1560198" y="6464069"/>
          <a:ext cx="20666000" cy="4381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6390"/>
                <a:gridCol w="6863798"/>
                <a:gridCol w="4998635"/>
                <a:gridCol w="4327177"/>
              </a:tblGrid>
              <a:tr h="948475"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Category</a:t>
                      </a:r>
                      <a:endParaRPr lang="en-AU" sz="3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AU" dirty="0" smtClean="0"/>
                        <a:t>Themes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58145">
                <a:tc>
                  <a:txBody>
                    <a:bodyPr/>
                    <a:lstStyle/>
                    <a:p>
                      <a:r>
                        <a:rPr lang="en-AU" sz="3200" b="1" dirty="0" smtClean="0"/>
                        <a:t>Procedure = 7</a:t>
                      </a:r>
                      <a:endParaRPr lang="en-A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Revision and update of procedures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3200" dirty="0"/>
                    </a:p>
                  </a:txBody>
                  <a:tcPr/>
                </a:tc>
              </a:tr>
              <a:tr h="858145">
                <a:tc>
                  <a:txBody>
                    <a:bodyPr/>
                    <a:lstStyle/>
                    <a:p>
                      <a:r>
                        <a:rPr lang="en-AU" sz="3200" b="1" dirty="0" smtClean="0"/>
                        <a:t>Education = 7</a:t>
                      </a:r>
                      <a:endParaRPr lang="en-A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Of procedures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Communication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Simulation</a:t>
                      </a:r>
                      <a:endParaRPr lang="en-AU" sz="3200" dirty="0"/>
                    </a:p>
                  </a:txBody>
                  <a:tcPr/>
                </a:tc>
              </a:tr>
              <a:tr h="858145">
                <a:tc>
                  <a:txBody>
                    <a:bodyPr/>
                    <a:lstStyle/>
                    <a:p>
                      <a:r>
                        <a:rPr lang="en-AU" sz="3200" b="1" dirty="0" smtClean="0"/>
                        <a:t>Communication = 5</a:t>
                      </a:r>
                      <a:endParaRPr lang="en-A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Closed loop communication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Tools to assist handover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Escalation of concern</a:t>
                      </a:r>
                      <a:endParaRPr lang="en-AU" sz="3200" dirty="0"/>
                    </a:p>
                  </a:txBody>
                  <a:tcPr/>
                </a:tc>
              </a:tr>
              <a:tr h="858145">
                <a:tc>
                  <a:txBody>
                    <a:bodyPr/>
                    <a:lstStyle/>
                    <a:p>
                      <a:r>
                        <a:rPr lang="en-AU" sz="3200" b="1" dirty="0" smtClean="0"/>
                        <a:t>Equipment = 4</a:t>
                      </a:r>
                      <a:endParaRPr lang="en-A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* Forced Function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87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dirty="0" smtClean="0">
                <a:solidFill>
                  <a:schemeClr val="accent2"/>
                </a:solidFill>
              </a:rPr>
              <a:t>Incident Response Team</a:t>
            </a:r>
            <a:endParaRPr lang="en-AU" sz="96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901951"/>
              </p:ext>
            </p:extLst>
          </p:nvPr>
        </p:nvGraphicFramePr>
        <p:xfrm>
          <a:off x="1398043" y="3185592"/>
          <a:ext cx="20404352" cy="926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2176"/>
                <a:gridCol w="10202176"/>
              </a:tblGrid>
              <a:tr h="4328160">
                <a:tc>
                  <a:txBody>
                    <a:bodyPr/>
                    <a:lstStyle/>
                    <a:p>
                      <a:r>
                        <a:rPr lang="en-AU" sz="3200" b="0" dirty="0" smtClean="0">
                          <a:solidFill>
                            <a:schemeClr val="tx2"/>
                          </a:solidFill>
                        </a:rPr>
                        <a:t>Nathan Farrow</a:t>
                      </a:r>
                    </a:p>
                    <a:p>
                      <a:r>
                        <a:rPr lang="en-AU" sz="3200" b="0" dirty="0" smtClean="0">
                          <a:solidFill>
                            <a:schemeClr val="tx2"/>
                          </a:solidFill>
                        </a:rPr>
                        <a:t>Manager, Incident Response Team</a:t>
                      </a:r>
                    </a:p>
                    <a:p>
                      <a:endParaRPr lang="en-AU" sz="32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sz="24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AU" sz="2400" b="0" dirty="0" smtClean="0">
                          <a:solidFill>
                            <a:schemeClr val="tx1"/>
                          </a:solidFill>
                        </a:rPr>
                        <a:t> 03 9096 5426</a:t>
                      </a:r>
                    </a:p>
                    <a:p>
                      <a:r>
                        <a:rPr lang="en-AU" sz="24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AU" sz="2400" b="0" dirty="0" smtClean="0">
                          <a:solidFill>
                            <a:schemeClr val="tx1"/>
                          </a:solidFill>
                        </a:rPr>
                        <a:t> 0409 552 986</a:t>
                      </a:r>
                    </a:p>
                    <a:p>
                      <a:r>
                        <a:rPr lang="en-AU" sz="2400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AU" sz="2400" b="0" dirty="0" smtClean="0">
                          <a:solidFill>
                            <a:schemeClr val="tx1"/>
                          </a:solidFill>
                        </a:rPr>
                        <a:t> nathan.farrow@dhhs.vic.gov.au</a:t>
                      </a:r>
                    </a:p>
                    <a:p>
                      <a:endParaRPr lang="en-AU" sz="7200" dirty="0"/>
                    </a:p>
                  </a:txBody>
                  <a:tcPr marL="243840" marR="243840" marT="91440"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200" b="0" dirty="0" smtClean="0">
                          <a:solidFill>
                            <a:schemeClr val="tx2"/>
                          </a:solidFill>
                        </a:rPr>
                        <a:t>Joanne Miller</a:t>
                      </a:r>
                    </a:p>
                    <a:p>
                      <a:r>
                        <a:rPr lang="en-AU" sz="3200" b="0" dirty="0" smtClean="0">
                          <a:solidFill>
                            <a:schemeClr val="tx2"/>
                          </a:solidFill>
                        </a:rPr>
                        <a:t>Senior Project</a:t>
                      </a:r>
                      <a:r>
                        <a:rPr lang="en-AU" sz="3200" b="0" baseline="0" dirty="0" smtClean="0">
                          <a:solidFill>
                            <a:schemeClr val="tx2"/>
                          </a:solidFill>
                        </a:rPr>
                        <a:t> Officer, Incident Response Team</a:t>
                      </a:r>
                    </a:p>
                    <a:p>
                      <a:endParaRPr lang="en-AU" sz="3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sz="24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AU" sz="2400" b="0" dirty="0" smtClean="0">
                          <a:solidFill>
                            <a:schemeClr val="tx1"/>
                          </a:solidFill>
                        </a:rPr>
                        <a:t> 03 9096 5426</a:t>
                      </a:r>
                    </a:p>
                    <a:p>
                      <a:r>
                        <a:rPr lang="en-AU" sz="24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AU" sz="2400" b="0" dirty="0" smtClean="0">
                          <a:solidFill>
                            <a:schemeClr val="tx1"/>
                          </a:solidFill>
                        </a:rPr>
                        <a:t> 0409 552 986</a:t>
                      </a:r>
                    </a:p>
                    <a:p>
                      <a:r>
                        <a:rPr lang="en-AU" sz="2400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AU" sz="2400" b="0" dirty="0" smtClean="0">
                          <a:solidFill>
                            <a:schemeClr val="tx1"/>
                          </a:solidFill>
                        </a:rPr>
                        <a:t> Joanne.miller@dhhs.vic.gov.au</a:t>
                      </a:r>
                    </a:p>
                    <a:p>
                      <a:endParaRPr lang="en-AU" sz="7200" dirty="0">
                        <a:solidFill>
                          <a:schemeClr val="tx1"/>
                        </a:solidFill>
                      </a:endParaRPr>
                    </a:p>
                  </a:txBody>
                  <a:tcPr marL="243840" marR="243840" marT="91440" marB="91440">
                    <a:solidFill>
                      <a:schemeClr val="bg1"/>
                    </a:solidFill>
                  </a:tcPr>
                </a:tc>
              </a:tr>
              <a:tr h="49377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200" b="0" dirty="0" smtClean="0">
                          <a:solidFill>
                            <a:schemeClr val="tx2"/>
                          </a:solidFill>
                        </a:rPr>
                        <a:t>Miranda Cornelissen</a:t>
                      </a:r>
                    </a:p>
                    <a:p>
                      <a:r>
                        <a:rPr lang="en-AU" sz="3200" b="0" dirty="0" smtClean="0">
                          <a:solidFill>
                            <a:schemeClr val="tx2"/>
                          </a:solidFill>
                        </a:rPr>
                        <a:t>Senior Project</a:t>
                      </a:r>
                      <a:r>
                        <a:rPr lang="en-AU" sz="3200" b="0" baseline="0" dirty="0" smtClean="0">
                          <a:solidFill>
                            <a:schemeClr val="tx2"/>
                          </a:solidFill>
                        </a:rPr>
                        <a:t> Officer, Incident Response Team</a:t>
                      </a:r>
                    </a:p>
                    <a:p>
                      <a:endParaRPr lang="en-AU" sz="3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sz="28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AU" sz="2800" b="0" dirty="0" smtClean="0">
                          <a:solidFill>
                            <a:schemeClr val="tx1"/>
                          </a:solidFill>
                        </a:rPr>
                        <a:t> 03 9096 7330</a:t>
                      </a:r>
                    </a:p>
                    <a:p>
                      <a:r>
                        <a:rPr lang="en-AU" sz="2800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AU" sz="2400" b="0" dirty="0" smtClean="0">
                          <a:solidFill>
                            <a:schemeClr val="tx1"/>
                          </a:solidFill>
                        </a:rPr>
                        <a:t> miranda.cornelissen@dhhs.vic.gov.au</a:t>
                      </a:r>
                    </a:p>
                    <a:p>
                      <a:endParaRPr lang="en-AU" sz="7200" dirty="0" smtClean="0"/>
                    </a:p>
                  </a:txBody>
                  <a:tcPr marL="243840" marR="243840" marT="91440"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3200" dirty="0" smtClean="0">
                          <a:solidFill>
                            <a:schemeClr val="tx2"/>
                          </a:solidFill>
                        </a:rPr>
                        <a:t>George </a:t>
                      </a:r>
                      <a:r>
                        <a:rPr lang="en-AU" sz="3200" dirty="0" err="1" smtClean="0">
                          <a:solidFill>
                            <a:schemeClr val="tx2"/>
                          </a:solidFill>
                        </a:rPr>
                        <a:t>Braitberg</a:t>
                      </a:r>
                      <a:endParaRPr lang="en-AU" sz="32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AU" sz="3200" dirty="0" smtClean="0">
                          <a:solidFill>
                            <a:schemeClr val="tx2"/>
                          </a:solidFill>
                        </a:rPr>
                        <a:t>Senior Medical Advisor,</a:t>
                      </a:r>
                      <a:r>
                        <a:rPr lang="en-AU" sz="3200" baseline="0" dirty="0" smtClean="0">
                          <a:solidFill>
                            <a:schemeClr val="tx2"/>
                          </a:solidFill>
                        </a:rPr>
                        <a:t> Incident Response Team</a:t>
                      </a:r>
                    </a:p>
                    <a:p>
                      <a:endParaRPr lang="en-AU" sz="4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sz="24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AU" sz="2400" b="0" dirty="0" smtClean="0">
                          <a:solidFill>
                            <a:schemeClr val="tx1"/>
                          </a:solidFill>
                        </a:rPr>
                        <a:t> 03</a:t>
                      </a:r>
                      <a:r>
                        <a:rPr lang="en-AU" sz="2400" b="0" baseline="0" dirty="0" smtClean="0">
                          <a:solidFill>
                            <a:schemeClr val="tx1"/>
                          </a:solidFill>
                        </a:rPr>
                        <a:t> 9096 1347</a:t>
                      </a:r>
                      <a:endParaRPr lang="en-AU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sz="24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AU" sz="2400" b="0" dirty="0" smtClean="0">
                          <a:solidFill>
                            <a:schemeClr val="tx1"/>
                          </a:solidFill>
                        </a:rPr>
                        <a:t> 0418 580 974</a:t>
                      </a:r>
                    </a:p>
                    <a:p>
                      <a:r>
                        <a:rPr lang="en-AU" sz="2400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AU" sz="2400" b="0" dirty="0" smtClean="0">
                          <a:solidFill>
                            <a:schemeClr val="tx1"/>
                          </a:solidFill>
                        </a:rPr>
                        <a:t> george.braitberg@dhhs.vic.gov.au</a:t>
                      </a:r>
                    </a:p>
                    <a:p>
                      <a:endParaRPr lang="en-AU" sz="72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243840" marR="243840" marT="91440" marB="9144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638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Behaviour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35113" y="3185592"/>
            <a:ext cx="21602700" cy="7273925"/>
          </a:xfrm>
        </p:spPr>
        <p:txBody>
          <a:bodyPr/>
          <a:lstStyle/>
          <a:p>
            <a:r>
              <a:rPr lang="en-AU" sz="4000" b="0" dirty="0"/>
              <a:t>8 Patients who committed suicide were reported in the 9 – the category (combine with the category 2 with equates to 15 patients in total</a:t>
            </a:r>
            <a:r>
              <a:rPr lang="en-AU" sz="4000" b="0" dirty="0" smtClean="0"/>
              <a:t>)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697864"/>
              </p:ext>
            </p:extLst>
          </p:nvPr>
        </p:nvGraphicFramePr>
        <p:xfrm>
          <a:off x="1316359" y="5211755"/>
          <a:ext cx="21821453" cy="6523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3539"/>
                <a:gridCol w="2130593"/>
                <a:gridCol w="440812"/>
                <a:gridCol w="11020310"/>
                <a:gridCol w="2046199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AU" dirty="0" smtClean="0"/>
                        <a:t>Mode</a:t>
                      </a:r>
                      <a:endParaRPr lang="en-A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Number</a:t>
                      </a:r>
                      <a:endParaRPr lang="en-AU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0">
                  <a:txBody>
                    <a:bodyPr/>
                    <a:lstStyle/>
                    <a:p>
                      <a:endParaRPr lang="en-A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Patient Status</a:t>
                      </a:r>
                      <a:endParaRPr lang="en-A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Number</a:t>
                      </a:r>
                      <a:endParaRPr lang="en-AU" dirty="0"/>
                    </a:p>
                  </a:txBody>
                  <a:tcPr/>
                </a:tc>
              </a:tr>
              <a:tr h="214077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Patient absconded from an 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/>
                </a:tc>
              </a:tr>
              <a:tr h="426003">
                <a:tc>
                  <a:txBody>
                    <a:bodyPr/>
                    <a:lstStyle/>
                    <a:p>
                      <a:r>
                        <a:rPr lang="en-AU" sz="3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Hanging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</a:t>
                      </a:r>
                      <a:endParaRPr lang="en-A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3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Jumping in front of train</a:t>
                      </a:r>
                      <a:r>
                        <a:rPr lang="en-AU" dirty="0" smtClean="0"/>
                        <a:t>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</a:t>
                      </a:r>
                      <a:endParaRPr lang="en-A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Patient  on ground leave within a mental health facility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3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Jump from height</a:t>
                      </a:r>
                      <a:r>
                        <a:rPr lang="en-AU" dirty="0" smtClean="0"/>
                        <a:t>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</a:t>
                      </a:r>
                      <a:endParaRPr lang="en-A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Patients were on leave from a mental health facility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3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Overdose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</a:t>
                      </a:r>
                      <a:endParaRPr lang="en-A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Patients absconded from a hospital ward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3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Suffocation</a:t>
                      </a:r>
                      <a:r>
                        <a:rPr lang="en-AU" dirty="0" smtClean="0"/>
                        <a:t>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Within</a:t>
                      </a:r>
                      <a:r>
                        <a:rPr lang="en-AU" baseline="0" dirty="0" smtClean="0"/>
                        <a:t> a patient rom (Hospital ward)</a:t>
                      </a:r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3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Jumping in front of car/truck</a:t>
                      </a:r>
                      <a:r>
                        <a:rPr lang="en-AU" dirty="0" smtClean="0"/>
                        <a:t>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Within a client room (Mental Health facility)</a:t>
                      </a:r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3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MVA</a:t>
                      </a:r>
                      <a:r>
                        <a:rPr lang="en-AU" dirty="0" smtClean="0"/>
                        <a:t>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3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Unknown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</a:t>
                      </a:r>
                      <a:endParaRPr lang="en-A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306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Behaviour - Recommendations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35113" y="3571201"/>
            <a:ext cx="21602700" cy="3790856"/>
          </a:xfrm>
        </p:spPr>
        <p:txBody>
          <a:bodyPr/>
          <a:lstStyle/>
          <a:p>
            <a:r>
              <a:rPr lang="en-AU" sz="4000" b="0" dirty="0" smtClean="0"/>
              <a:t>54 recommendations </a:t>
            </a:r>
            <a:r>
              <a:rPr lang="en-AU" sz="4000" b="0" dirty="0"/>
              <a:t>(1 report nil recommendations)</a:t>
            </a:r>
          </a:p>
          <a:p>
            <a:endParaRPr lang="en-AU" sz="7200" b="0" dirty="0"/>
          </a:p>
          <a:p>
            <a:r>
              <a:rPr lang="en-AU" sz="4800" b="0" u="sng" dirty="0"/>
              <a:t>Common </a:t>
            </a:r>
            <a:r>
              <a:rPr lang="en-AU" sz="4800" b="0" u="sng" dirty="0" smtClean="0"/>
              <a:t>trends</a:t>
            </a:r>
          </a:p>
          <a:p>
            <a:endParaRPr lang="en-AU" sz="4800" b="0" u="sng" dirty="0"/>
          </a:p>
          <a:p>
            <a:endParaRPr lang="en-AU" sz="4800" b="0" u="sng" dirty="0" smtClean="0"/>
          </a:p>
          <a:p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30910"/>
              </p:ext>
            </p:extLst>
          </p:nvPr>
        </p:nvGraphicFramePr>
        <p:xfrm>
          <a:off x="1560198" y="6209928"/>
          <a:ext cx="20666000" cy="5656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3130"/>
                <a:gridCol w="4392488"/>
                <a:gridCol w="4752528"/>
                <a:gridCol w="3359860"/>
                <a:gridCol w="3577994"/>
              </a:tblGrid>
              <a:tr h="948475"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Category</a:t>
                      </a:r>
                      <a:endParaRPr lang="en-AU" sz="3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AU" dirty="0" smtClean="0"/>
                        <a:t>Themes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858145"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200" b="1" dirty="0" smtClean="0"/>
                        <a:t>Risk Assessment = 11</a:t>
                      </a:r>
                    </a:p>
                    <a:p>
                      <a:endParaRPr lang="en-A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3200" dirty="0"/>
                    </a:p>
                  </a:txBody>
                  <a:tcPr/>
                </a:tc>
              </a:tr>
              <a:tr h="858145">
                <a:tc>
                  <a:txBody>
                    <a:bodyPr/>
                    <a:lstStyle/>
                    <a:p>
                      <a:r>
                        <a:rPr lang="en-AU" sz="3200" b="1" dirty="0" smtClean="0"/>
                        <a:t>Education = 11</a:t>
                      </a:r>
                      <a:endParaRPr lang="en-A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Observation frequency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Mandatory training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Client / Carer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3200" dirty="0"/>
                    </a:p>
                  </a:txBody>
                  <a:tcPr/>
                </a:tc>
              </a:tr>
              <a:tr h="858145">
                <a:tc>
                  <a:txBody>
                    <a:bodyPr/>
                    <a:lstStyle/>
                    <a:p>
                      <a:r>
                        <a:rPr lang="en-AU" sz="3200" b="1" dirty="0" smtClean="0"/>
                        <a:t>Communication = 10</a:t>
                      </a:r>
                      <a:endParaRPr lang="en-A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End of life care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Family meetings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* Log</a:t>
                      </a:r>
                      <a:r>
                        <a:rPr lang="en-AU" sz="3200" baseline="0" dirty="0" smtClean="0"/>
                        <a:t> book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Cross agency</a:t>
                      </a:r>
                      <a:endParaRPr lang="en-AU" sz="3200" dirty="0"/>
                    </a:p>
                  </a:txBody>
                  <a:tcPr/>
                </a:tc>
              </a:tr>
              <a:tr h="858145">
                <a:tc>
                  <a:txBody>
                    <a:bodyPr/>
                    <a:lstStyle/>
                    <a:p>
                      <a:r>
                        <a:rPr lang="en-AU" sz="3200" b="1" dirty="0" smtClean="0"/>
                        <a:t>Procedure = 7</a:t>
                      </a:r>
                      <a:endParaRPr lang="en-A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Clinical escalation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Safe environment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Client search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3200" dirty="0"/>
                    </a:p>
                  </a:txBody>
                  <a:tcPr/>
                </a:tc>
              </a:tr>
              <a:tr h="858145">
                <a:tc>
                  <a:txBody>
                    <a:bodyPr/>
                    <a:lstStyle/>
                    <a:p>
                      <a:r>
                        <a:rPr lang="en-AU" sz="3200" b="1" dirty="0" smtClean="0"/>
                        <a:t>Environment = 5</a:t>
                      </a:r>
                      <a:endParaRPr lang="en-A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Fixtures &amp; fittings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 smtClean="0"/>
                        <a:t>* Dangerous &amp; inappropriate items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656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Sharing &amp; Learning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0" dirty="0" smtClean="0"/>
              <a:t>2016-2017 Annual report 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0" dirty="0" smtClean="0"/>
              <a:t>Periodic ‘bulletins’ from SCV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0" dirty="0" smtClean="0"/>
              <a:t>SCV Website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0" dirty="0" smtClean="0"/>
              <a:t>Bi-annual forums</a:t>
            </a:r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2984680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endParaRPr lang="en-AU" sz="8800" dirty="0" smtClean="0"/>
          </a:p>
          <a:p>
            <a:pPr algn="ctr"/>
            <a:endParaRPr lang="en-AU" sz="8800" dirty="0"/>
          </a:p>
          <a:p>
            <a:pPr algn="ctr"/>
            <a:endParaRPr lang="en-AU" sz="8800" dirty="0" smtClean="0"/>
          </a:p>
          <a:p>
            <a:pPr algn="ctr"/>
            <a:endParaRPr lang="en-AU" sz="8800" dirty="0"/>
          </a:p>
          <a:p>
            <a:pPr algn="ctr"/>
            <a:r>
              <a:rPr lang="en-AU" sz="11500" dirty="0" smtClean="0"/>
              <a:t>Questions</a:t>
            </a:r>
            <a:r>
              <a:rPr lang="en-AU" sz="9600" dirty="0" smtClean="0"/>
              <a:t>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494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Incident Response Program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AU" b="0" dirty="0"/>
              <a:t>Serious and Sentinel </a:t>
            </a:r>
            <a:r>
              <a:rPr lang="en-AU" b="0" dirty="0" smtClean="0"/>
              <a:t>Events</a:t>
            </a:r>
          </a:p>
          <a:p>
            <a:pPr marL="6858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200" dirty="0" smtClean="0"/>
              <a:t>Administer, advice &amp; support, training &amp; sharing </a:t>
            </a:r>
            <a:endParaRPr lang="en-AU" sz="3200" dirty="0"/>
          </a:p>
          <a:p>
            <a:pPr>
              <a:lnSpc>
                <a:spcPct val="100000"/>
              </a:lnSpc>
            </a:pPr>
            <a:r>
              <a:rPr lang="en-AU" b="0" dirty="0" smtClean="0"/>
              <a:t>PEER</a:t>
            </a:r>
          </a:p>
          <a:p>
            <a:pPr marL="685800" lvl="1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200" dirty="0" smtClean="0"/>
              <a:t>Provide </a:t>
            </a:r>
            <a:r>
              <a:rPr lang="en-AU" sz="3200" dirty="0"/>
              <a:t>a centralised pool of external, independent </a:t>
            </a:r>
            <a:r>
              <a:rPr lang="en-AU" sz="3200" dirty="0" smtClean="0"/>
              <a:t>reviewers </a:t>
            </a:r>
            <a:r>
              <a:rPr lang="en-AU" sz="3200" dirty="0"/>
              <a:t>that health services can invite to participate in </a:t>
            </a:r>
            <a:r>
              <a:rPr lang="en-AU" sz="3200" dirty="0" smtClean="0"/>
              <a:t>review</a:t>
            </a:r>
          </a:p>
          <a:p>
            <a:pPr lvl="1">
              <a:lnSpc>
                <a:spcPct val="100000"/>
              </a:lnSpc>
            </a:pPr>
            <a:r>
              <a:rPr lang="en-AU" sz="3200" dirty="0" smtClean="0"/>
              <a:t> </a:t>
            </a:r>
            <a:r>
              <a:rPr lang="en-AU" sz="5000" dirty="0" smtClean="0">
                <a:solidFill>
                  <a:schemeClr val="tx2"/>
                </a:solidFill>
              </a:rPr>
              <a:t>Academy</a:t>
            </a: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200" b="0" dirty="0" smtClean="0">
                <a:solidFill>
                  <a:schemeClr val="tx1"/>
                </a:solidFill>
              </a:rPr>
              <a:t>Undertake </a:t>
            </a:r>
            <a:r>
              <a:rPr lang="en-AU" sz="3200" b="0" dirty="0">
                <a:solidFill>
                  <a:schemeClr val="tx1"/>
                </a:solidFill>
              </a:rPr>
              <a:t>safety systems reviews and complex or inter jurisdictional serious adverse event reviews (</a:t>
            </a:r>
            <a:r>
              <a:rPr lang="en-AU" sz="3200" b="0" dirty="0" smtClean="0">
                <a:solidFill>
                  <a:schemeClr val="tx1"/>
                </a:solidFill>
              </a:rPr>
              <a:t>investigations)</a:t>
            </a:r>
            <a:r>
              <a:rPr lang="en-AU" sz="3200" dirty="0" smtClean="0">
                <a:solidFill>
                  <a:schemeClr val="lt1"/>
                </a:solidFill>
              </a:rPr>
              <a:t> </a:t>
            </a:r>
            <a:r>
              <a:rPr lang="en-AU" sz="3200" b="0" dirty="0">
                <a:solidFill>
                  <a:schemeClr val="tx1"/>
                </a:solidFill>
              </a:rPr>
              <a:t>commissioned by Safer Care </a:t>
            </a:r>
            <a:r>
              <a:rPr lang="en-AU" sz="3200" b="0" dirty="0" smtClean="0">
                <a:solidFill>
                  <a:schemeClr val="tx1"/>
                </a:solidFill>
              </a:rPr>
              <a:t>Victoria</a:t>
            </a: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3600" b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AU" sz="4000" b="0" dirty="0" smtClean="0"/>
              <a:t>*Safety System Reviews</a:t>
            </a:r>
            <a:endParaRPr lang="en-AU" sz="4000" b="0" dirty="0"/>
          </a:p>
          <a:p>
            <a:pPr>
              <a:lnSpc>
                <a:spcPct val="100000"/>
              </a:lnSpc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8136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we do it….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46" y="3589456"/>
            <a:ext cx="7035418" cy="75214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608" y="2248016"/>
            <a:ext cx="6768752" cy="88628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091" y="2969568"/>
            <a:ext cx="7235086" cy="803898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19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Work plan!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00" y="161256"/>
            <a:ext cx="21962440" cy="1310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25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Sentinel </a:t>
            </a:r>
            <a:r>
              <a:rPr lang="en-AU" dirty="0"/>
              <a:t>e</a:t>
            </a:r>
            <a:r>
              <a:rPr lang="en-AU" dirty="0" smtClean="0"/>
              <a:t>vent classification - Update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  <a:p>
            <a:endParaRPr lang="en-AU" sz="4400" b="0" dirty="0"/>
          </a:p>
          <a:p>
            <a:r>
              <a:rPr lang="en-AU" sz="4400" b="0" dirty="0" smtClean="0"/>
              <a:t>Draft list of SE categories = 10 (+1 for Victoria = 11)</a:t>
            </a:r>
          </a:p>
          <a:p>
            <a:endParaRPr lang="en-AU" sz="4400" b="0" dirty="0" smtClean="0"/>
          </a:p>
          <a:p>
            <a:r>
              <a:rPr lang="en-AU" sz="4400" b="0" dirty="0" smtClean="0"/>
              <a:t>Expected to be implemented 1/7/2018</a:t>
            </a:r>
          </a:p>
          <a:p>
            <a:endParaRPr lang="en-AU" sz="4400" b="0" dirty="0" smtClean="0"/>
          </a:p>
          <a:p>
            <a:r>
              <a:rPr lang="en-AU" sz="4400" b="0" dirty="0" smtClean="0"/>
              <a:t>*Victorian 9 – Other</a:t>
            </a:r>
          </a:p>
          <a:p>
            <a:endParaRPr lang="en-AU" dirty="0"/>
          </a:p>
          <a:p>
            <a:r>
              <a:rPr lang="en-AU" sz="2000" b="0" dirty="0" smtClean="0">
                <a:solidFill>
                  <a:schemeClr val="tx1"/>
                </a:solidFill>
              </a:rPr>
              <a:t>NQF – National quality forum           JC – Joint Commission</a:t>
            </a:r>
            <a:endParaRPr lang="en-AU" sz="2000" b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/>
          <a:stretch/>
        </p:blipFill>
        <p:spPr bwMode="auto">
          <a:xfrm>
            <a:off x="1533599" y="3571200"/>
            <a:ext cx="21170351" cy="136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12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Sentinel Event - Process</a:t>
            </a:r>
            <a:endParaRPr lang="en-A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12" y="4337720"/>
            <a:ext cx="22489835" cy="651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55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" t="1888"/>
          <a:stretch/>
        </p:blipFill>
        <p:spPr bwMode="auto">
          <a:xfrm>
            <a:off x="670720" y="765643"/>
            <a:ext cx="9581285" cy="7980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1739"/>
          <a:stretch/>
        </p:blipFill>
        <p:spPr bwMode="auto">
          <a:xfrm>
            <a:off x="9743728" y="304035"/>
            <a:ext cx="10835256" cy="8442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85" y="7074025"/>
            <a:ext cx="12740443" cy="60084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4128" y="6382550"/>
            <a:ext cx="9505832" cy="666444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45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 numbers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07024" y="3041576"/>
            <a:ext cx="10468952" cy="688917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AU" sz="2800" b="0" dirty="0" smtClean="0">
                <a:solidFill>
                  <a:schemeClr val="tx1"/>
                </a:solidFill>
              </a:rPr>
              <a:t>Procedures involving the wrong patient or body part resulting in death or major permanent loss of function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AU" sz="2800" b="0" dirty="0" smtClean="0">
                <a:solidFill>
                  <a:schemeClr val="tx1"/>
                </a:solidFill>
              </a:rPr>
              <a:t>Suicide in an inpatient unit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AU" sz="2800" b="0" dirty="0" smtClean="0">
                <a:solidFill>
                  <a:schemeClr val="tx1"/>
                </a:solidFill>
              </a:rPr>
              <a:t>Retained instruments or other material after surgery requiring re-operation or further surgical procedure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AU" sz="2800" b="0" dirty="0" smtClean="0">
                <a:solidFill>
                  <a:schemeClr val="tx1"/>
                </a:solidFill>
              </a:rPr>
              <a:t>Intravascular gas embolism resulting in death or neurological damage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AU" sz="2800" b="0" dirty="0" smtClean="0">
                <a:solidFill>
                  <a:schemeClr val="tx1"/>
                </a:solidFill>
              </a:rPr>
              <a:t>Haemolytic blood transfusion reaction resulting from ABO incompatibility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AU" sz="2800" b="0" dirty="0" smtClean="0">
                <a:solidFill>
                  <a:schemeClr val="tx1"/>
                </a:solidFill>
              </a:rPr>
              <a:t>Medication error leading to the death of a patient reasonably believed to be due to incorrect administration of drugs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AU" sz="2800" b="0" dirty="0" smtClean="0">
                <a:solidFill>
                  <a:schemeClr val="tx1"/>
                </a:solidFill>
              </a:rPr>
              <a:t>Maternal death associated with pregnancy, birth or the puerperium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AU" sz="2800" b="0" dirty="0" smtClean="0">
                <a:solidFill>
                  <a:schemeClr val="tx1"/>
                </a:solidFill>
              </a:rPr>
              <a:t>Infant discharged to the wrong family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AU" sz="2800" b="0" dirty="0" smtClean="0">
                <a:solidFill>
                  <a:schemeClr val="tx1"/>
                </a:solidFill>
              </a:rPr>
              <a:t>Other catastrophic: Incident severity rating one (ISR1)</a:t>
            </a:r>
            <a:endParaRPr lang="en-AU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100-000002000000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1666877294"/>
              </p:ext>
            </p:extLst>
          </p:nvPr>
        </p:nvGraphicFramePr>
        <p:xfrm>
          <a:off x="12552040" y="3041576"/>
          <a:ext cx="10297143" cy="828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517593"/>
      </p:ext>
    </p:extLst>
  </p:cSld>
  <p:clrMapOvr>
    <a:masterClrMapping/>
  </p:clrMapOvr>
</p:sld>
</file>

<file path=ppt/theme/theme1.xml><?xml version="1.0" encoding="utf-8"?>
<a:theme xmlns:a="http://schemas.openxmlformats.org/drawingml/2006/main" name="Safer Care Victoria (TEMPLATE TO USE)">
  <a:themeElements>
    <a:clrScheme name="Safer Care Vic Colours">
      <a:dk1>
        <a:sysClr val="windowText" lastClr="000000"/>
      </a:dk1>
      <a:lt1>
        <a:sysClr val="window" lastClr="FFFFFF"/>
      </a:lt1>
      <a:dk2>
        <a:srgbClr val="007F92"/>
      </a:dk2>
      <a:lt2>
        <a:srgbClr val="64C2C8"/>
      </a:lt2>
      <a:accent1>
        <a:srgbClr val="64C2C8"/>
      </a:accent1>
      <a:accent2>
        <a:srgbClr val="005892"/>
      </a:accent2>
      <a:accent3>
        <a:srgbClr val="C1E6FF"/>
      </a:accent3>
      <a:accent4>
        <a:srgbClr val="00A8B5"/>
      </a:accent4>
      <a:accent5>
        <a:srgbClr val="B3FAFF"/>
      </a:accent5>
      <a:accent6>
        <a:srgbClr val="005EA1"/>
      </a:accent6>
      <a:hlink>
        <a:srgbClr val="722257"/>
      </a:hlink>
      <a:folHlink>
        <a:srgbClr val="333F48"/>
      </a:folHlink>
    </a:clrScheme>
    <a:fontScheme name="SVA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16.9_SCV.potx" id="{CAA364C5-E50B-4FB8-8673-6DCB9BC61A8B}" vid="{B3CF56A5-834E-4A59-9CC5-21D01C2FC3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.xml><?xml version="1.0" encoding="utf-8"?>
<customUI xmlns="http://schemas.microsoft.com/office/2006/01/customui">
  <ribbon startFromScratch="false">
    <tabs>
      <tab id="CustomTab" label="SCV" insertBeforeMso="TabHome" keytip="Q">
        <group idMso="GroupSlides"/>
        <group id="Group1" label="Change Bullet Styles">
          <button idMso="IndentDecrease" visible="true" label="Decrease List Level" size="large"/>
          <button idMso="IndentIncrease" visible="true" label="Increase List Level" size="large"/>
        </group>
        <group id="Group2" label=" ">
          <checkBox idMso="GuidesShowHide" label="Guides"/>
          <splitButton id="groupsplitbutton" size="normal">
            <button idMso="ObjectsGroup"/>
            <menu id="groupsplitmenu" itemSize="large">
              <button idMso="ObjectsUngroup" description="Un-group selected objects" screentip="Un-group selected objects"/>
              <button idMso="ObjectsRegroup" description="Combine and re-Group selected objects" screentip="Combine and re-Group selected objects"/>
            </menu>
          </splitButton>
          <splitButton id="Cropping" size="normal">
            <toggleButton idMso="PictureCrop" label="Crop Tools"/>
            <menu id="CropMenu" itemSize="large">
              <button idMso="PictureFitCrop" description="Resize picture to fit the placeholder proportionally"/>
              <menuSeparator id="croppingmenu2"/>
              <menu idMso="PictureCropAspectRatioMenu" description="Crop image to selected aspect ratio"/>
              <gallery idMso="PictureShapeGallery" description="Crop image to selected shape"/>
            </menu>
          </splitButton>
          <separator id="sep1"/>
          <button idMso="ZoomFitToWindow" size="large" label="Fit to Window"/>
          <separator id="sep2"/>
          <splitButton id="sendbacksplitbutton" size="large">
            <button idMso="ObjectSendToBack" label="Send to Back"/>
            <menu id="sendbacksplitmenu" itemSize="large">
              <button idMso="ObjectBringToFront" label="Bring to Front"/>
            </menu>
          </splitButton>
          <separator id="sep3"/>
          <toggleButton idMso="SelectionPane" label="Selection Pane" size="large"/>
        </group>
        <group id="group3" label=" ">
          <button idMso="HeaderFooterInsert" size="large"/>
          <button idMso="PasteTextOnly" size="large" imageMso="Paste" label="Paste Unformatted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Safer Care Victoria (TEMPLATE TO USE)</Template>
  <TotalTime>1286</TotalTime>
  <Words>951</Words>
  <Application>Microsoft Office PowerPoint</Application>
  <PresentationFormat>Custom</PresentationFormat>
  <Paragraphs>260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Safer Care Victoria (TEMPLATE TO USE)</vt:lpstr>
      <vt:lpstr>PowerPoint Presentation</vt:lpstr>
      <vt:lpstr>Incident Response Team</vt:lpstr>
      <vt:lpstr>Incident Response Program</vt:lpstr>
      <vt:lpstr>Why we do it….</vt:lpstr>
      <vt:lpstr>Work plan!</vt:lpstr>
      <vt:lpstr>Sentinel event classification - Update</vt:lpstr>
      <vt:lpstr>Sentinel Event - Process</vt:lpstr>
      <vt:lpstr>PowerPoint Presentation</vt:lpstr>
      <vt:lpstr>SE numbers</vt:lpstr>
      <vt:lpstr>SE Numbers – 2016-2017</vt:lpstr>
      <vt:lpstr>9 - Other categories</vt:lpstr>
      <vt:lpstr>SE numbers</vt:lpstr>
      <vt:lpstr>Germanwings - 9525</vt:lpstr>
      <vt:lpstr>Germanwings - 9525</vt:lpstr>
      <vt:lpstr>SE numbers</vt:lpstr>
      <vt:lpstr>Falls</vt:lpstr>
      <vt:lpstr>Falls - Recommendations</vt:lpstr>
      <vt:lpstr>Clinical process / Procedure</vt:lpstr>
      <vt:lpstr>Clinical process / Procedure - Recommendations</vt:lpstr>
      <vt:lpstr>Behaviour</vt:lpstr>
      <vt:lpstr>Behaviour - Recommendations</vt:lpstr>
      <vt:lpstr>Sharing &amp; Learning</vt:lpstr>
      <vt:lpstr>PowerPoint Presentation</vt:lpstr>
    </vt:vector>
  </TitlesOfParts>
  <Company>Victorian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Miller (DHHS)</dc:creator>
  <cp:lastModifiedBy>Jill Butty</cp:lastModifiedBy>
  <cp:revision>47</cp:revision>
  <cp:lastPrinted>2017-10-16T22:03:50Z</cp:lastPrinted>
  <dcterms:created xsi:type="dcterms:W3CDTF">2017-10-11T00:39:55Z</dcterms:created>
  <dcterms:modified xsi:type="dcterms:W3CDTF">2017-10-17T00:49:49Z</dcterms:modified>
  <cp:category>PowerPoint Template</cp:category>
</cp:coreProperties>
</file>